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1"/>
  </p:notesMasterIdLst>
  <p:sldIdLst>
    <p:sldId id="265" r:id="rId2"/>
    <p:sldId id="256" r:id="rId3"/>
    <p:sldId id="257" r:id="rId4"/>
    <p:sldId id="264" r:id="rId5"/>
    <p:sldId id="263" r:id="rId6"/>
    <p:sldId id="262" r:id="rId7"/>
    <p:sldId id="261" r:id="rId8"/>
    <p:sldId id="260" r:id="rId9"/>
    <p:sldId id="259" r:id="rId10"/>
    <p:sldId id="258"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5" r:id="rId50"/>
    <p:sldId id="306" r:id="rId51"/>
    <p:sldId id="307" r:id="rId52"/>
    <p:sldId id="308" r:id="rId53"/>
    <p:sldId id="330" r:id="rId54"/>
    <p:sldId id="329" r:id="rId55"/>
    <p:sldId id="328" r:id="rId56"/>
    <p:sldId id="327" r:id="rId57"/>
    <p:sldId id="395" r:id="rId58"/>
    <p:sldId id="396" r:id="rId59"/>
    <p:sldId id="323" r:id="rId60"/>
    <p:sldId id="325" r:id="rId61"/>
    <p:sldId id="393" r:id="rId62"/>
    <p:sldId id="321" r:id="rId63"/>
    <p:sldId id="322" r:id="rId64"/>
    <p:sldId id="320" r:id="rId65"/>
    <p:sldId id="319" r:id="rId66"/>
    <p:sldId id="318" r:id="rId67"/>
    <p:sldId id="317" r:id="rId68"/>
    <p:sldId id="316" r:id="rId69"/>
    <p:sldId id="309" r:id="rId70"/>
    <p:sldId id="314" r:id="rId71"/>
    <p:sldId id="342" r:id="rId72"/>
    <p:sldId id="341" r:id="rId73"/>
    <p:sldId id="340" r:id="rId74"/>
    <p:sldId id="339" r:id="rId75"/>
    <p:sldId id="338" r:id="rId76"/>
    <p:sldId id="337" r:id="rId77"/>
    <p:sldId id="336" r:id="rId78"/>
    <p:sldId id="335" r:id="rId79"/>
    <p:sldId id="334" r:id="rId80"/>
    <p:sldId id="333" r:id="rId81"/>
    <p:sldId id="315" r:id="rId82"/>
    <p:sldId id="332" r:id="rId83"/>
    <p:sldId id="310" r:id="rId84"/>
    <p:sldId id="331" r:id="rId85"/>
    <p:sldId id="312" r:id="rId86"/>
    <p:sldId id="351" r:id="rId87"/>
    <p:sldId id="350" r:id="rId88"/>
    <p:sldId id="349" r:id="rId89"/>
    <p:sldId id="348" r:id="rId90"/>
    <p:sldId id="347" r:id="rId91"/>
    <p:sldId id="357" r:id="rId92"/>
    <p:sldId id="356" r:id="rId93"/>
    <p:sldId id="355" r:id="rId94"/>
    <p:sldId id="354" r:id="rId95"/>
    <p:sldId id="353" r:id="rId96"/>
    <p:sldId id="369" r:id="rId97"/>
    <p:sldId id="368" r:id="rId98"/>
    <p:sldId id="367" r:id="rId99"/>
    <p:sldId id="365" r:id="rId100"/>
    <p:sldId id="362" r:id="rId101"/>
    <p:sldId id="361" r:id="rId102"/>
    <p:sldId id="360" r:id="rId103"/>
    <p:sldId id="359" r:id="rId104"/>
    <p:sldId id="358" r:id="rId105"/>
    <p:sldId id="375" r:id="rId106"/>
    <p:sldId id="389" r:id="rId107"/>
    <p:sldId id="387" r:id="rId108"/>
    <p:sldId id="386" r:id="rId109"/>
    <p:sldId id="385" r:id="rId110"/>
    <p:sldId id="384" r:id="rId111"/>
    <p:sldId id="382" r:id="rId112"/>
    <p:sldId id="383" r:id="rId113"/>
    <p:sldId id="381" r:id="rId114"/>
    <p:sldId id="397" r:id="rId115"/>
    <p:sldId id="398" r:id="rId116"/>
    <p:sldId id="380" r:id="rId117"/>
    <p:sldId id="378" r:id="rId118"/>
    <p:sldId id="372" r:id="rId119"/>
    <p:sldId id="377" r:id="rId120"/>
    <p:sldId id="376" r:id="rId121"/>
    <p:sldId id="374" r:id="rId122"/>
    <p:sldId id="373" r:id="rId123"/>
    <p:sldId id="371" r:id="rId124"/>
    <p:sldId id="370" r:id="rId125"/>
    <p:sldId id="352" r:id="rId126"/>
    <p:sldId id="313" r:id="rId127"/>
    <p:sldId id="343" r:id="rId128"/>
    <p:sldId id="394" r:id="rId129"/>
    <p:sldId id="346" r:id="rId130"/>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951" autoAdjust="0"/>
    <p:restoredTop sz="94660"/>
  </p:normalViewPr>
  <p:slideViewPr>
    <p:cSldViewPr snapToGrid="0">
      <p:cViewPr varScale="1">
        <p:scale>
          <a:sx n="91" d="100"/>
          <a:sy n="91" d="100"/>
        </p:scale>
        <p:origin x="96" y="331"/>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theme" Target="theme/theme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tableStyles" Target="tableStyles.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notesMaster" Target="notesMasters/notesMaster1.xml"/><Relationship Id="rId136" Type="http://schemas.microsoft.com/office/2016/11/relationships/changesInfo" Target="changesInfos/changesInfo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presProps" Target="presProps.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ranck Michot" userId="37aade5a53b7d4b1" providerId="LiveId" clId="{6ED23C7D-AA02-4E1D-8C37-5CAFF7847BAF}"/>
    <pc:docChg chg="undo redo custSel delSld modSld">
      <pc:chgData name="Franck Michot" userId="37aade5a53b7d4b1" providerId="LiveId" clId="{6ED23C7D-AA02-4E1D-8C37-5CAFF7847BAF}" dt="2026-10-13T08:43:34.674" v="282" actId="1076"/>
      <pc:docMkLst>
        <pc:docMk/>
      </pc:docMkLst>
      <pc:sldChg chg="modSp mod">
        <pc:chgData name="Franck Michot" userId="37aade5a53b7d4b1" providerId="LiveId" clId="{6ED23C7D-AA02-4E1D-8C37-5CAFF7847BAF}" dt="2026-10-13T08:43:34.674" v="282" actId="1076"/>
        <pc:sldMkLst>
          <pc:docMk/>
          <pc:sldMk cId="290377866" sldId="265"/>
        </pc:sldMkLst>
        <pc:spChg chg="mod">
          <ac:chgData name="Franck Michot" userId="37aade5a53b7d4b1" providerId="LiveId" clId="{6ED23C7D-AA02-4E1D-8C37-5CAFF7847BAF}" dt="2026-10-13T08:43:34.674" v="282" actId="1076"/>
          <ac:spMkLst>
            <pc:docMk/>
            <pc:sldMk cId="290377866" sldId="265"/>
            <ac:spMk id="3" creationId="{09B3D088-0DDD-4BCB-939A-29292793F586}"/>
          </ac:spMkLst>
        </pc:spChg>
      </pc:sldChg>
      <pc:sldChg chg="modSp mod">
        <pc:chgData name="Franck Michot" userId="37aade5a53b7d4b1" providerId="LiveId" clId="{6ED23C7D-AA02-4E1D-8C37-5CAFF7847BAF}" dt="2026-10-13T08:41:36.576" v="272" actId="20577"/>
        <pc:sldMkLst>
          <pc:docMk/>
          <pc:sldMk cId="3742627130" sldId="270"/>
        </pc:sldMkLst>
        <pc:spChg chg="mod">
          <ac:chgData name="Franck Michot" userId="37aade5a53b7d4b1" providerId="LiveId" clId="{6ED23C7D-AA02-4E1D-8C37-5CAFF7847BAF}" dt="2026-10-13T08:41:36.576" v="272" actId="20577"/>
          <ac:spMkLst>
            <pc:docMk/>
            <pc:sldMk cId="3742627130" sldId="270"/>
            <ac:spMk id="3" creationId="{B4652F6B-0961-4581-A05D-6D6367F32C55}"/>
          </ac:spMkLst>
        </pc:spChg>
      </pc:sldChg>
      <pc:sldChg chg="modSp mod">
        <pc:chgData name="Franck Michot" userId="37aade5a53b7d4b1" providerId="LiveId" clId="{6ED23C7D-AA02-4E1D-8C37-5CAFF7847BAF}" dt="2026-09-14T16:05:35.584" v="245" actId="20577"/>
        <pc:sldMkLst>
          <pc:docMk/>
          <pc:sldMk cId="1098008039" sldId="286"/>
        </pc:sldMkLst>
        <pc:spChg chg="mod">
          <ac:chgData name="Franck Michot" userId="37aade5a53b7d4b1" providerId="LiveId" clId="{6ED23C7D-AA02-4E1D-8C37-5CAFF7847BAF}" dt="2026-09-14T16:05:35.584" v="245" actId="20577"/>
          <ac:spMkLst>
            <pc:docMk/>
            <pc:sldMk cId="1098008039" sldId="286"/>
            <ac:spMk id="3" creationId="{070A0E9D-6E4B-4C72-89A0-827183FB90B3}"/>
          </ac:spMkLst>
        </pc:spChg>
      </pc:sldChg>
      <pc:sldChg chg="modSp mod">
        <pc:chgData name="Franck Michot" userId="37aade5a53b7d4b1" providerId="LiveId" clId="{6ED23C7D-AA02-4E1D-8C37-5CAFF7847BAF}" dt="2026-10-13T08:41:47.675" v="278" actId="20577"/>
        <pc:sldMkLst>
          <pc:docMk/>
          <pc:sldMk cId="1630381215" sldId="287"/>
        </pc:sldMkLst>
        <pc:spChg chg="mod">
          <ac:chgData name="Franck Michot" userId="37aade5a53b7d4b1" providerId="LiveId" clId="{6ED23C7D-AA02-4E1D-8C37-5CAFF7847BAF}" dt="2026-10-13T08:41:47.675" v="278" actId="20577"/>
          <ac:spMkLst>
            <pc:docMk/>
            <pc:sldMk cId="1630381215" sldId="287"/>
            <ac:spMk id="5" creationId="{ECEAE782-7245-4237-B94A-E480706492D2}"/>
          </ac:spMkLst>
        </pc:spChg>
      </pc:sldChg>
      <pc:sldChg chg="modSp mod">
        <pc:chgData name="Franck Michot" userId="37aade5a53b7d4b1" providerId="LiveId" clId="{6ED23C7D-AA02-4E1D-8C37-5CAFF7847BAF}" dt="2026-10-13T08:42:11.520" v="281" actId="20577"/>
        <pc:sldMkLst>
          <pc:docMk/>
          <pc:sldMk cId="2040017305" sldId="305"/>
        </pc:sldMkLst>
        <pc:spChg chg="mod">
          <ac:chgData name="Franck Michot" userId="37aade5a53b7d4b1" providerId="LiveId" clId="{6ED23C7D-AA02-4E1D-8C37-5CAFF7847BAF}" dt="2026-10-13T08:42:11.520" v="281" actId="20577"/>
          <ac:spMkLst>
            <pc:docMk/>
            <pc:sldMk cId="2040017305" sldId="305"/>
            <ac:spMk id="5" creationId="{30B6F530-A24C-45C4-A646-ED77D51B0538}"/>
          </ac:spMkLst>
        </pc:spChg>
      </pc:sldChg>
      <pc:sldChg chg="addSp delSp modSp mod">
        <pc:chgData name="Franck Michot" userId="37aade5a53b7d4b1" providerId="LiveId" clId="{6ED23C7D-AA02-4E1D-8C37-5CAFF7847BAF}" dt="2026-09-14T16:02:51.896" v="171" actId="478"/>
        <pc:sldMkLst>
          <pc:docMk/>
          <pc:sldMk cId="3570170292" sldId="372"/>
        </pc:sldMkLst>
        <pc:picChg chg="add del mod">
          <ac:chgData name="Franck Michot" userId="37aade5a53b7d4b1" providerId="LiveId" clId="{6ED23C7D-AA02-4E1D-8C37-5CAFF7847BAF}" dt="2026-09-14T16:02:51.896" v="171" actId="478"/>
          <ac:picMkLst>
            <pc:docMk/>
            <pc:sldMk cId="3570170292" sldId="372"/>
            <ac:picMk id="7" creationId="{AC0D8D06-115C-AD38-F5A5-BCCBCF4761D5}"/>
          </ac:picMkLst>
        </pc:picChg>
      </pc:sldChg>
      <pc:sldChg chg="addSp delSp modSp mod">
        <pc:chgData name="Franck Michot" userId="37aade5a53b7d4b1" providerId="LiveId" clId="{6ED23C7D-AA02-4E1D-8C37-5CAFF7847BAF}" dt="2026-09-14T16:03:10.381" v="177" actId="1076"/>
        <pc:sldMkLst>
          <pc:docMk/>
          <pc:sldMk cId="4091753986" sldId="378"/>
        </pc:sldMkLst>
        <pc:picChg chg="add mod">
          <ac:chgData name="Franck Michot" userId="37aade5a53b7d4b1" providerId="LiveId" clId="{6ED23C7D-AA02-4E1D-8C37-5CAFF7847BAF}" dt="2026-09-14T16:03:10.381" v="177" actId="1076"/>
          <ac:picMkLst>
            <pc:docMk/>
            <pc:sldMk cId="4091753986" sldId="378"/>
            <ac:picMk id="7" creationId="{42ED2BBD-238C-8896-1380-F5393C2CF9DC}"/>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51566F-B124-413C-B4B8-40B74F806DEB}" type="datetimeFigureOut">
              <a:rPr lang="fr-FR" smtClean="0"/>
              <a:t>13/10/2026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D1F0F0-FB88-4026-807D-7A3AAD7A55F8}" type="slidenum">
              <a:rPr lang="fr-FR" smtClean="0"/>
              <a:t>‹N°›</a:t>
            </a:fld>
            <a:endParaRPr lang="fr-FR"/>
          </a:p>
        </p:txBody>
      </p:sp>
    </p:spTree>
    <p:extLst>
      <p:ext uri="{BB962C8B-B14F-4D97-AF65-F5344CB8AC3E}">
        <p14:creationId xmlns:p14="http://schemas.microsoft.com/office/powerpoint/2010/main" val="15295225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FR"/>
          </a:p>
        </p:txBody>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32D1F0F0-FB88-4026-807D-7A3AAD7A55F8}" type="slidenum">
              <a:rPr lang="fr-FR" smtClean="0"/>
              <a:t>10</a:t>
            </a:fld>
            <a:endParaRPr lang="fr-FR"/>
          </a:p>
        </p:txBody>
      </p:sp>
    </p:spTree>
    <p:extLst>
      <p:ext uri="{BB962C8B-B14F-4D97-AF65-F5344CB8AC3E}">
        <p14:creationId xmlns:p14="http://schemas.microsoft.com/office/powerpoint/2010/main" val="812129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Modifier le style des sous-titres du masque</a:t>
            </a:r>
          </a:p>
        </p:txBody>
      </p:sp>
      <p:sp>
        <p:nvSpPr>
          <p:cNvPr id="4" name="Espace réservé de la date 3"/>
          <p:cNvSpPr>
            <a:spLocks noGrp="1"/>
          </p:cNvSpPr>
          <p:nvPr>
            <p:ph type="dt" sz="half" idx="10"/>
          </p:nvPr>
        </p:nvSpPr>
        <p:spPr/>
        <p:txBody>
          <a:bodyPr/>
          <a:lstStyle/>
          <a:p>
            <a:fld id="{C1EFA198-ADA7-485E-A225-1323EA059A63}" type="datetimeFigureOut">
              <a:rPr lang="fr-FR" smtClean="0"/>
              <a:t>13/10/2026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6DD4957-87CB-4498-9699-B7888EFE610C}" type="slidenum">
              <a:rPr lang="fr-FR" smtClean="0"/>
              <a:t>‹N°›</a:t>
            </a:fld>
            <a:endParaRPr lang="fr-FR"/>
          </a:p>
        </p:txBody>
      </p:sp>
    </p:spTree>
    <p:extLst>
      <p:ext uri="{BB962C8B-B14F-4D97-AF65-F5344CB8AC3E}">
        <p14:creationId xmlns:p14="http://schemas.microsoft.com/office/powerpoint/2010/main" val="4037707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1EFA198-ADA7-485E-A225-1323EA059A63}" type="datetimeFigureOut">
              <a:rPr lang="fr-FR" smtClean="0"/>
              <a:t>13/10/2026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6DD4957-87CB-4498-9699-B7888EFE610C}" type="slidenum">
              <a:rPr lang="fr-FR" smtClean="0"/>
              <a:t>‹N°›</a:t>
            </a:fld>
            <a:endParaRPr lang="fr-FR"/>
          </a:p>
        </p:txBody>
      </p:sp>
    </p:spTree>
    <p:extLst>
      <p:ext uri="{BB962C8B-B14F-4D97-AF65-F5344CB8AC3E}">
        <p14:creationId xmlns:p14="http://schemas.microsoft.com/office/powerpoint/2010/main" val="4019511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Modifier les styles du texte du masque</a:t>
            </a:r>
          </a:p>
        </p:txBody>
      </p:sp>
      <p:sp>
        <p:nvSpPr>
          <p:cNvPr id="4" name="Espace réservé de la date 3"/>
          <p:cNvSpPr>
            <a:spLocks noGrp="1"/>
          </p:cNvSpPr>
          <p:nvPr>
            <p:ph type="dt" sz="half" idx="10"/>
          </p:nvPr>
        </p:nvSpPr>
        <p:spPr/>
        <p:txBody>
          <a:bodyPr/>
          <a:lstStyle/>
          <a:p>
            <a:fld id="{C1EFA198-ADA7-485E-A225-1323EA059A63}" type="datetimeFigureOut">
              <a:rPr lang="fr-FR" smtClean="0"/>
              <a:t>13/10/2026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6DD4957-87CB-4498-9699-B7888EFE610C}" type="slidenum">
              <a:rPr lang="fr-FR" smtClean="0"/>
              <a:t>‹N°›</a:t>
            </a:fld>
            <a:endParaRPr lang="fr-FR"/>
          </a:p>
        </p:txBody>
      </p:sp>
    </p:spTree>
    <p:extLst>
      <p:ext uri="{BB962C8B-B14F-4D97-AF65-F5344CB8AC3E}">
        <p14:creationId xmlns:p14="http://schemas.microsoft.com/office/powerpoint/2010/main" val="10723691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contenu 2"/>
          <p:cNvSpPr>
            <a:spLocks noGrp="1"/>
          </p:cNvSpPr>
          <p:nvPr>
            <p:ph sz="half" idx="1"/>
          </p:nvPr>
        </p:nvSpPr>
        <p:spPr>
          <a:xfrm>
            <a:off x="838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p:cNvSpPr>
            <a:spLocks noGrp="1"/>
          </p:cNvSpPr>
          <p:nvPr>
            <p:ph sz="half" idx="2"/>
          </p:nvPr>
        </p:nvSpPr>
        <p:spPr>
          <a:xfrm>
            <a:off x="6172200" y="1825625"/>
            <a:ext cx="5181600" cy="435133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p:cNvSpPr>
            <a:spLocks noGrp="1"/>
          </p:cNvSpPr>
          <p:nvPr>
            <p:ph type="dt" sz="half" idx="10"/>
          </p:nvPr>
        </p:nvSpPr>
        <p:spPr/>
        <p:txBody>
          <a:bodyPr/>
          <a:lstStyle/>
          <a:p>
            <a:fld id="{C1EFA198-ADA7-485E-A225-1323EA059A63}" type="datetimeFigureOut">
              <a:rPr lang="fr-FR" smtClean="0"/>
              <a:t>13/10/2026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6DD4957-87CB-4498-9699-B7888EFE610C}" type="slidenum">
              <a:rPr lang="fr-FR" smtClean="0"/>
              <a:t>‹N°›</a:t>
            </a:fld>
            <a:endParaRPr lang="fr-FR"/>
          </a:p>
        </p:txBody>
      </p:sp>
    </p:spTree>
    <p:extLst>
      <p:ext uri="{BB962C8B-B14F-4D97-AF65-F5344CB8AC3E}">
        <p14:creationId xmlns:p14="http://schemas.microsoft.com/office/powerpoint/2010/main" val="1573176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p:cNvSpPr>
            <a:spLocks noGrp="1"/>
          </p:cNvSpPr>
          <p:nvPr>
            <p:ph type="dt" sz="half" idx="10"/>
          </p:nvPr>
        </p:nvSpPr>
        <p:spPr/>
        <p:txBody>
          <a:bodyPr/>
          <a:lstStyle/>
          <a:p>
            <a:fld id="{C1EFA198-ADA7-485E-A225-1323EA059A63}" type="datetimeFigureOut">
              <a:rPr lang="fr-FR" smtClean="0"/>
              <a:t>13/10/2026</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6DD4957-87CB-4498-9699-B7888EFE610C}" type="slidenum">
              <a:rPr lang="fr-FR" smtClean="0"/>
              <a:t>‹N°›</a:t>
            </a:fld>
            <a:endParaRPr lang="fr-FR"/>
          </a:p>
        </p:txBody>
      </p:sp>
    </p:spTree>
    <p:extLst>
      <p:ext uri="{BB962C8B-B14F-4D97-AF65-F5344CB8AC3E}">
        <p14:creationId xmlns:p14="http://schemas.microsoft.com/office/powerpoint/2010/main" val="2827512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e la date 2"/>
          <p:cNvSpPr>
            <a:spLocks noGrp="1"/>
          </p:cNvSpPr>
          <p:nvPr>
            <p:ph type="dt" sz="half" idx="10"/>
          </p:nvPr>
        </p:nvSpPr>
        <p:spPr/>
        <p:txBody>
          <a:bodyPr/>
          <a:lstStyle/>
          <a:p>
            <a:fld id="{C1EFA198-ADA7-485E-A225-1323EA059A63}" type="datetimeFigureOut">
              <a:rPr lang="fr-FR" smtClean="0"/>
              <a:t>13/10/2026</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6DD4957-87CB-4498-9699-B7888EFE610C}" type="slidenum">
              <a:rPr lang="fr-FR" smtClean="0"/>
              <a:t>‹N°›</a:t>
            </a:fld>
            <a:endParaRPr lang="fr-FR"/>
          </a:p>
        </p:txBody>
      </p:sp>
    </p:spTree>
    <p:extLst>
      <p:ext uri="{BB962C8B-B14F-4D97-AF65-F5344CB8AC3E}">
        <p14:creationId xmlns:p14="http://schemas.microsoft.com/office/powerpoint/2010/main" val="24689895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C1EFA198-ADA7-485E-A225-1323EA059A63}" type="datetimeFigureOut">
              <a:rPr lang="fr-FR" smtClean="0"/>
              <a:t>13/10/2026</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6DD4957-87CB-4498-9699-B7888EFE610C}" type="slidenum">
              <a:rPr lang="fr-FR" smtClean="0"/>
              <a:t>‹N°›</a:t>
            </a:fld>
            <a:endParaRPr lang="fr-FR"/>
          </a:p>
        </p:txBody>
      </p:sp>
    </p:spTree>
    <p:extLst>
      <p:ext uri="{BB962C8B-B14F-4D97-AF65-F5344CB8AC3E}">
        <p14:creationId xmlns:p14="http://schemas.microsoft.com/office/powerpoint/2010/main" val="12297226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C1EFA198-ADA7-485E-A225-1323EA059A63}" type="datetimeFigureOut">
              <a:rPr lang="fr-FR" smtClean="0"/>
              <a:t>13/10/2026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6DD4957-87CB-4498-9699-B7888EFE610C}" type="slidenum">
              <a:rPr lang="fr-FR" smtClean="0"/>
              <a:t>‹N°›</a:t>
            </a:fld>
            <a:endParaRPr lang="fr-FR"/>
          </a:p>
        </p:txBody>
      </p:sp>
    </p:spTree>
    <p:extLst>
      <p:ext uri="{BB962C8B-B14F-4D97-AF65-F5344CB8AC3E}">
        <p14:creationId xmlns:p14="http://schemas.microsoft.com/office/powerpoint/2010/main" val="2128052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Modifier les styles du texte du masque</a:t>
            </a:r>
          </a:p>
        </p:txBody>
      </p:sp>
      <p:sp>
        <p:nvSpPr>
          <p:cNvPr id="5" name="Espace réservé de la date 4"/>
          <p:cNvSpPr>
            <a:spLocks noGrp="1"/>
          </p:cNvSpPr>
          <p:nvPr>
            <p:ph type="dt" sz="half" idx="10"/>
          </p:nvPr>
        </p:nvSpPr>
        <p:spPr/>
        <p:txBody>
          <a:bodyPr/>
          <a:lstStyle/>
          <a:p>
            <a:fld id="{C1EFA198-ADA7-485E-A225-1323EA059A63}" type="datetimeFigureOut">
              <a:rPr lang="fr-FR" smtClean="0"/>
              <a:t>13/10/2026</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6DD4957-87CB-4498-9699-B7888EFE610C}" type="slidenum">
              <a:rPr lang="fr-FR" smtClean="0"/>
              <a:t>‹N°›</a:t>
            </a:fld>
            <a:endParaRPr lang="fr-FR"/>
          </a:p>
        </p:txBody>
      </p:sp>
    </p:spTree>
    <p:extLst>
      <p:ext uri="{BB962C8B-B14F-4D97-AF65-F5344CB8AC3E}">
        <p14:creationId xmlns:p14="http://schemas.microsoft.com/office/powerpoint/2010/main" val="379146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p>
        </p:txBody>
      </p:sp>
      <p:sp>
        <p:nvSpPr>
          <p:cNvPr id="3" name="Espace réservé du texte vertical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1EFA198-ADA7-485E-A225-1323EA059A63}" type="datetimeFigureOut">
              <a:rPr lang="fr-FR" smtClean="0"/>
              <a:t>13/10/2026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6DD4957-87CB-4498-9699-B7888EFE610C}" type="slidenum">
              <a:rPr lang="fr-FR" smtClean="0"/>
              <a:t>‹N°›</a:t>
            </a:fld>
            <a:endParaRPr lang="fr-FR"/>
          </a:p>
        </p:txBody>
      </p:sp>
    </p:spTree>
    <p:extLst>
      <p:ext uri="{BB962C8B-B14F-4D97-AF65-F5344CB8AC3E}">
        <p14:creationId xmlns:p14="http://schemas.microsoft.com/office/powerpoint/2010/main" val="33886639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10"/>
          </p:nvPr>
        </p:nvSpPr>
        <p:spPr/>
        <p:txBody>
          <a:bodyPr/>
          <a:lstStyle/>
          <a:p>
            <a:fld id="{C1EFA198-ADA7-485E-A225-1323EA059A63}" type="datetimeFigureOut">
              <a:rPr lang="fr-FR" smtClean="0"/>
              <a:t>13/10/2026</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6DD4957-87CB-4498-9699-B7888EFE610C}" type="slidenum">
              <a:rPr lang="fr-FR" smtClean="0"/>
              <a:t>‹N°›</a:t>
            </a:fld>
            <a:endParaRPr lang="fr-FR"/>
          </a:p>
        </p:txBody>
      </p:sp>
    </p:spTree>
    <p:extLst>
      <p:ext uri="{BB962C8B-B14F-4D97-AF65-F5344CB8AC3E}">
        <p14:creationId xmlns:p14="http://schemas.microsoft.com/office/powerpoint/2010/main" val="36330059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FA198-ADA7-485E-A225-1323EA059A63}" type="datetimeFigureOut">
              <a:rPr lang="fr-FR" smtClean="0"/>
              <a:t>13/10/2026</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DD4957-87CB-4498-9699-B7888EFE610C}" type="slidenum">
              <a:rPr lang="fr-FR" smtClean="0"/>
              <a:t>‹N°›</a:t>
            </a:fld>
            <a:endParaRPr lang="fr-FR"/>
          </a:p>
        </p:txBody>
      </p:sp>
    </p:spTree>
    <p:extLst>
      <p:ext uri="{BB962C8B-B14F-4D97-AF65-F5344CB8AC3E}">
        <p14:creationId xmlns:p14="http://schemas.microsoft.com/office/powerpoint/2010/main" val="309977498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7.jpg"/></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20.png"/><Relationship Id="rId7" Type="http://schemas.openxmlformats.org/officeDocument/2006/relationships/image" Target="../media/image24.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23.jpeg"/><Relationship Id="rId11" Type="http://schemas.openxmlformats.org/officeDocument/2006/relationships/image" Target="../media/image28.jpg"/><Relationship Id="rId5" Type="http://schemas.openxmlformats.org/officeDocument/2006/relationships/image" Target="../media/image22.jpeg"/><Relationship Id="rId10" Type="http://schemas.openxmlformats.org/officeDocument/2006/relationships/image" Target="../media/image27.jpeg"/><Relationship Id="rId4" Type="http://schemas.openxmlformats.org/officeDocument/2006/relationships/image" Target="../media/image21.jpeg"/><Relationship Id="rId9" Type="http://schemas.openxmlformats.org/officeDocument/2006/relationships/image" Target="../media/image26.jpeg"/></Relationships>
</file>

<file path=ppt/slides/_rels/slide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2.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7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7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8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6.jpeg"/><Relationship Id="rId4" Type="http://schemas.openxmlformats.org/officeDocument/2006/relationships/image" Target="../media/image45.jpeg"/></Relationships>
</file>

<file path=ppt/slides/_rels/slide8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85.xml.rels><?xml version="1.0" encoding="UTF-8" standalone="yes"?>
<Relationships xmlns="http://schemas.openxmlformats.org/package/2006/relationships"><Relationship Id="rId8" Type="http://schemas.openxmlformats.org/officeDocument/2006/relationships/image" Target="../media/image55.jpeg"/><Relationship Id="rId3" Type="http://schemas.openxmlformats.org/officeDocument/2006/relationships/image" Target="../media/image50.jpeg"/><Relationship Id="rId7" Type="http://schemas.openxmlformats.org/officeDocument/2006/relationships/image" Target="../media/image54.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53.jpeg"/><Relationship Id="rId5" Type="http://schemas.openxmlformats.org/officeDocument/2006/relationships/image" Target="../media/image52.jpeg"/><Relationship Id="rId4" Type="http://schemas.openxmlformats.org/officeDocument/2006/relationships/image" Target="../media/image51.jpeg"/></Relationships>
</file>

<file path=ppt/slides/_rels/slide86.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5.jpeg"/></Relationships>
</file>

<file path=ppt/slides/_rels/slide90.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9.jpeg"/></Relationships>
</file>

<file path=ppt/slides/_rels/slide91.xml.rels><?xml version="1.0" encoding="UTF-8" standalone="yes"?>
<Relationships xmlns="http://schemas.openxmlformats.org/package/2006/relationships"><Relationship Id="rId3" Type="http://schemas.openxmlformats.org/officeDocument/2006/relationships/image" Target="../media/image60.png"/><Relationship Id="rId7" Type="http://schemas.openxmlformats.org/officeDocument/2006/relationships/image" Target="../media/image64.pn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3.png"/><Relationship Id="rId5" Type="http://schemas.openxmlformats.org/officeDocument/2006/relationships/image" Target="../media/image62.jpeg"/><Relationship Id="rId4" Type="http://schemas.openxmlformats.org/officeDocument/2006/relationships/image" Target="../media/image61.png"/></Relationships>
</file>

<file path=ppt/slides/_rels/slide92.xml.rels><?xml version="1.0" encoding="UTF-8" standalone="yes"?>
<Relationships xmlns="http://schemas.openxmlformats.org/package/2006/relationships"><Relationship Id="rId8" Type="http://schemas.openxmlformats.org/officeDocument/2006/relationships/image" Target="../media/image68.jpeg"/><Relationship Id="rId13" Type="http://schemas.openxmlformats.org/officeDocument/2006/relationships/image" Target="../media/image72.jpeg"/><Relationship Id="rId3" Type="http://schemas.openxmlformats.org/officeDocument/2006/relationships/image" Target="../media/image65.jpeg"/><Relationship Id="rId7" Type="http://schemas.openxmlformats.org/officeDocument/2006/relationships/image" Target="http://www.visoterra.com/images/inter/med-Visoterra-voyage-plongee-sous-marine-punta-cana-5613.jpg" TargetMode="External"/><Relationship Id="rId12" Type="http://schemas.openxmlformats.org/officeDocument/2006/relationships/image" Target="../media/image71.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image" Target="../media/image67.jpeg"/><Relationship Id="rId11" Type="http://schemas.openxmlformats.org/officeDocument/2006/relationships/image" Target="../media/image70.jpeg"/><Relationship Id="rId5" Type="http://schemas.openxmlformats.org/officeDocument/2006/relationships/image" Target="../media/image66.png"/><Relationship Id="rId10" Type="http://schemas.openxmlformats.org/officeDocument/2006/relationships/image" Target="../media/image69.jpeg"/><Relationship Id="rId4" Type="http://schemas.openxmlformats.org/officeDocument/2006/relationships/image" Target="http://lavii.net/en/wp-content/gallery/duvar-calismalari/bowling-4.jpg" TargetMode="External"/><Relationship Id="rId9" Type="http://schemas.openxmlformats.org/officeDocument/2006/relationships/image" Target="http://www.aero-center.com/images/avion/Piloter_avion_air.jpg" TargetMode="External"/></Relationships>
</file>

<file path=ppt/slides/_rels/slide93.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74.jp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5.jpeg"/></Relationships>
</file>

<file path=ppt/slides/_rels/slide9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6.png"/></Relationships>
</file>

<file path=ppt/slides/_rels/slide10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10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3" Type="http://schemas.openxmlformats.org/officeDocument/2006/relationships/image" Target="../media/image81.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83.jpeg"/></Relationships>
</file>

<file path=ppt/slides/_rels/slide111.xml.rels><?xml version="1.0" encoding="UTF-8" standalone="yes"?>
<Relationships xmlns="http://schemas.openxmlformats.org/package/2006/relationships"><Relationship Id="rId3" Type="http://schemas.openxmlformats.org/officeDocument/2006/relationships/image" Target="../media/image84.jp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8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image" Target="../media/image87.png"/></Relationships>
</file>

<file path=ppt/slides/_rels/slide114.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1.png"/></Relationships>
</file>

<file path=ppt/slides/_rels/slide116.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99.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102.png"/></Relationships>
</file>

<file path=ppt/slides/_rels/slide1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Espace réservé du contenu 2">
            <a:extLst>
              <a:ext uri="{FF2B5EF4-FFF2-40B4-BE49-F238E27FC236}">
                <a16:creationId xmlns:a16="http://schemas.microsoft.com/office/drawing/2014/main" id="{09B3D088-0DDD-4BCB-939A-29292793F586}"/>
              </a:ext>
            </a:extLst>
          </p:cNvPr>
          <p:cNvSpPr>
            <a:spLocks noGrp="1"/>
          </p:cNvSpPr>
          <p:nvPr>
            <p:ph idx="1"/>
          </p:nvPr>
        </p:nvSpPr>
        <p:spPr>
          <a:xfrm>
            <a:off x="1577975" y="373163"/>
            <a:ext cx="9036049" cy="6111673"/>
          </a:xfrm>
        </p:spPr>
        <p:txBody>
          <a:bodyPr>
            <a:normAutofit fontScale="70000" lnSpcReduction="20000"/>
          </a:bodyPr>
          <a:lstStyle/>
          <a:p>
            <a:pPr marL="69850" indent="0" algn="ctr">
              <a:buNone/>
            </a:pPr>
            <a:r>
              <a:rPr lang="fr-FR" u="sng" dirty="0"/>
              <a:t>Pages à mettre à jour avant présentation</a:t>
            </a:r>
          </a:p>
          <a:p>
            <a:endParaRPr lang="fr-FR" dirty="0"/>
          </a:p>
          <a:p>
            <a:r>
              <a:rPr lang="fr-FR" dirty="0" err="1">
                <a:solidFill>
                  <a:srgbClr val="FF0000"/>
                </a:solidFill>
              </a:rPr>
              <a:t>Pg</a:t>
            </a:r>
            <a:r>
              <a:rPr lang="fr-FR" dirty="0">
                <a:solidFill>
                  <a:srgbClr val="FF0000"/>
                </a:solidFill>
              </a:rPr>
              <a:t> 15, 32 et 49 (nombre adhérent)</a:t>
            </a:r>
          </a:p>
          <a:p>
            <a:r>
              <a:rPr lang="fr-FR" dirty="0" err="1">
                <a:solidFill>
                  <a:srgbClr val="FF0000"/>
                </a:solidFill>
              </a:rPr>
              <a:t>Pg</a:t>
            </a:r>
            <a:r>
              <a:rPr lang="fr-FR" dirty="0">
                <a:solidFill>
                  <a:srgbClr val="FF0000"/>
                </a:solidFill>
              </a:rPr>
              <a:t> 32 (nombre adhérent et nombre de pupilles)</a:t>
            </a:r>
          </a:p>
          <a:p>
            <a:r>
              <a:rPr lang="fr-FR" dirty="0" err="1">
                <a:solidFill>
                  <a:srgbClr val="FF0000"/>
                </a:solidFill>
              </a:rPr>
              <a:t>Pg</a:t>
            </a:r>
            <a:r>
              <a:rPr lang="fr-FR" dirty="0">
                <a:solidFill>
                  <a:srgbClr val="FF0000"/>
                </a:solidFill>
              </a:rPr>
              <a:t> 51 (Cotisation si elle change)</a:t>
            </a:r>
          </a:p>
          <a:p>
            <a:r>
              <a:rPr lang="fr-FR" dirty="0" err="1"/>
              <a:t>Pg</a:t>
            </a:r>
            <a:r>
              <a:rPr lang="fr-FR" dirty="0"/>
              <a:t> 57 (Membres du Bureau)</a:t>
            </a:r>
          </a:p>
          <a:p>
            <a:r>
              <a:rPr lang="fr-FR" dirty="0" err="1"/>
              <a:t>Pg</a:t>
            </a:r>
            <a:r>
              <a:rPr lang="fr-FR" dirty="0"/>
              <a:t> 62 (Membre de la CSCF)</a:t>
            </a:r>
          </a:p>
          <a:p>
            <a:r>
              <a:rPr lang="fr-FR" dirty="0" err="1"/>
              <a:t>Pg</a:t>
            </a:r>
            <a:r>
              <a:rPr lang="fr-FR" dirty="0"/>
              <a:t> 88 </a:t>
            </a:r>
            <a:r>
              <a:rPr lang="fr-FR" dirty="0">
                <a:solidFill>
                  <a:srgbClr val="FF0000"/>
                </a:solidFill>
              </a:rPr>
              <a:t>Affiche de la Fête Nationale</a:t>
            </a:r>
          </a:p>
          <a:p>
            <a:r>
              <a:rPr lang="fr-FR" dirty="0" err="1"/>
              <a:t>Pg</a:t>
            </a:r>
            <a:r>
              <a:rPr lang="fr-FR" dirty="0"/>
              <a:t> 108, 109 et 110 (Statut, RI et projet éducatif)</a:t>
            </a:r>
          </a:p>
          <a:p>
            <a:r>
              <a:rPr lang="fr-FR" dirty="0" err="1">
                <a:solidFill>
                  <a:srgbClr val="FF0000"/>
                </a:solidFill>
              </a:rPr>
              <a:t>Pg</a:t>
            </a:r>
            <a:r>
              <a:rPr lang="fr-FR" dirty="0">
                <a:solidFill>
                  <a:srgbClr val="FF0000"/>
                </a:solidFill>
              </a:rPr>
              <a:t> 112 Affiche du 20 Novembre</a:t>
            </a:r>
          </a:p>
          <a:p>
            <a:r>
              <a:rPr lang="fr-FR" dirty="0" err="1"/>
              <a:t>Pg</a:t>
            </a:r>
            <a:r>
              <a:rPr lang="fr-FR" dirty="0"/>
              <a:t> 114 Affiche de COM</a:t>
            </a:r>
          </a:p>
          <a:p>
            <a:r>
              <a:rPr lang="fr-FR" dirty="0" err="1"/>
              <a:t>Pg</a:t>
            </a:r>
            <a:r>
              <a:rPr lang="fr-FR" dirty="0"/>
              <a:t> 115 Le Flyer</a:t>
            </a:r>
          </a:p>
          <a:p>
            <a:r>
              <a:rPr lang="fr-FR" dirty="0" err="1"/>
              <a:t>Pg</a:t>
            </a:r>
            <a:r>
              <a:rPr lang="fr-FR" dirty="0"/>
              <a:t> 116 Set de table</a:t>
            </a:r>
          </a:p>
          <a:p>
            <a:r>
              <a:rPr lang="fr-FR" dirty="0" err="1">
                <a:solidFill>
                  <a:srgbClr val="FF0000"/>
                </a:solidFill>
              </a:rPr>
              <a:t>Pg</a:t>
            </a:r>
            <a:r>
              <a:rPr lang="fr-FR" dirty="0">
                <a:solidFill>
                  <a:srgbClr val="FF0000"/>
                </a:solidFill>
              </a:rPr>
              <a:t> 118 Affiche Agenda</a:t>
            </a:r>
          </a:p>
          <a:p>
            <a:r>
              <a:rPr lang="fr-FR" dirty="0" err="1">
                <a:solidFill>
                  <a:srgbClr val="FF0000"/>
                </a:solidFill>
              </a:rPr>
              <a:t>Pg</a:t>
            </a:r>
            <a:r>
              <a:rPr lang="fr-FR" dirty="0">
                <a:solidFill>
                  <a:srgbClr val="FF0000"/>
                </a:solidFill>
              </a:rPr>
              <a:t> 119 Affiche BE</a:t>
            </a:r>
          </a:p>
          <a:p>
            <a:r>
              <a:rPr lang="fr-FR" dirty="0" err="1"/>
              <a:t>Pg</a:t>
            </a:r>
            <a:r>
              <a:rPr lang="fr-FR" dirty="0"/>
              <a:t> 122 Site Internet</a:t>
            </a:r>
          </a:p>
          <a:p>
            <a:r>
              <a:rPr lang="fr-FR" dirty="0" err="1"/>
              <a:t>Pg</a:t>
            </a:r>
            <a:r>
              <a:rPr lang="fr-FR" dirty="0"/>
              <a:t> 123 Chalet Pierre SEMARD</a:t>
            </a:r>
          </a:p>
          <a:p>
            <a:r>
              <a:rPr lang="fr-FR" dirty="0" err="1"/>
              <a:t>Pg</a:t>
            </a:r>
            <a:r>
              <a:rPr lang="fr-FR" dirty="0"/>
              <a:t> 128 Les salariées</a:t>
            </a:r>
          </a:p>
          <a:p>
            <a:endParaRPr lang="fr-FR" dirty="0"/>
          </a:p>
        </p:txBody>
      </p:sp>
    </p:spTree>
    <p:extLst>
      <p:ext uri="{BB962C8B-B14F-4D97-AF65-F5344CB8AC3E}">
        <p14:creationId xmlns:p14="http://schemas.microsoft.com/office/powerpoint/2010/main" val="2903778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p:txBody>
          <a:bodyPr/>
          <a:lstStyle/>
          <a:p>
            <a:endParaRPr lang="fr-FR"/>
          </a:p>
        </p:txBody>
      </p:sp>
      <p:sp>
        <p:nvSpPr>
          <p:cNvPr id="3" name="Sous-titre 2"/>
          <p:cNvSpPr>
            <a:spLocks noGrp="1"/>
          </p:cNvSpPr>
          <p:nvPr>
            <p:ph type="subTitle" idx="1"/>
          </p:nvPr>
        </p:nvSpPr>
        <p:spPr/>
        <p:txBody>
          <a:bodyPr/>
          <a:lstStyle/>
          <a:p>
            <a:endParaRPr lang="fr-FR"/>
          </a:p>
        </p:txBody>
      </p:sp>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Rectangle 6">
            <a:extLst>
              <a:ext uri="{FF2B5EF4-FFF2-40B4-BE49-F238E27FC236}">
                <a16:creationId xmlns:a16="http://schemas.microsoft.com/office/drawing/2014/main" id="{5599C7C6-213D-4405-B580-5F135F947D52}"/>
              </a:ext>
            </a:extLst>
          </p:cNvPr>
          <p:cNvSpPr txBox="1">
            <a:spLocks noChangeArrowheads="1"/>
          </p:cNvSpPr>
          <p:nvPr/>
        </p:nvSpPr>
        <p:spPr>
          <a:xfrm>
            <a:off x="3150942" y="2692399"/>
            <a:ext cx="6048375" cy="3009900"/>
          </a:xfrm>
          <a:prstGeom prst="rect">
            <a:avLst/>
          </a:prstGeom>
          <a:noFill/>
          <a:ln>
            <a:noFill/>
          </a:ln>
        </p:spPr>
        <p:txBody>
          <a:bodyPr>
            <a:normAutofit fontScale="77500" lnSpcReduction="20000"/>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Clr>
                <a:srgbClr val="94C600">
                  <a:lumMod val="75000"/>
                </a:srgbClr>
              </a:buClr>
              <a:buNone/>
              <a:defRPr/>
            </a:pPr>
            <a:r>
              <a:rPr lang="fr-FR" altLang="fr-FR" sz="4400" i="1" dirty="0">
                <a:solidFill>
                  <a:prstClr val="black"/>
                </a:solidFill>
                <a:latin typeface="Cambria"/>
              </a:rPr>
              <a:t>      </a:t>
            </a:r>
            <a:r>
              <a:rPr lang="fr-FR" altLang="fr-FR" sz="2800" i="1" dirty="0">
                <a:solidFill>
                  <a:prstClr val="black"/>
                </a:solidFill>
                <a:latin typeface="Calibri" panose="020F0502020204030204" pitchFamily="34" charset="0"/>
                <a:cs typeface="Calibri" panose="020F0502020204030204" pitchFamily="34" charset="0"/>
              </a:rPr>
              <a:t>Objectifs : connaître </a:t>
            </a:r>
          </a:p>
          <a:p>
            <a:pPr lvl="3">
              <a:buClr>
                <a:srgbClr val="94C600">
                  <a:lumMod val="75000"/>
                </a:srgbClr>
              </a:buClr>
              <a:buFontTx/>
              <a:buChar char="•"/>
              <a:defRPr/>
            </a:pPr>
            <a:r>
              <a:rPr lang="fr-FR" altLang="fr-FR" sz="2800" i="1" dirty="0">
                <a:solidFill>
                  <a:prstClr val="black"/>
                </a:solidFill>
                <a:latin typeface="Calibri" panose="020F0502020204030204" pitchFamily="34" charset="0"/>
                <a:cs typeface="Calibri" panose="020F0502020204030204" pitchFamily="34" charset="0"/>
              </a:rPr>
              <a:t>Les raisons de sa création,</a:t>
            </a:r>
          </a:p>
          <a:p>
            <a:pPr lvl="3">
              <a:buClr>
                <a:srgbClr val="94C600">
                  <a:lumMod val="75000"/>
                </a:srgbClr>
              </a:buClr>
              <a:buFontTx/>
              <a:buChar char="•"/>
              <a:defRPr/>
            </a:pPr>
            <a:r>
              <a:rPr lang="fr-FR" altLang="fr-FR" sz="2800" i="1" dirty="0">
                <a:solidFill>
                  <a:prstClr val="black"/>
                </a:solidFill>
                <a:latin typeface="Calibri" panose="020F0502020204030204" pitchFamily="34" charset="0"/>
                <a:cs typeface="Calibri" panose="020F0502020204030204" pitchFamily="34" charset="0"/>
              </a:rPr>
              <a:t>Son histoire,</a:t>
            </a:r>
          </a:p>
          <a:p>
            <a:pPr lvl="3">
              <a:buClr>
                <a:srgbClr val="94C600">
                  <a:lumMod val="75000"/>
                </a:srgbClr>
              </a:buClr>
              <a:buFontTx/>
              <a:buChar char="•"/>
              <a:defRPr/>
            </a:pPr>
            <a:r>
              <a:rPr lang="fr-FR" altLang="fr-FR" sz="2800" i="1" dirty="0">
                <a:solidFill>
                  <a:prstClr val="black"/>
                </a:solidFill>
                <a:latin typeface="Calibri" panose="020F0502020204030204" pitchFamily="34" charset="0"/>
                <a:cs typeface="Calibri" panose="020F0502020204030204" pitchFamily="34" charset="0"/>
              </a:rPr>
              <a:t>Son fonctionnement,</a:t>
            </a:r>
          </a:p>
          <a:p>
            <a:pPr lvl="3">
              <a:buClr>
                <a:srgbClr val="94C600">
                  <a:lumMod val="75000"/>
                </a:srgbClr>
              </a:buClr>
              <a:buFontTx/>
              <a:buChar char="•"/>
              <a:defRPr/>
            </a:pPr>
            <a:r>
              <a:rPr lang="fr-FR" altLang="fr-FR" sz="2800" i="1" dirty="0">
                <a:solidFill>
                  <a:prstClr val="black"/>
                </a:solidFill>
                <a:latin typeface="Calibri" panose="020F0502020204030204" pitchFamily="34" charset="0"/>
                <a:cs typeface="Calibri" panose="020F0502020204030204" pitchFamily="34" charset="0"/>
              </a:rPr>
              <a:t>Sa politique de Solidarité,</a:t>
            </a:r>
          </a:p>
          <a:p>
            <a:pPr lvl="3">
              <a:buClr>
                <a:srgbClr val="94C600">
                  <a:lumMod val="75000"/>
                </a:srgbClr>
              </a:buClr>
              <a:buFontTx/>
              <a:buChar char="•"/>
              <a:defRPr/>
            </a:pPr>
            <a:r>
              <a:rPr lang="fr-FR" altLang="fr-FR" sz="2800" i="1" dirty="0">
                <a:solidFill>
                  <a:prstClr val="black"/>
                </a:solidFill>
                <a:latin typeface="Calibri" panose="020F0502020204030204" pitchFamily="34" charset="0"/>
                <a:cs typeface="Calibri" panose="020F0502020204030204" pitchFamily="34" charset="0"/>
              </a:rPr>
              <a:t>Sa politique financière,</a:t>
            </a:r>
          </a:p>
          <a:p>
            <a:pPr lvl="3">
              <a:buClr>
                <a:srgbClr val="94C600">
                  <a:lumMod val="75000"/>
                </a:srgbClr>
              </a:buClr>
              <a:buFontTx/>
              <a:buChar char="•"/>
              <a:defRPr/>
            </a:pPr>
            <a:r>
              <a:rPr lang="fr-FR" altLang="fr-FR" sz="2800" i="1" dirty="0">
                <a:solidFill>
                  <a:prstClr val="black"/>
                </a:solidFill>
                <a:latin typeface="Calibri" panose="020F0502020204030204" pitchFamily="34" charset="0"/>
                <a:cs typeface="Calibri" panose="020F0502020204030204" pitchFamily="34" charset="0"/>
              </a:rPr>
              <a:t>Sa communication,</a:t>
            </a:r>
          </a:p>
        </p:txBody>
      </p:sp>
      <p:sp>
        <p:nvSpPr>
          <p:cNvPr id="6" name="Rectangle 5">
            <a:extLst>
              <a:ext uri="{FF2B5EF4-FFF2-40B4-BE49-F238E27FC236}">
                <a16:creationId xmlns:a16="http://schemas.microsoft.com/office/drawing/2014/main" id="{80B3016E-7D9B-45F6-A74A-CE8137F2D2E4}"/>
              </a:ext>
            </a:extLst>
          </p:cNvPr>
          <p:cNvSpPr/>
          <p:nvPr/>
        </p:nvSpPr>
        <p:spPr>
          <a:xfrm>
            <a:off x="1992312" y="561976"/>
            <a:ext cx="8207375" cy="1570037"/>
          </a:xfrm>
          <a:prstGeom prst="rect">
            <a:avLst/>
          </a:prstGeom>
        </p:spPr>
        <p:txBody>
          <a:bodyPr>
            <a:spAutoFit/>
          </a:bodyPr>
          <a:lstStyle/>
          <a:p>
            <a:pPr algn="ctr" eaLnBrk="0" hangingPunct="0">
              <a:spcBef>
                <a:spcPct val="0"/>
              </a:spcBef>
              <a:defRPr/>
            </a:pPr>
            <a:r>
              <a:rPr lang="fr-FR" sz="4800" b="1" dirty="0">
                <a:solidFill>
                  <a:prstClr val="black"/>
                </a:solidFill>
                <a:latin typeface="Calibri"/>
                <a:cs typeface="Calibri" panose="020F0502020204030204" pitchFamily="34" charset="0"/>
              </a:rPr>
              <a:t>Formation Accueil</a:t>
            </a:r>
            <a:br>
              <a:rPr lang="fr-FR" sz="4000" b="1" u="sng" dirty="0">
                <a:solidFill>
                  <a:prstClr val="black"/>
                </a:solidFill>
                <a:latin typeface="Calibri"/>
                <a:cs typeface="Calibri" panose="020F0502020204030204" pitchFamily="34" charset="0"/>
              </a:rPr>
            </a:br>
            <a:r>
              <a:rPr lang="fr-FR" sz="2400" dirty="0">
                <a:solidFill>
                  <a:prstClr val="black"/>
                </a:solidFill>
                <a:latin typeface="Calibri"/>
                <a:cs typeface="Calibri" panose="020F0502020204030204" pitchFamily="34" charset="0"/>
              </a:rPr>
              <a:t>Découverte de l’ONCF</a:t>
            </a:r>
          </a:p>
          <a:p>
            <a:pPr algn="ctr" eaLnBrk="0" hangingPunct="0">
              <a:spcBef>
                <a:spcPct val="0"/>
              </a:spcBef>
              <a:defRPr/>
            </a:pPr>
            <a:endParaRPr lang="fr-FR" sz="2400" dirty="0">
              <a:solidFill>
                <a:prstClr val="black"/>
              </a:solidFill>
              <a:latin typeface="Times New Roman" panose="02020603050405020304" pitchFamily="18" charset="0"/>
              <a:cs typeface="Calibri" panose="020F0502020204030204" pitchFamily="34" charset="0"/>
            </a:endParaRPr>
          </a:p>
        </p:txBody>
      </p:sp>
      <p:pic>
        <p:nvPicPr>
          <p:cNvPr id="7" name="Imag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0186" y="4708556"/>
            <a:ext cx="2993146" cy="1987487"/>
          </a:xfrm>
          <a:prstGeom prst="rect">
            <a:avLst/>
          </a:prstGeom>
        </p:spPr>
      </p:pic>
    </p:spTree>
    <p:extLst>
      <p:ext uri="{BB962C8B-B14F-4D97-AF65-F5344CB8AC3E}">
        <p14:creationId xmlns:p14="http://schemas.microsoft.com/office/powerpoint/2010/main" val="2245225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Rectangle 2">
            <a:extLst>
              <a:ext uri="{FF2B5EF4-FFF2-40B4-BE49-F238E27FC236}">
                <a16:creationId xmlns:a16="http://schemas.microsoft.com/office/drawing/2014/main" id="{5E54E4B9-E890-453A-B1CD-A22D2C22971A}"/>
              </a:ext>
            </a:extLst>
          </p:cNvPr>
          <p:cNvSpPr>
            <a:spLocks noGrp="1"/>
          </p:cNvSpPr>
          <p:nvPr>
            <p:ph type="title" idx="4294967295"/>
          </p:nvPr>
        </p:nvSpPr>
        <p:spPr>
          <a:xfrm>
            <a:off x="1524001" y="1125538"/>
            <a:ext cx="8715375" cy="855662"/>
          </a:xfrm>
        </p:spPr>
        <p:txBody>
          <a:bodyPr/>
          <a:lstStyle/>
          <a:p>
            <a:pPr algn="ctr" eaLnBrk="1" hangingPunct="1"/>
            <a:r>
              <a:rPr lang="fr-FR" altLang="fr-FR" sz="4800" b="1" u="sng" dirty="0">
                <a:solidFill>
                  <a:schemeClr val="tx1"/>
                </a:solidFill>
                <a:latin typeface="+mn-lt"/>
                <a:cs typeface="Calibri" panose="020F0502020204030204" pitchFamily="34" charset="0"/>
              </a:rPr>
              <a:t>Programme de la formation</a:t>
            </a:r>
          </a:p>
        </p:txBody>
      </p:sp>
      <p:sp>
        <p:nvSpPr>
          <p:cNvPr id="6" name="Rectangle 3">
            <a:extLst>
              <a:ext uri="{FF2B5EF4-FFF2-40B4-BE49-F238E27FC236}">
                <a16:creationId xmlns:a16="http://schemas.microsoft.com/office/drawing/2014/main" id="{2D45501B-5FEB-46F4-8C76-363C501BD642}"/>
              </a:ext>
            </a:extLst>
          </p:cNvPr>
          <p:cNvSpPr>
            <a:spLocks noChangeArrowheads="1"/>
          </p:cNvSpPr>
          <p:nvPr/>
        </p:nvSpPr>
        <p:spPr bwMode="auto">
          <a:xfrm>
            <a:off x="1992313" y="2708276"/>
            <a:ext cx="8242300" cy="310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Times New Roman" panose="02020603050405020304" pitchFamily="18" charset="0"/>
              </a:defRPr>
            </a:lvl1pPr>
            <a:lvl2pPr>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lvl="1" eaLnBrk="0" fontAlgn="base" hangingPunct="0">
              <a:spcBef>
                <a:spcPct val="50000"/>
              </a:spcBef>
              <a:spcAft>
                <a:spcPct val="0"/>
              </a:spcAft>
              <a:buClr>
                <a:srgbClr val="FFA94A"/>
              </a:buClr>
              <a:buSzPct val="60000"/>
              <a:buFont typeface="Wingdings" panose="05000000000000000000" pitchFamily="2" charset="2"/>
              <a:buChar char="v"/>
            </a:pPr>
            <a:r>
              <a:rPr lang="fr-FR" altLang="fr-FR" sz="2800" b="1" dirty="0">
                <a:solidFill>
                  <a:prstClr val="black"/>
                </a:solidFill>
                <a:latin typeface="Calibri" panose="020F0502020204030204" pitchFamily="34" charset="0"/>
                <a:cs typeface="Calibri" panose="020F0502020204030204" pitchFamily="34" charset="0"/>
              </a:rPr>
              <a:t>	Accueil  </a:t>
            </a:r>
          </a:p>
          <a:p>
            <a:pPr lvl="1" eaLnBrk="0" fontAlgn="base" hangingPunct="0">
              <a:spcBef>
                <a:spcPct val="50000"/>
              </a:spcBef>
              <a:spcAft>
                <a:spcPct val="0"/>
              </a:spcAft>
              <a:buClr>
                <a:srgbClr val="FFA94A"/>
              </a:buClr>
              <a:buSzPct val="60000"/>
              <a:buFont typeface="Wingdings" panose="05000000000000000000" pitchFamily="2" charset="2"/>
              <a:buChar char="v"/>
            </a:pPr>
            <a:r>
              <a:rPr lang="fr-FR" altLang="fr-FR" sz="2800" b="1" dirty="0">
                <a:solidFill>
                  <a:prstClr val="black"/>
                </a:solidFill>
                <a:latin typeface="Calibri" panose="020F0502020204030204" pitchFamily="34" charset="0"/>
                <a:cs typeface="Calibri" panose="020F0502020204030204" pitchFamily="34" charset="0"/>
              </a:rPr>
              <a:t>   Objectifs de la formation</a:t>
            </a:r>
          </a:p>
          <a:p>
            <a:pPr lvl="1" eaLnBrk="0" fontAlgn="base" hangingPunct="0">
              <a:spcBef>
                <a:spcPct val="50000"/>
              </a:spcBef>
              <a:spcAft>
                <a:spcPct val="0"/>
              </a:spcAft>
              <a:buClr>
                <a:srgbClr val="FFA94A"/>
              </a:buClr>
              <a:buSzPct val="60000"/>
              <a:buFont typeface="Wingdings" panose="05000000000000000000" pitchFamily="2" charset="2"/>
              <a:buChar char="v"/>
            </a:pPr>
            <a:r>
              <a:rPr lang="fr-FR" altLang="fr-FR" sz="2800" b="1" dirty="0">
                <a:solidFill>
                  <a:prstClr val="black"/>
                </a:solidFill>
                <a:latin typeface="Calibri" panose="020F0502020204030204" pitchFamily="34" charset="0"/>
                <a:cs typeface="Calibri" panose="020F0502020204030204" pitchFamily="34" charset="0"/>
              </a:rPr>
              <a:t>	Présentation des participants et attentes </a:t>
            </a:r>
          </a:p>
          <a:p>
            <a:pPr lvl="1" eaLnBrk="0" fontAlgn="base" hangingPunct="0">
              <a:spcBef>
                <a:spcPct val="50000"/>
              </a:spcBef>
              <a:spcAft>
                <a:spcPct val="0"/>
              </a:spcAft>
              <a:buClr>
                <a:srgbClr val="FFA94A"/>
              </a:buClr>
              <a:buSzPct val="60000"/>
              <a:buFont typeface="Wingdings" panose="05000000000000000000" pitchFamily="2" charset="2"/>
              <a:buChar char="v"/>
            </a:pPr>
            <a:r>
              <a:rPr lang="fr-FR" altLang="fr-FR" sz="2800" b="1" dirty="0">
                <a:solidFill>
                  <a:prstClr val="black"/>
                </a:solidFill>
                <a:latin typeface="Calibri" panose="020F0502020204030204" pitchFamily="34" charset="0"/>
                <a:cs typeface="Calibri" panose="020F0502020204030204" pitchFamily="34" charset="0"/>
              </a:rPr>
              <a:t>	Développement de la formation avec débat</a:t>
            </a:r>
          </a:p>
          <a:p>
            <a:pPr lvl="1" eaLnBrk="0" fontAlgn="base" hangingPunct="0">
              <a:spcBef>
                <a:spcPct val="50000"/>
              </a:spcBef>
              <a:spcAft>
                <a:spcPct val="0"/>
              </a:spcAft>
              <a:buClr>
                <a:srgbClr val="FFA94A"/>
              </a:buClr>
              <a:buSzPct val="60000"/>
              <a:buFont typeface="Wingdings" panose="05000000000000000000" pitchFamily="2" charset="2"/>
              <a:buChar char="v"/>
            </a:pPr>
            <a:r>
              <a:rPr lang="fr-FR" altLang="fr-FR" sz="2800" b="1" dirty="0">
                <a:solidFill>
                  <a:prstClr val="black"/>
                </a:solidFill>
                <a:latin typeface="Calibri" panose="020F0502020204030204" pitchFamily="34" charset="0"/>
                <a:cs typeface="Calibri" panose="020F0502020204030204" pitchFamily="34" charset="0"/>
              </a:rPr>
              <a:t>	Débat et Évaluation de la journée </a:t>
            </a:r>
            <a:endParaRPr lang="fr-FR" altLang="fr-FR" sz="2800" dirty="0">
              <a:solidFill>
                <a:prstClr val="black"/>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884385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8792" y="8792"/>
            <a:ext cx="12192000" cy="6858000"/>
          </a:xfrm>
          <a:prstGeom prst="rect">
            <a:avLst/>
          </a:prstGeom>
        </p:spPr>
      </p:pic>
      <p:sp>
        <p:nvSpPr>
          <p:cNvPr id="3" name="Rectangle 2">
            <a:extLst>
              <a:ext uri="{FF2B5EF4-FFF2-40B4-BE49-F238E27FC236}">
                <a16:creationId xmlns:a16="http://schemas.microsoft.com/office/drawing/2014/main" id="{36368ABB-26FA-48AF-8A92-1D55903F7082}"/>
              </a:ext>
            </a:extLst>
          </p:cNvPr>
          <p:cNvSpPr txBox="1">
            <a:spLocks noChangeArrowheads="1"/>
          </p:cNvSpPr>
          <p:nvPr/>
        </p:nvSpPr>
        <p:spPr bwMode="auto">
          <a:xfrm>
            <a:off x="1553003" y="568326"/>
            <a:ext cx="9085994" cy="1428750"/>
          </a:xfrm>
          <a:prstGeom prst="rect">
            <a:avLst/>
          </a:prstGeom>
          <a:noFill/>
          <a:ln w="12700">
            <a:noFill/>
            <a:miter lim="800000"/>
            <a:headEnd/>
            <a:tailEnd/>
          </a:ln>
          <a:effectLst/>
        </p:spPr>
        <p:txBody>
          <a:bodyPr lIns="90488" tIns="44450" rIns="90488" bIns="44450" anchor="ctr"/>
          <a:lstStyle/>
          <a:p>
            <a:pPr algn="ctr" eaLnBrk="0" fontAlgn="base" hangingPunct="0">
              <a:spcBef>
                <a:spcPct val="0"/>
              </a:spcBef>
              <a:spcAft>
                <a:spcPct val="0"/>
              </a:spcAft>
              <a:defRPr/>
            </a:pPr>
            <a:r>
              <a:rPr lang="fr-FR" sz="4800" b="1" kern="0" dirty="0">
                <a:solidFill>
                  <a:prstClr val="black"/>
                </a:solidFill>
                <a:latin typeface="Calibri"/>
              </a:rPr>
              <a:t>Objectifs de la formation d’accueil</a:t>
            </a:r>
          </a:p>
        </p:txBody>
      </p:sp>
      <p:sp>
        <p:nvSpPr>
          <p:cNvPr id="5" name="Rectangle 3">
            <a:extLst>
              <a:ext uri="{FF2B5EF4-FFF2-40B4-BE49-F238E27FC236}">
                <a16:creationId xmlns:a16="http://schemas.microsoft.com/office/drawing/2014/main" id="{EF5F7B7D-BC31-445E-BA3F-0BDFA7AE72A4}"/>
              </a:ext>
            </a:extLst>
          </p:cNvPr>
          <p:cNvSpPr txBox="1">
            <a:spLocks noChangeArrowheads="1"/>
          </p:cNvSpPr>
          <p:nvPr/>
        </p:nvSpPr>
        <p:spPr>
          <a:xfrm>
            <a:off x="1992314" y="2565401"/>
            <a:ext cx="8207375" cy="3890963"/>
          </a:xfrm>
          <a:prstGeom prst="rect">
            <a:avLst/>
          </a:prstGeom>
        </p:spPr>
        <p:txBody>
          <a:bodyPr/>
          <a:lstStyle/>
          <a:p>
            <a:pPr marL="342900" indent="-342900" algn="ctr" eaLnBrk="0" fontAlgn="base" hangingPunct="0">
              <a:spcBef>
                <a:spcPct val="20000"/>
              </a:spcBef>
              <a:spcAft>
                <a:spcPct val="0"/>
              </a:spcAft>
              <a:buClr>
                <a:srgbClr val="FF0000"/>
              </a:buClr>
              <a:buSzPct val="76000"/>
              <a:defRPr/>
            </a:pPr>
            <a:r>
              <a:rPr lang="fr-FR" sz="2800" b="1" i="1" kern="0" dirty="0">
                <a:solidFill>
                  <a:srgbClr val="FF0000"/>
                </a:solidFill>
                <a:latin typeface="Calibri" panose="020F0502020204030204" pitchFamily="34" charset="0"/>
                <a:cs typeface="Calibri" panose="020F0502020204030204" pitchFamily="34" charset="0"/>
              </a:rPr>
              <a:t>P</a:t>
            </a:r>
            <a:r>
              <a:rPr lang="fr-FR" sz="2800" i="1" kern="0" dirty="0">
                <a:solidFill>
                  <a:prstClr val="black"/>
                </a:solidFill>
                <a:latin typeface="Calibri" panose="020F0502020204030204" pitchFamily="34" charset="0"/>
                <a:cs typeface="Calibri" panose="020F0502020204030204" pitchFamily="34" charset="0"/>
              </a:rPr>
              <a:t>ermettre à tout militant ou nouvel adhérent  voulant s’investir  de mieux connaître l’association </a:t>
            </a:r>
          </a:p>
          <a:p>
            <a:pPr marL="342900" indent="-342900" algn="ctr" eaLnBrk="0" fontAlgn="base" hangingPunct="0">
              <a:spcBef>
                <a:spcPct val="20000"/>
              </a:spcBef>
              <a:spcAft>
                <a:spcPct val="0"/>
              </a:spcAft>
              <a:buClr>
                <a:srgbClr val="FF0000"/>
              </a:buClr>
              <a:buSzPct val="76000"/>
              <a:defRPr/>
            </a:pPr>
            <a:r>
              <a:rPr lang="fr-FR" sz="2800" b="1" i="1" kern="0" dirty="0">
                <a:solidFill>
                  <a:srgbClr val="FF0000"/>
                </a:solidFill>
                <a:latin typeface="Calibri" panose="020F0502020204030204" pitchFamily="34" charset="0"/>
                <a:cs typeface="Calibri" panose="020F0502020204030204" pitchFamily="34" charset="0"/>
              </a:rPr>
              <a:t>(but et les orientations de l’O.N.C.F).</a:t>
            </a:r>
          </a:p>
          <a:p>
            <a:pPr marL="342900" indent="-342900" algn="ctr" eaLnBrk="0" fontAlgn="base" hangingPunct="0">
              <a:spcBef>
                <a:spcPct val="20000"/>
              </a:spcBef>
              <a:spcAft>
                <a:spcPct val="0"/>
              </a:spcAft>
              <a:buClr>
                <a:srgbClr val="FF0000"/>
              </a:buClr>
              <a:buSzPct val="76000"/>
              <a:defRPr/>
            </a:pPr>
            <a:endParaRPr lang="fr-FR" sz="2800" b="1" i="1" kern="0" dirty="0">
              <a:solidFill>
                <a:srgbClr val="FF0000"/>
              </a:solidFill>
              <a:latin typeface="Calibri" panose="020F0502020204030204" pitchFamily="34" charset="0"/>
              <a:cs typeface="Calibri" panose="020F0502020204030204" pitchFamily="34" charset="0"/>
            </a:endParaRPr>
          </a:p>
          <a:p>
            <a:pPr marL="342900" indent="-342900" algn="ctr" eaLnBrk="0" fontAlgn="base" hangingPunct="0">
              <a:spcBef>
                <a:spcPct val="20000"/>
              </a:spcBef>
              <a:spcAft>
                <a:spcPct val="0"/>
              </a:spcAft>
              <a:buClr>
                <a:srgbClr val="FF0000"/>
              </a:buClr>
              <a:buSzPct val="76000"/>
              <a:defRPr/>
            </a:pPr>
            <a:r>
              <a:rPr lang="fr-FR" sz="2800" b="1" i="1" kern="0" dirty="0">
                <a:solidFill>
                  <a:srgbClr val="FF0000"/>
                </a:solidFill>
                <a:latin typeface="Calibri" panose="020F0502020204030204" pitchFamily="34" charset="0"/>
                <a:cs typeface="Calibri" panose="020F0502020204030204" pitchFamily="34" charset="0"/>
              </a:rPr>
              <a:t>E</a:t>
            </a:r>
            <a:r>
              <a:rPr lang="fr-FR" sz="2800" i="1" kern="0" dirty="0">
                <a:solidFill>
                  <a:prstClr val="black"/>
                </a:solidFill>
                <a:latin typeface="Calibri" panose="020F0502020204030204" pitchFamily="34" charset="0"/>
                <a:cs typeface="Calibri" panose="020F0502020204030204" pitchFamily="34" charset="0"/>
              </a:rPr>
              <a:t>lle doit lui permettre de présenter l’association </a:t>
            </a:r>
          </a:p>
          <a:p>
            <a:pPr marL="342900" indent="-342900" algn="ctr" eaLnBrk="0" fontAlgn="base" hangingPunct="0">
              <a:spcBef>
                <a:spcPct val="20000"/>
              </a:spcBef>
              <a:spcAft>
                <a:spcPct val="0"/>
              </a:spcAft>
              <a:buClr>
                <a:srgbClr val="FF0000"/>
              </a:buClr>
              <a:buSzPct val="76000"/>
              <a:defRPr/>
            </a:pPr>
            <a:r>
              <a:rPr lang="fr-FR" sz="2800" i="1" kern="0" dirty="0">
                <a:solidFill>
                  <a:prstClr val="black"/>
                </a:solidFill>
                <a:latin typeface="Calibri" panose="020F0502020204030204" pitchFamily="34" charset="0"/>
                <a:cs typeface="Calibri" panose="020F0502020204030204" pitchFamily="34" charset="0"/>
              </a:rPr>
              <a:t>sur le terrain, notamment sur son périmètre</a:t>
            </a:r>
          </a:p>
          <a:p>
            <a:pPr marL="342900" indent="-342900" eaLnBrk="0" fontAlgn="base" hangingPunct="0">
              <a:spcBef>
                <a:spcPct val="20000"/>
              </a:spcBef>
              <a:spcAft>
                <a:spcPct val="0"/>
              </a:spcAft>
              <a:buClr>
                <a:srgbClr val="FF0000"/>
              </a:buClr>
              <a:buSzPct val="76000"/>
              <a:defRPr/>
            </a:pPr>
            <a:endParaRPr lang="fr-FR" sz="3200" i="1" kern="0" dirty="0">
              <a:solidFill>
                <a:prstClr val="black"/>
              </a:solidFill>
              <a:latin typeface="Cambria"/>
            </a:endParaRPr>
          </a:p>
          <a:p>
            <a:pPr marL="342900" indent="-342900" eaLnBrk="0" fontAlgn="base" hangingPunct="0">
              <a:spcBef>
                <a:spcPct val="20000"/>
              </a:spcBef>
              <a:spcAft>
                <a:spcPct val="0"/>
              </a:spcAft>
              <a:buClr>
                <a:srgbClr val="FF0000"/>
              </a:buClr>
              <a:buSzPct val="76000"/>
              <a:defRPr/>
            </a:pPr>
            <a:endParaRPr lang="fr-FR" sz="2400" i="1" kern="0" dirty="0">
              <a:solidFill>
                <a:prstClr val="black"/>
              </a:solidFill>
              <a:latin typeface="Cambria"/>
            </a:endParaRPr>
          </a:p>
          <a:p>
            <a:pPr marL="342900" indent="-342900" eaLnBrk="0" fontAlgn="base" hangingPunct="0">
              <a:spcBef>
                <a:spcPct val="20000"/>
              </a:spcBef>
              <a:spcAft>
                <a:spcPct val="0"/>
              </a:spcAft>
              <a:buClr>
                <a:srgbClr val="FF0000"/>
              </a:buClr>
              <a:buSzPct val="76000"/>
              <a:defRPr/>
            </a:pPr>
            <a:endParaRPr lang="fr-FR" sz="2400" i="1" kern="0" dirty="0">
              <a:solidFill>
                <a:prstClr val="black"/>
              </a:solidFill>
              <a:latin typeface="Cambria"/>
            </a:endParaRPr>
          </a:p>
        </p:txBody>
      </p:sp>
    </p:spTree>
    <p:extLst>
      <p:ext uri="{BB962C8B-B14F-4D97-AF65-F5344CB8AC3E}">
        <p14:creationId xmlns:p14="http://schemas.microsoft.com/office/powerpoint/2010/main" val="28246595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A07287DD-E8B8-4805-9444-16FFB1F820CC}"/>
              </a:ext>
            </a:extLst>
          </p:cNvPr>
          <p:cNvSpPr>
            <a:spLocks noGrp="1"/>
          </p:cNvSpPr>
          <p:nvPr>
            <p:ph idx="1"/>
          </p:nvPr>
        </p:nvSpPr>
        <p:spPr>
          <a:xfrm>
            <a:off x="2209800" y="1493838"/>
            <a:ext cx="7772400" cy="1935162"/>
          </a:xfrm>
        </p:spPr>
        <p:txBody>
          <a:bodyPr/>
          <a:lstStyle/>
          <a:p>
            <a:pPr algn="ctr" eaLnBrk="1" hangingPunct="1">
              <a:buFont typeface="Wingdings" panose="05000000000000000000" pitchFamily="2" charset="2"/>
              <a:buNone/>
            </a:pPr>
            <a:r>
              <a:rPr lang="fr-FR" altLang="fr-FR" sz="6000" i="1" dirty="0">
                <a:latin typeface="Calibri" panose="020F0502020204030204" pitchFamily="34" charset="0"/>
                <a:cs typeface="Calibri" panose="020F0502020204030204" pitchFamily="34" charset="0"/>
              </a:rPr>
              <a:t>R</a:t>
            </a:r>
            <a:r>
              <a:rPr lang="fr-FR" altLang="fr-FR" sz="6000" i="1" dirty="0">
                <a:solidFill>
                  <a:schemeClr val="tx1"/>
                </a:solidFill>
                <a:latin typeface="Calibri" panose="020F0502020204030204" pitchFamily="34" charset="0"/>
                <a:cs typeface="Calibri" panose="020F0502020204030204" pitchFamily="34" charset="0"/>
              </a:rPr>
              <a:t>aisons de la création de l’O.N.C.F.</a:t>
            </a:r>
          </a:p>
          <a:p>
            <a:pPr algn="ctr" eaLnBrk="1" hangingPunct="1">
              <a:buFont typeface="Wingdings" panose="05000000000000000000" pitchFamily="2" charset="2"/>
              <a:buNone/>
            </a:pPr>
            <a:endParaRPr lang="fr-FR" altLang="fr-FR" sz="6000" dirty="0">
              <a:solidFill>
                <a:srgbClr val="FF0000"/>
              </a:solidFill>
            </a:endParaRPr>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0186" y="4708556"/>
            <a:ext cx="2993146" cy="1987487"/>
          </a:xfrm>
          <a:prstGeom prst="rect">
            <a:avLst/>
          </a:prstGeom>
        </p:spPr>
      </p:pic>
    </p:spTree>
    <p:extLst>
      <p:ext uri="{BB962C8B-B14F-4D97-AF65-F5344CB8AC3E}">
        <p14:creationId xmlns:p14="http://schemas.microsoft.com/office/powerpoint/2010/main" val="21718907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Espace réservé du contenu 2">
            <a:extLst>
              <a:ext uri="{FF2B5EF4-FFF2-40B4-BE49-F238E27FC236}">
                <a16:creationId xmlns:a16="http://schemas.microsoft.com/office/drawing/2014/main" id="{73E59B38-0CCF-4AF2-8539-BCF0C8FBC51A}"/>
              </a:ext>
            </a:extLst>
          </p:cNvPr>
          <p:cNvSpPr txBox="1">
            <a:spLocks/>
          </p:cNvSpPr>
          <p:nvPr/>
        </p:nvSpPr>
        <p:spPr bwMode="auto">
          <a:xfrm>
            <a:off x="1992314" y="692151"/>
            <a:ext cx="8207375" cy="5832475"/>
          </a:xfrm>
          <a:prstGeom prst="rect">
            <a:avLst/>
          </a:prstGeom>
          <a:noFill/>
          <a:ln>
            <a:noFill/>
          </a:ln>
        </p:spPr>
        <p:txBody>
          <a:bodyPr>
            <a:normAutofit fontScale="92500" lnSpcReduction="10000"/>
          </a:bodyPr>
          <a:lstStyle>
            <a:lvl1pPr marL="342900" indent="-342900" algn="l" defTabSz="457200" rtl="0" eaLnBrk="0" fontAlgn="base" hangingPunct="0">
              <a:spcBef>
                <a:spcPts val="1000"/>
              </a:spcBef>
              <a:spcAft>
                <a:spcPct val="0"/>
              </a:spcAft>
              <a:buClr>
                <a:srgbClr val="EB3D9F"/>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rgbClr val="EB3D9F"/>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rgbClr val="EB3D9F"/>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rgbClr val="EB3D9F"/>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rgbClr val="EB3D9F"/>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eaLnBrk="1" fontAlgn="auto" hangingPunct="1">
              <a:lnSpc>
                <a:spcPct val="90000"/>
              </a:lnSpc>
              <a:spcAft>
                <a:spcPts val="0"/>
              </a:spcAft>
              <a:buClr>
                <a:srgbClr val="94C600">
                  <a:lumMod val="75000"/>
                </a:srgbClr>
              </a:buClr>
              <a:buFont typeface="Wingdings 3" charset="2"/>
              <a:buChar char=""/>
              <a:defRPr/>
            </a:pPr>
            <a:r>
              <a:rPr lang="fr-FR" altLang="fr-FR" sz="2800" dirty="0">
                <a:solidFill>
                  <a:prstClr val="black"/>
                </a:solidFill>
                <a:latin typeface="Calibri" panose="020F0502020204030204" pitchFamily="34" charset="0"/>
                <a:cs typeface="Calibri" panose="020F0502020204030204" pitchFamily="34" charset="0"/>
              </a:rPr>
              <a:t>Début du 20ème siècle :</a:t>
            </a:r>
          </a:p>
          <a:p>
            <a:pPr marL="1200150" lvl="3" indent="-342900" eaLnBrk="1" fontAlgn="auto" hangingPunct="1">
              <a:lnSpc>
                <a:spcPct val="90000"/>
              </a:lnSpc>
              <a:spcAft>
                <a:spcPts val="0"/>
              </a:spcAft>
              <a:buClr>
                <a:srgbClr val="94C600">
                  <a:lumMod val="75000"/>
                </a:srgbClr>
              </a:buClr>
              <a:buFont typeface="Wingdings 3" charset="2"/>
              <a:buChar char=""/>
              <a:defRPr/>
            </a:pPr>
            <a:r>
              <a:rPr lang="fr-FR" altLang="fr-FR" sz="2400" dirty="0">
                <a:solidFill>
                  <a:prstClr val="black"/>
                </a:solidFill>
                <a:latin typeface="Calibri" panose="020F0502020204030204" pitchFamily="34" charset="0"/>
                <a:cs typeface="Calibri" panose="020F0502020204030204" pitchFamily="34" charset="0"/>
              </a:rPr>
              <a:t>Epoque de pleine expansion des chemins de fer </a:t>
            </a:r>
          </a:p>
          <a:p>
            <a:pPr marL="1200150" lvl="3" indent="-342900" eaLnBrk="1" fontAlgn="auto" hangingPunct="1">
              <a:lnSpc>
                <a:spcPct val="90000"/>
              </a:lnSpc>
              <a:spcAft>
                <a:spcPts val="0"/>
              </a:spcAft>
              <a:buClr>
                <a:srgbClr val="94C600">
                  <a:lumMod val="75000"/>
                </a:srgbClr>
              </a:buClr>
              <a:buFont typeface="Wingdings 3" charset="2"/>
              <a:buChar char=""/>
              <a:defRPr/>
            </a:pPr>
            <a:r>
              <a:rPr lang="fr-FR" altLang="fr-FR" sz="2400" dirty="0">
                <a:solidFill>
                  <a:prstClr val="black"/>
                </a:solidFill>
                <a:latin typeface="Calibri" panose="020F0502020204030204" pitchFamily="34" charset="0"/>
                <a:cs typeface="Calibri" panose="020F0502020204030204" pitchFamily="34" charset="0"/>
              </a:rPr>
              <a:t>Une corporation frappée par de nombreux accidents mortels!</a:t>
            </a:r>
          </a:p>
          <a:p>
            <a:pPr marL="1200150" lvl="3" indent="-342900" eaLnBrk="1" fontAlgn="auto" hangingPunct="1">
              <a:lnSpc>
                <a:spcPct val="90000"/>
              </a:lnSpc>
              <a:spcAft>
                <a:spcPts val="0"/>
              </a:spcAft>
              <a:buClr>
                <a:srgbClr val="94C600">
                  <a:lumMod val="75000"/>
                </a:srgbClr>
              </a:buClr>
              <a:buFont typeface="Wingdings 3" charset="2"/>
              <a:buChar char=""/>
              <a:defRPr/>
            </a:pPr>
            <a:r>
              <a:rPr lang="fr-FR" altLang="fr-FR" sz="2400" dirty="0">
                <a:solidFill>
                  <a:prstClr val="black"/>
                </a:solidFill>
                <a:latin typeface="Calibri" panose="020F0502020204030204" pitchFamily="34" charset="0"/>
                <a:cs typeface="Calibri" panose="020F0502020204030204" pitchFamily="34" charset="0"/>
              </a:rPr>
              <a:t>Des militants syndicaux envisagent d’apporter une réponse aux besoins des enfants frappés par l’adversité</a:t>
            </a:r>
          </a:p>
          <a:p>
            <a:pPr marL="0" lvl="1" indent="0" eaLnBrk="1" fontAlgn="auto" hangingPunct="1">
              <a:lnSpc>
                <a:spcPct val="90000"/>
              </a:lnSpc>
              <a:spcAft>
                <a:spcPts val="0"/>
              </a:spcAft>
              <a:buClr>
                <a:srgbClr val="94C600">
                  <a:lumMod val="75000"/>
                </a:srgbClr>
              </a:buClr>
              <a:buNone/>
              <a:defRPr/>
            </a:pPr>
            <a:endParaRPr lang="fr-FR" altLang="fr-FR" sz="2200" dirty="0">
              <a:solidFill>
                <a:prstClr val="black"/>
              </a:solidFill>
              <a:latin typeface="Calibri" panose="020F0502020204030204" pitchFamily="34" charset="0"/>
              <a:cs typeface="Calibri" panose="020F0502020204030204" pitchFamily="34" charset="0"/>
            </a:endParaRPr>
          </a:p>
          <a:p>
            <a:pPr eaLnBrk="1" fontAlgn="auto" hangingPunct="1">
              <a:lnSpc>
                <a:spcPct val="90000"/>
              </a:lnSpc>
              <a:spcAft>
                <a:spcPts val="0"/>
              </a:spcAft>
              <a:buClr>
                <a:srgbClr val="94C600">
                  <a:lumMod val="75000"/>
                </a:srgbClr>
              </a:buClr>
              <a:buFont typeface="Wingdings 3" charset="2"/>
              <a:buChar char=""/>
              <a:defRPr/>
            </a:pPr>
            <a:r>
              <a:rPr lang="fr-FR" altLang="fr-FR" sz="2800" dirty="0">
                <a:solidFill>
                  <a:prstClr val="black">
                    <a:lumMod val="75000"/>
                    <a:lumOff val="25000"/>
                  </a:prstClr>
                </a:solidFill>
                <a:latin typeface="Calibri" panose="020F0502020204030204" pitchFamily="34" charset="0"/>
                <a:cs typeface="Calibri" panose="020F0502020204030204" pitchFamily="34" charset="0"/>
              </a:rPr>
              <a:t>Il faut prendre en compte que : </a:t>
            </a:r>
          </a:p>
          <a:p>
            <a:pPr lvl="2" eaLnBrk="1" fontAlgn="auto" hangingPunct="1">
              <a:lnSpc>
                <a:spcPct val="90000"/>
              </a:lnSpc>
              <a:spcAft>
                <a:spcPts val="0"/>
              </a:spcAft>
              <a:buClr>
                <a:srgbClr val="94C600">
                  <a:lumMod val="75000"/>
                </a:srgbClr>
              </a:buClr>
              <a:buFont typeface="Wingdings 3" charset="2"/>
              <a:buChar char=""/>
              <a:defRPr/>
            </a:pPr>
            <a:r>
              <a:rPr lang="fr-FR" altLang="fr-FR" sz="2400" dirty="0">
                <a:solidFill>
                  <a:prstClr val="black"/>
                </a:solidFill>
                <a:latin typeface="Calibri" panose="020F0502020204030204" pitchFamily="34" charset="0"/>
                <a:cs typeface="Calibri" panose="020F0502020204030204" pitchFamily="34" charset="0"/>
              </a:rPr>
              <a:t>A cette époque, il n’existe pas de système de protection sociale !</a:t>
            </a:r>
          </a:p>
          <a:p>
            <a:pPr lvl="2" eaLnBrk="1" fontAlgn="auto" hangingPunct="1">
              <a:lnSpc>
                <a:spcPct val="90000"/>
              </a:lnSpc>
              <a:spcAft>
                <a:spcPts val="0"/>
              </a:spcAft>
              <a:buClr>
                <a:srgbClr val="94C600">
                  <a:lumMod val="75000"/>
                </a:srgbClr>
              </a:buClr>
              <a:buFont typeface="Wingdings 3" charset="2"/>
              <a:buChar char=""/>
              <a:defRPr/>
            </a:pPr>
            <a:r>
              <a:rPr lang="fr-FR" altLang="fr-FR" sz="2400" dirty="0">
                <a:solidFill>
                  <a:prstClr val="black"/>
                </a:solidFill>
                <a:latin typeface="Calibri" panose="020F0502020204030204" pitchFamily="34" charset="0"/>
                <a:cs typeface="Calibri" panose="020F0502020204030204" pitchFamily="34" charset="0"/>
              </a:rPr>
              <a:t>La tuberculose fait des ravages dans les couches sociales défavorisées !</a:t>
            </a:r>
          </a:p>
          <a:p>
            <a:pPr lvl="2" eaLnBrk="1" fontAlgn="auto" hangingPunct="1">
              <a:lnSpc>
                <a:spcPct val="90000"/>
              </a:lnSpc>
              <a:spcAft>
                <a:spcPts val="0"/>
              </a:spcAft>
              <a:buClr>
                <a:srgbClr val="94C600">
                  <a:lumMod val="75000"/>
                </a:srgbClr>
              </a:buClr>
              <a:buFont typeface="Wingdings 3" charset="2"/>
              <a:buChar char=""/>
              <a:defRPr/>
            </a:pPr>
            <a:r>
              <a:rPr lang="fr-FR" altLang="fr-FR" sz="2400" dirty="0">
                <a:solidFill>
                  <a:prstClr val="black"/>
                </a:solidFill>
                <a:latin typeface="Calibri" panose="020F0502020204030204" pitchFamily="34" charset="0"/>
                <a:cs typeface="Calibri" panose="020F0502020204030204" pitchFamily="34" charset="0"/>
              </a:rPr>
              <a:t>La disparition d’un parent est extrêmement lourde de conséquences dans un foyer !</a:t>
            </a:r>
          </a:p>
          <a:p>
            <a:pPr lvl="2" eaLnBrk="1" fontAlgn="auto" hangingPunct="1">
              <a:lnSpc>
                <a:spcPct val="90000"/>
              </a:lnSpc>
              <a:spcAft>
                <a:spcPts val="0"/>
              </a:spcAft>
              <a:buClr>
                <a:srgbClr val="94C600">
                  <a:lumMod val="75000"/>
                </a:srgbClr>
              </a:buClr>
              <a:buFont typeface="Wingdings 3" charset="2"/>
              <a:buChar char=""/>
              <a:defRPr/>
            </a:pPr>
            <a:r>
              <a:rPr lang="fr-FR" altLang="fr-FR" sz="2400" dirty="0">
                <a:solidFill>
                  <a:prstClr val="black"/>
                </a:solidFill>
                <a:latin typeface="Calibri" panose="020F0502020204030204" pitchFamily="34" charset="0"/>
                <a:cs typeface="Calibri" panose="020F0502020204030204" pitchFamily="34" charset="0"/>
              </a:rPr>
              <a:t>Par ailleurs, de vifs débats ont lieu dans la société au sujet de la séparation de l’église et de l’état ! </a:t>
            </a:r>
          </a:p>
          <a:p>
            <a:pPr eaLnBrk="1" fontAlgn="auto" hangingPunct="1">
              <a:spcAft>
                <a:spcPts val="0"/>
              </a:spcAft>
              <a:buClr>
                <a:srgbClr val="94C600">
                  <a:lumMod val="75000"/>
                </a:srgbClr>
              </a:buClr>
              <a:buFont typeface="Wingdings 3" charset="2"/>
              <a:buChar char=""/>
              <a:defRPr/>
            </a:pPr>
            <a:endParaRPr lang="fr-FR" altLang="fr-FR" dirty="0">
              <a:solidFill>
                <a:srgbClr val="FFFF00"/>
              </a:solidFill>
              <a:latin typeface="Cambria"/>
            </a:endParaRPr>
          </a:p>
        </p:txBody>
      </p:sp>
    </p:spTree>
    <p:extLst>
      <p:ext uri="{BB962C8B-B14F-4D97-AF65-F5344CB8AC3E}">
        <p14:creationId xmlns:p14="http://schemas.microsoft.com/office/powerpoint/2010/main" val="3274996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1365B919-64A2-48E5-B018-C8F4D9029199}"/>
              </a:ext>
            </a:extLst>
          </p:cNvPr>
          <p:cNvSpPr>
            <a:spLocks noGrp="1" noChangeArrowheads="1"/>
          </p:cNvSpPr>
          <p:nvPr>
            <p:ph idx="1"/>
          </p:nvPr>
        </p:nvSpPr>
        <p:spPr>
          <a:xfrm>
            <a:off x="1992314" y="836613"/>
            <a:ext cx="8207375" cy="5681662"/>
          </a:xfrm>
        </p:spPr>
        <p:txBody>
          <a:bodyPr vert="horz" lIns="91440" tIns="45720" rIns="91440" bIns="45720" rtlCol="0" anchor="t">
            <a:normAutofit/>
          </a:bodyPr>
          <a:lstStyle/>
          <a:p>
            <a:pPr indent="-274320" algn="ctr" eaLnBrk="1" fontAlgn="auto" hangingPunct="1">
              <a:spcAft>
                <a:spcPts val="0"/>
              </a:spcAft>
              <a:buClr>
                <a:schemeClr val="accent1">
                  <a:lumMod val="75000"/>
                </a:schemeClr>
              </a:buClr>
              <a:buNone/>
              <a:defRPr/>
            </a:pPr>
            <a:endParaRPr lang="fr-FR" altLang="fr-FR" sz="2600" i="1" dirty="0">
              <a:solidFill>
                <a:schemeClr val="tx1"/>
              </a:solidFill>
            </a:endParaRPr>
          </a:p>
          <a:p>
            <a:pPr indent="-274320" algn="ctr" eaLnBrk="1" fontAlgn="auto" hangingPunct="1">
              <a:spcAft>
                <a:spcPts val="0"/>
              </a:spcAft>
              <a:buClr>
                <a:schemeClr val="accent1">
                  <a:lumMod val="75000"/>
                </a:schemeClr>
              </a:buClr>
              <a:buNone/>
              <a:defRPr/>
            </a:pPr>
            <a:r>
              <a:rPr lang="fr-FR" altLang="fr-FR" sz="3600" i="1" dirty="0">
                <a:latin typeface="Calibri"/>
                <a:cs typeface="Calibri"/>
              </a:rPr>
              <a:t>Face à un environnement basé sur la charité et la notion du mérite, des militants du syndicat national des cheminots proposèrent  en </a:t>
            </a:r>
            <a:r>
              <a:rPr lang="fr-FR" altLang="fr-FR" sz="3600" i="1" dirty="0">
                <a:solidFill>
                  <a:srgbClr val="FF0000"/>
                </a:solidFill>
                <a:latin typeface="Calibri"/>
                <a:cs typeface="Calibri"/>
              </a:rPr>
              <a:t>1903</a:t>
            </a:r>
            <a:r>
              <a:rPr lang="fr-FR" altLang="fr-FR" sz="3600" i="1" dirty="0">
                <a:latin typeface="Calibri"/>
                <a:cs typeface="Calibri"/>
              </a:rPr>
              <a:t> la </a:t>
            </a:r>
            <a:r>
              <a:rPr lang="fr-FR" altLang="fr-FR" sz="3600" i="1" dirty="0">
                <a:solidFill>
                  <a:srgbClr val="FF0000"/>
                </a:solidFill>
                <a:latin typeface="Calibri"/>
                <a:cs typeface="Calibri"/>
              </a:rPr>
              <a:t>création</a:t>
            </a:r>
            <a:r>
              <a:rPr lang="fr-FR" altLang="fr-FR" sz="3600" i="1" dirty="0">
                <a:latin typeface="Calibri"/>
                <a:cs typeface="Calibri"/>
              </a:rPr>
              <a:t> d’un orphelinat pour protéger les enfants de ses adhérents </a:t>
            </a:r>
            <a:r>
              <a:rPr lang="fr-FR" altLang="fr-FR" sz="3600" i="1" dirty="0">
                <a:solidFill>
                  <a:srgbClr val="FF0000"/>
                </a:solidFill>
                <a:latin typeface="Calibri"/>
                <a:cs typeface="Calibri"/>
              </a:rPr>
              <a:t>frappés par l’adversité de la perte d’un voire deux parents.</a:t>
            </a:r>
            <a:endParaRPr lang="fr-FR" altLang="fr-FR" sz="3600" i="1" dirty="0">
              <a:solidFill>
                <a:srgbClr val="FFFF00"/>
              </a:solidFill>
              <a:latin typeface="Calibri"/>
              <a:cs typeface="Calibri"/>
            </a:endParaRPr>
          </a:p>
          <a:p>
            <a:pPr indent="-274320" eaLnBrk="1" fontAlgn="auto" hangingPunct="1">
              <a:spcAft>
                <a:spcPts val="0"/>
              </a:spcAft>
              <a:buClr>
                <a:schemeClr val="accent1">
                  <a:lumMod val="75000"/>
                </a:schemeClr>
              </a:buClr>
              <a:buNone/>
              <a:defRPr/>
            </a:pPr>
            <a:endParaRPr lang="fr-FR" altLang="fr-FR" i="1" dirty="0">
              <a:solidFill>
                <a:srgbClr val="FFFF00"/>
              </a:solidFill>
            </a:endParaRPr>
          </a:p>
        </p:txBody>
      </p:sp>
    </p:spTree>
    <p:extLst>
      <p:ext uri="{BB962C8B-B14F-4D97-AF65-F5344CB8AC3E}">
        <p14:creationId xmlns:p14="http://schemas.microsoft.com/office/powerpoint/2010/main" val="3471705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Espace réservé du contenu 2">
            <a:extLst>
              <a:ext uri="{FF2B5EF4-FFF2-40B4-BE49-F238E27FC236}">
                <a16:creationId xmlns:a16="http://schemas.microsoft.com/office/drawing/2014/main" id="{A41311BF-BABC-441F-8B30-B2683FFF53E3}"/>
              </a:ext>
            </a:extLst>
          </p:cNvPr>
          <p:cNvSpPr>
            <a:spLocks noGrp="1"/>
          </p:cNvSpPr>
          <p:nvPr>
            <p:ph idx="1"/>
          </p:nvPr>
        </p:nvSpPr>
        <p:spPr>
          <a:xfrm>
            <a:off x="1992314" y="2420938"/>
            <a:ext cx="8207375" cy="3600450"/>
          </a:xfrm>
        </p:spPr>
        <p:txBody>
          <a:bodyPr/>
          <a:lstStyle/>
          <a:p>
            <a:pPr algn="ctr" eaLnBrk="1" hangingPunct="1">
              <a:buFont typeface="Wingdings" panose="05000000000000000000" pitchFamily="2" charset="2"/>
              <a:buNone/>
            </a:pPr>
            <a:r>
              <a:rPr lang="fr-FR" altLang="fr-FR" sz="4400" i="1" dirty="0">
                <a:solidFill>
                  <a:schemeClr val="tx1"/>
                </a:solidFill>
                <a:latin typeface="Calibri" panose="020F0502020204030204" pitchFamily="34" charset="0"/>
                <a:cs typeface="Calibri" panose="020F0502020204030204" pitchFamily="34" charset="0"/>
              </a:rPr>
              <a:t>Beaucoup d’associations existent au sein des différentes compagnies mais ne remplissent </a:t>
            </a:r>
          </a:p>
          <a:p>
            <a:pPr algn="ctr" eaLnBrk="1" hangingPunct="1">
              <a:buFont typeface="Wingdings" panose="05000000000000000000" pitchFamily="2" charset="2"/>
              <a:buNone/>
            </a:pPr>
            <a:r>
              <a:rPr lang="fr-FR" altLang="fr-FR" sz="4400" i="1" dirty="0">
                <a:solidFill>
                  <a:schemeClr val="tx1"/>
                </a:solidFill>
                <a:latin typeface="Calibri" panose="020F0502020204030204" pitchFamily="34" charset="0"/>
                <a:cs typeface="Calibri" panose="020F0502020204030204" pitchFamily="34" charset="0"/>
              </a:rPr>
              <a:t>pas les conditions recherchées</a:t>
            </a:r>
          </a:p>
        </p:txBody>
      </p:sp>
      <p:sp>
        <p:nvSpPr>
          <p:cNvPr id="5" name="Titre 1">
            <a:extLst>
              <a:ext uri="{FF2B5EF4-FFF2-40B4-BE49-F238E27FC236}">
                <a16:creationId xmlns:a16="http://schemas.microsoft.com/office/drawing/2014/main" id="{903ACB48-9C09-44D8-8A9A-4A4B068DC88B}"/>
              </a:ext>
            </a:extLst>
          </p:cNvPr>
          <p:cNvSpPr>
            <a:spLocks noGrp="1"/>
          </p:cNvSpPr>
          <p:nvPr>
            <p:ph type="title"/>
          </p:nvPr>
        </p:nvSpPr>
        <p:spPr>
          <a:xfrm>
            <a:off x="1992314" y="765176"/>
            <a:ext cx="8207375" cy="1000125"/>
          </a:xfrm>
        </p:spPr>
        <p:txBody>
          <a:bodyPr/>
          <a:lstStyle/>
          <a:p>
            <a:pPr algn="ctr" eaLnBrk="1" hangingPunct="1"/>
            <a:r>
              <a:rPr lang="fr-FR" altLang="fr-FR" sz="4800" b="1" u="sng" dirty="0"/>
              <a:t>L’environnement existant</a:t>
            </a:r>
          </a:p>
        </p:txBody>
      </p:sp>
    </p:spTree>
    <p:extLst>
      <p:ext uri="{BB962C8B-B14F-4D97-AF65-F5344CB8AC3E}">
        <p14:creationId xmlns:p14="http://schemas.microsoft.com/office/powerpoint/2010/main" val="27369338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WordArt 10">
            <a:extLst>
              <a:ext uri="{FF2B5EF4-FFF2-40B4-BE49-F238E27FC236}">
                <a16:creationId xmlns:a16="http://schemas.microsoft.com/office/drawing/2014/main" id="{C75CDF46-9B2D-4FE8-9490-FC7F575F551D}"/>
              </a:ext>
            </a:extLst>
          </p:cNvPr>
          <p:cNvSpPr>
            <a:spLocks noChangeArrowheads="1" noChangeShapeType="1"/>
          </p:cNvSpPr>
          <p:nvPr/>
        </p:nvSpPr>
        <p:spPr bwMode="auto">
          <a:xfrm>
            <a:off x="2403476" y="381001"/>
            <a:ext cx="6215063" cy="2447925"/>
          </a:xfrm>
          <a:prstGeom prst="rect">
            <a:avLst/>
          </a:prstGeom>
        </p:spPr>
        <p:txBody>
          <a:bodyPr wrap="none" fromWordArt="1">
            <a:prstTxWarp prst="textDeflateBottom">
              <a:avLst>
                <a:gd name="adj" fmla="val 76472"/>
              </a:avLst>
            </a:prstTxWarp>
            <a:scene3d>
              <a:camera prst="legacyPerspectiveFront">
                <a:rot lat="19799980" lon="19439992" rev="0"/>
              </a:camera>
              <a:lightRig rig="legacyNormal2" dir="t"/>
            </a:scene3d>
            <a:sp3d extrusionH="354000" prstMaterial="legacyMatte">
              <a:extrusionClr>
                <a:srgbClr val="939676"/>
              </a:extrusionClr>
              <a:contourClr>
                <a:srgbClr val="00B0F0"/>
              </a:contourClr>
            </a:sp3d>
          </a:bodyPr>
          <a:lstStyle/>
          <a:p>
            <a:pPr algn="ctr" eaLnBrk="0" fontAlgn="base" hangingPunct="0">
              <a:spcBef>
                <a:spcPct val="0"/>
              </a:spcBef>
              <a:spcAft>
                <a:spcPct val="0"/>
              </a:spcAft>
            </a:pPr>
            <a:r>
              <a:rPr lang="fr-FR" sz="3600" b="1" kern="10" dirty="0">
                <a:ln w="9525">
                  <a:round/>
                  <a:headEnd/>
                  <a:tailEnd/>
                </a:ln>
                <a:solidFill>
                  <a:srgbClr val="00B0F0"/>
                </a:solidFill>
                <a:latin typeface="Impact" panose="020B0806030902050204" pitchFamily="34" charset="0"/>
              </a:rPr>
              <a:t>1891</a:t>
            </a:r>
          </a:p>
          <a:p>
            <a:pPr algn="ctr" eaLnBrk="0" fontAlgn="base" hangingPunct="0">
              <a:spcBef>
                <a:spcPct val="0"/>
              </a:spcBef>
              <a:spcAft>
                <a:spcPct val="0"/>
              </a:spcAft>
            </a:pPr>
            <a:r>
              <a:rPr lang="fr-FR" sz="3600" b="1" kern="10" dirty="0">
                <a:ln w="9525">
                  <a:round/>
                  <a:headEnd/>
                  <a:tailEnd/>
                </a:ln>
                <a:solidFill>
                  <a:srgbClr val="00B0F0"/>
                </a:solidFill>
                <a:latin typeface="Impact" panose="020B0806030902050204" pitchFamily="34" charset="0"/>
              </a:rPr>
              <a:t>Orphelinat Flamand</a:t>
            </a:r>
          </a:p>
        </p:txBody>
      </p:sp>
      <p:sp>
        <p:nvSpPr>
          <p:cNvPr id="5" name="AutoShape 6">
            <a:extLst>
              <a:ext uri="{FF2B5EF4-FFF2-40B4-BE49-F238E27FC236}">
                <a16:creationId xmlns:a16="http://schemas.microsoft.com/office/drawing/2014/main" id="{88EC0C47-2EE4-4C65-8CB4-C73690D2DAE4}"/>
              </a:ext>
            </a:extLst>
          </p:cNvPr>
          <p:cNvSpPr>
            <a:spLocks noChangeArrowheads="1"/>
          </p:cNvSpPr>
          <p:nvPr/>
        </p:nvSpPr>
        <p:spPr bwMode="auto">
          <a:xfrm>
            <a:off x="4681476" y="3382964"/>
            <a:ext cx="2454398" cy="2786058"/>
          </a:xfrm>
          <a:prstGeom prst="roundRect">
            <a:avLst>
              <a:gd name="adj" fmla="val 16667"/>
            </a:avLst>
          </a:prstGeom>
          <a:noFill/>
          <a:ln w="9525">
            <a:noFill/>
            <a:round/>
            <a:headEnd/>
            <a:tailEnd/>
          </a:ln>
          <a:effectLst>
            <a:glow rad="139700">
              <a:schemeClr val="accent6">
                <a:satMod val="175000"/>
                <a:alpha val="40000"/>
              </a:schemeClr>
            </a:glow>
            <a:outerShdw dist="107763" dir="2700000" sx="1000" sy="1000" algn="ctr" rotWithShape="0">
              <a:srgbClr val="808080"/>
            </a:outerShdw>
          </a:effectLst>
        </p:spPr>
        <p:txBody>
          <a:bodyPr/>
          <a:lstStyle/>
          <a:p>
            <a:pPr algn="ctr" eaLnBrk="0" fontAlgn="base" hangingPunct="0">
              <a:spcBef>
                <a:spcPct val="0"/>
              </a:spcBef>
              <a:spcAft>
                <a:spcPct val="0"/>
              </a:spcAft>
              <a:defRPr/>
            </a:pPr>
            <a:r>
              <a:rPr lang="fr-FR" sz="2400" dirty="0">
                <a:solidFill>
                  <a:prstClr val="black"/>
                </a:solidFill>
                <a:latin typeface="Calibri" panose="020F0502020204030204" pitchFamily="34" charset="0"/>
                <a:cs typeface="Calibri" panose="020F0502020204030204" pitchFamily="34" charset="0"/>
              </a:rPr>
              <a:t>Œuvre sociale patronale :</a:t>
            </a:r>
          </a:p>
          <a:p>
            <a:pPr algn="ctr" eaLnBrk="0" fontAlgn="base" hangingPunct="0">
              <a:spcBef>
                <a:spcPct val="0"/>
              </a:spcBef>
              <a:spcAft>
                <a:spcPct val="0"/>
              </a:spcAft>
              <a:defRPr/>
            </a:pPr>
            <a:r>
              <a:rPr lang="fr-FR" sz="2400" dirty="0">
                <a:solidFill>
                  <a:prstClr val="black"/>
                </a:solidFill>
                <a:latin typeface="Calibri" panose="020F0502020204030204" pitchFamily="34" charset="0"/>
                <a:cs typeface="Calibri" panose="020F0502020204030204" pitchFamily="34" charset="0"/>
              </a:rPr>
              <a:t>Appui et encouragements des Directeurs de compagnies.</a:t>
            </a:r>
          </a:p>
          <a:p>
            <a:pPr algn="ctr" eaLnBrk="0" fontAlgn="base" hangingPunct="0">
              <a:spcBef>
                <a:spcPct val="0"/>
              </a:spcBef>
              <a:spcAft>
                <a:spcPct val="0"/>
              </a:spcAft>
              <a:defRPr/>
            </a:pPr>
            <a:endParaRPr lang="fr-FR" sz="1600" dirty="0">
              <a:solidFill>
                <a:srgbClr val="FFFF00"/>
              </a:solidFill>
              <a:latin typeface="Times New Roman" panose="02020603050405020304" pitchFamily="18" charset="0"/>
            </a:endParaRPr>
          </a:p>
          <a:p>
            <a:pPr eaLnBrk="0" fontAlgn="base" hangingPunct="0">
              <a:spcBef>
                <a:spcPct val="0"/>
              </a:spcBef>
              <a:spcAft>
                <a:spcPct val="0"/>
              </a:spcAft>
              <a:defRPr/>
            </a:pPr>
            <a:endParaRPr lang="fr-FR" sz="2400" dirty="0">
              <a:solidFill>
                <a:prstClr val="black"/>
              </a:solidFill>
              <a:latin typeface="Times New Roman" panose="02020603050405020304" pitchFamily="18" charset="0"/>
            </a:endParaRPr>
          </a:p>
        </p:txBody>
      </p:sp>
      <p:sp>
        <p:nvSpPr>
          <p:cNvPr id="6" name="AutoShape 5">
            <a:extLst>
              <a:ext uri="{FF2B5EF4-FFF2-40B4-BE49-F238E27FC236}">
                <a16:creationId xmlns:a16="http://schemas.microsoft.com/office/drawing/2014/main" id="{4DABA054-CACC-47DA-A738-D174E3A6D90D}"/>
              </a:ext>
            </a:extLst>
          </p:cNvPr>
          <p:cNvSpPr>
            <a:spLocks noChangeArrowheads="1"/>
          </p:cNvSpPr>
          <p:nvPr/>
        </p:nvSpPr>
        <p:spPr bwMode="auto">
          <a:xfrm>
            <a:off x="7784542" y="3382964"/>
            <a:ext cx="2214578" cy="2433538"/>
          </a:xfrm>
          <a:prstGeom prst="roundRect">
            <a:avLst>
              <a:gd name="adj" fmla="val 16667"/>
            </a:avLst>
          </a:prstGeom>
          <a:noFill/>
          <a:ln w="9525">
            <a:noFill/>
            <a:prstDash val="solid"/>
            <a:round/>
            <a:headEnd/>
            <a:tailEnd/>
          </a:ln>
          <a:effectLst>
            <a:glow rad="139700">
              <a:schemeClr val="accent6">
                <a:satMod val="175000"/>
                <a:alpha val="40000"/>
              </a:schemeClr>
            </a:glow>
            <a:outerShdw dist="107763" sx="1000" sy="1000" algn="ctr" rotWithShape="0">
              <a:srgbClr val="808080"/>
            </a:outerShdw>
          </a:effectLst>
        </p:spPr>
        <p:txBody>
          <a:bodyPr/>
          <a:lstStyle/>
          <a:p>
            <a:pPr algn="ctr" eaLnBrk="0" fontAlgn="base" hangingPunct="0">
              <a:spcBef>
                <a:spcPct val="0"/>
              </a:spcBef>
              <a:spcAft>
                <a:spcPct val="0"/>
              </a:spcAft>
              <a:defRPr/>
            </a:pPr>
            <a:endParaRPr lang="fr-FR" sz="2000" dirty="0">
              <a:solidFill>
                <a:srgbClr val="FFFF00"/>
              </a:solidFill>
              <a:latin typeface="Times New Roman" panose="02020603050405020304" pitchFamily="18" charset="0"/>
            </a:endParaRPr>
          </a:p>
          <a:p>
            <a:pPr algn="ctr" eaLnBrk="0" fontAlgn="base" hangingPunct="0">
              <a:spcBef>
                <a:spcPct val="0"/>
              </a:spcBef>
              <a:spcAft>
                <a:spcPct val="0"/>
              </a:spcAft>
              <a:defRPr/>
            </a:pPr>
            <a:r>
              <a:rPr lang="fr-FR" sz="2400" dirty="0">
                <a:solidFill>
                  <a:prstClr val="black"/>
                </a:solidFill>
                <a:latin typeface="Calibri" panose="020F0502020204030204" pitchFamily="34" charset="0"/>
                <a:cs typeface="Calibri" panose="020F0502020204030204" pitchFamily="34" charset="0"/>
              </a:rPr>
              <a:t>Prestations :</a:t>
            </a:r>
          </a:p>
          <a:p>
            <a:pPr algn="ctr" eaLnBrk="0" fontAlgn="base" hangingPunct="0">
              <a:spcBef>
                <a:spcPct val="0"/>
              </a:spcBef>
              <a:spcAft>
                <a:spcPct val="0"/>
              </a:spcAft>
              <a:defRPr/>
            </a:pPr>
            <a:r>
              <a:rPr lang="fr-FR" sz="2400" dirty="0">
                <a:solidFill>
                  <a:prstClr val="black"/>
                </a:solidFill>
                <a:latin typeface="Calibri" panose="020F0502020204030204" pitchFamily="34" charset="0"/>
                <a:cs typeface="Calibri" panose="020F0502020204030204" pitchFamily="34" charset="0"/>
              </a:rPr>
              <a:t>Allocations trimestrielles et bourses au mérite</a:t>
            </a:r>
          </a:p>
          <a:p>
            <a:pPr eaLnBrk="0" fontAlgn="base" hangingPunct="0">
              <a:spcBef>
                <a:spcPct val="0"/>
              </a:spcBef>
              <a:spcAft>
                <a:spcPct val="0"/>
              </a:spcAft>
              <a:defRPr/>
            </a:pPr>
            <a:endParaRPr lang="fr-FR" sz="2400" dirty="0">
              <a:solidFill>
                <a:prstClr val="black"/>
              </a:solidFill>
              <a:latin typeface="Times New Roman" panose="02020603050405020304" pitchFamily="18" charset="0"/>
            </a:endParaRPr>
          </a:p>
        </p:txBody>
      </p:sp>
      <p:sp>
        <p:nvSpPr>
          <p:cNvPr id="7" name="AutoShape 4">
            <a:extLst>
              <a:ext uri="{FF2B5EF4-FFF2-40B4-BE49-F238E27FC236}">
                <a16:creationId xmlns:a16="http://schemas.microsoft.com/office/drawing/2014/main" id="{65C7B4CF-7937-490B-A671-F276EB152A04}"/>
              </a:ext>
            </a:extLst>
          </p:cNvPr>
          <p:cNvSpPr>
            <a:spLocks noChangeArrowheads="1"/>
          </p:cNvSpPr>
          <p:nvPr/>
        </p:nvSpPr>
        <p:spPr bwMode="auto">
          <a:xfrm>
            <a:off x="1856988" y="3210661"/>
            <a:ext cx="2405211" cy="2880320"/>
          </a:xfrm>
          <a:prstGeom prst="roundRect">
            <a:avLst>
              <a:gd name="adj" fmla="val 16667"/>
            </a:avLst>
          </a:prstGeom>
          <a:noFill/>
          <a:ln w="9525">
            <a:noFill/>
            <a:round/>
            <a:headEnd/>
            <a:tailEnd/>
          </a:ln>
          <a:effectLst>
            <a:glow rad="139700">
              <a:schemeClr val="accent6">
                <a:satMod val="175000"/>
                <a:alpha val="40000"/>
              </a:schemeClr>
            </a:glow>
            <a:outerShdw sx="1000" sy="1000" algn="tl" rotWithShape="0">
              <a:prstClr val="black"/>
            </a:outerShdw>
          </a:effectLst>
        </p:spPr>
        <p:txBody>
          <a:bodyPr/>
          <a:lstStyle/>
          <a:p>
            <a:pPr algn="ctr" eaLnBrk="0" fontAlgn="base" hangingPunct="0">
              <a:spcBef>
                <a:spcPct val="0"/>
              </a:spcBef>
              <a:spcAft>
                <a:spcPct val="0"/>
              </a:spcAft>
              <a:defRPr/>
            </a:pPr>
            <a:r>
              <a:rPr lang="fr-FR" sz="2400" dirty="0">
                <a:solidFill>
                  <a:prstClr val="black"/>
                </a:solidFill>
                <a:latin typeface="Calibri" panose="020F0502020204030204" pitchFamily="34" charset="0"/>
                <a:cs typeface="Calibri" panose="020F0502020204030204" pitchFamily="34" charset="0"/>
              </a:rPr>
              <a:t>Principe :</a:t>
            </a:r>
          </a:p>
          <a:p>
            <a:pPr algn="ctr" eaLnBrk="0" fontAlgn="base" hangingPunct="0">
              <a:spcBef>
                <a:spcPct val="0"/>
              </a:spcBef>
              <a:spcAft>
                <a:spcPct val="0"/>
              </a:spcAft>
              <a:defRPr/>
            </a:pPr>
            <a:r>
              <a:rPr lang="fr-FR" sz="2400" dirty="0">
                <a:solidFill>
                  <a:prstClr val="black"/>
                </a:solidFill>
                <a:latin typeface="Calibri" panose="020F0502020204030204" pitchFamily="34" charset="0"/>
                <a:cs typeface="Calibri" panose="020F0502020204030204" pitchFamily="34" charset="0"/>
              </a:rPr>
              <a:t>Refus à l’encadrement et volonté de maintenir l’enfant dans la famille</a:t>
            </a:r>
          </a:p>
        </p:txBody>
      </p:sp>
      <p:sp>
        <p:nvSpPr>
          <p:cNvPr id="8" name="Line 11">
            <a:extLst>
              <a:ext uri="{FF2B5EF4-FFF2-40B4-BE49-F238E27FC236}">
                <a16:creationId xmlns:a16="http://schemas.microsoft.com/office/drawing/2014/main" id="{970DD24D-B485-4103-BF17-BB4EE64FD571}"/>
              </a:ext>
            </a:extLst>
          </p:cNvPr>
          <p:cNvSpPr>
            <a:spLocks noChangeShapeType="1"/>
          </p:cNvSpPr>
          <p:nvPr/>
        </p:nvSpPr>
        <p:spPr bwMode="auto">
          <a:xfrm flipH="1">
            <a:off x="3503613" y="2286001"/>
            <a:ext cx="819150" cy="1020763"/>
          </a:xfrm>
          <a:prstGeom prst="line">
            <a:avLst/>
          </a:prstGeom>
          <a:noFill/>
          <a:ln w="57150">
            <a:solidFill>
              <a:srgbClr val="00B0F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sz="2400">
              <a:solidFill>
                <a:prstClr val="black"/>
              </a:solidFill>
              <a:latin typeface="Times New Roman" panose="02020603050405020304" pitchFamily="18" charset="0"/>
            </a:endParaRPr>
          </a:p>
        </p:txBody>
      </p:sp>
      <p:sp>
        <p:nvSpPr>
          <p:cNvPr id="9" name="Line 12">
            <a:extLst>
              <a:ext uri="{FF2B5EF4-FFF2-40B4-BE49-F238E27FC236}">
                <a16:creationId xmlns:a16="http://schemas.microsoft.com/office/drawing/2014/main" id="{6DF0EED4-2020-434D-939B-038A04299FDE}"/>
              </a:ext>
            </a:extLst>
          </p:cNvPr>
          <p:cNvSpPr>
            <a:spLocks noChangeShapeType="1"/>
          </p:cNvSpPr>
          <p:nvPr/>
        </p:nvSpPr>
        <p:spPr bwMode="auto">
          <a:xfrm>
            <a:off x="5870575" y="2581275"/>
            <a:ext cx="38100" cy="806450"/>
          </a:xfrm>
          <a:prstGeom prst="line">
            <a:avLst/>
          </a:prstGeom>
          <a:noFill/>
          <a:ln w="57150">
            <a:solidFill>
              <a:srgbClr val="00B0F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sz="2400">
              <a:solidFill>
                <a:prstClr val="black"/>
              </a:solidFill>
              <a:latin typeface="Times New Roman" panose="02020603050405020304" pitchFamily="18" charset="0"/>
            </a:endParaRPr>
          </a:p>
        </p:txBody>
      </p:sp>
      <p:sp>
        <p:nvSpPr>
          <p:cNvPr id="10" name="Line 13">
            <a:extLst>
              <a:ext uri="{FF2B5EF4-FFF2-40B4-BE49-F238E27FC236}">
                <a16:creationId xmlns:a16="http://schemas.microsoft.com/office/drawing/2014/main" id="{796B1AA0-A2C8-49C8-BBB7-AF229A584E14}"/>
              </a:ext>
            </a:extLst>
          </p:cNvPr>
          <p:cNvSpPr>
            <a:spLocks noChangeShapeType="1"/>
          </p:cNvSpPr>
          <p:nvPr/>
        </p:nvSpPr>
        <p:spPr bwMode="auto">
          <a:xfrm>
            <a:off x="7893050" y="3382964"/>
            <a:ext cx="484188" cy="339725"/>
          </a:xfrm>
          <a:prstGeom prst="line">
            <a:avLst/>
          </a:prstGeom>
          <a:noFill/>
          <a:ln w="57150">
            <a:solidFill>
              <a:srgbClr val="00B0F0"/>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sz="240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42713285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0" y="0"/>
            <a:ext cx="12192000" cy="6858000"/>
          </a:xfrm>
          <a:prstGeom prst="rect">
            <a:avLst/>
          </a:prstGeom>
        </p:spPr>
      </p:pic>
      <p:sp>
        <p:nvSpPr>
          <p:cNvPr id="3" name="Text Box 14">
            <a:extLst>
              <a:ext uri="{FF2B5EF4-FFF2-40B4-BE49-F238E27FC236}">
                <a16:creationId xmlns:a16="http://schemas.microsoft.com/office/drawing/2014/main" id="{A68BF072-C083-4BD8-BAC4-7AD317C95CA8}"/>
              </a:ext>
            </a:extLst>
          </p:cNvPr>
          <p:cNvSpPr>
            <a:spLocks noGrp="1"/>
          </p:cNvSpPr>
          <p:nvPr>
            <p:ph idx="1"/>
          </p:nvPr>
        </p:nvSpPr>
        <p:spPr>
          <a:xfrm>
            <a:off x="1992314" y="2565400"/>
            <a:ext cx="8207375" cy="3367088"/>
          </a:xfrm>
        </p:spPr>
        <p:txBody>
          <a:bodyPr>
            <a:spAutoFit/>
          </a:bodyPr>
          <a:lstStyle/>
          <a:p>
            <a:pPr eaLnBrk="1" hangingPunct="1"/>
            <a:r>
              <a:rPr lang="fr-FR" altLang="fr-FR" sz="2800" i="1" dirty="0">
                <a:solidFill>
                  <a:schemeClr val="tx1"/>
                </a:solidFill>
                <a:latin typeface="Calibri" panose="020F0502020204030204" pitchFamily="34" charset="0"/>
                <a:cs typeface="Calibri" panose="020F0502020204030204" pitchFamily="34" charset="0"/>
              </a:rPr>
              <a:t>Au début des années 1990, face à la baisse constante de ses adhérents, le Flamand s’associe avec deux mutuelles de l’entreprise. </a:t>
            </a:r>
          </a:p>
          <a:p>
            <a:pPr eaLnBrk="1" hangingPunct="1"/>
            <a:r>
              <a:rPr lang="fr-FR" altLang="fr-FR" sz="2800" i="1" dirty="0">
                <a:solidFill>
                  <a:schemeClr val="tx1"/>
                </a:solidFill>
                <a:latin typeface="Calibri" panose="020F0502020204030204" pitchFamily="34" charset="0"/>
                <a:cs typeface="Calibri" panose="020F0502020204030204" pitchFamily="34" charset="0"/>
              </a:rPr>
              <a:t>Il perdra de fait son statut d’association.</a:t>
            </a:r>
          </a:p>
          <a:p>
            <a:pPr eaLnBrk="1" hangingPunct="1"/>
            <a:r>
              <a:rPr lang="fr-FR" altLang="fr-FR" sz="2800" i="1" dirty="0">
                <a:solidFill>
                  <a:schemeClr val="tx1"/>
                </a:solidFill>
                <a:latin typeface="Calibri" panose="020F0502020204030204" pitchFamily="34" charset="0"/>
                <a:cs typeface="Calibri" panose="020F0502020204030204" pitchFamily="34" charset="0"/>
              </a:rPr>
              <a:t>L’érosion du nombre d’adhérents du Flamand se poursuit encore de nos jours </a:t>
            </a:r>
          </a:p>
          <a:p>
            <a:pPr eaLnBrk="1" hangingPunct="1"/>
            <a:r>
              <a:rPr lang="fr-FR" altLang="fr-FR" sz="2800" i="1" dirty="0">
                <a:solidFill>
                  <a:schemeClr val="tx1"/>
                </a:solidFill>
                <a:latin typeface="Calibri" panose="020F0502020204030204" pitchFamily="34" charset="0"/>
                <a:cs typeface="Calibri" panose="020F0502020204030204" pitchFamily="34" charset="0"/>
              </a:rPr>
              <a:t>L’ONCF devient dès lors l’unique Orphelinat associatif</a:t>
            </a:r>
          </a:p>
        </p:txBody>
      </p:sp>
      <p:sp>
        <p:nvSpPr>
          <p:cNvPr id="5" name="Titre 3">
            <a:extLst>
              <a:ext uri="{FF2B5EF4-FFF2-40B4-BE49-F238E27FC236}">
                <a16:creationId xmlns:a16="http://schemas.microsoft.com/office/drawing/2014/main" id="{B9FB8123-65EC-4AD9-A58B-33C24BBD2297}"/>
              </a:ext>
            </a:extLst>
          </p:cNvPr>
          <p:cNvSpPr>
            <a:spLocks noGrp="1"/>
          </p:cNvSpPr>
          <p:nvPr>
            <p:ph type="title"/>
          </p:nvPr>
        </p:nvSpPr>
        <p:spPr>
          <a:xfrm>
            <a:off x="1992314" y="1052513"/>
            <a:ext cx="8207375" cy="901700"/>
          </a:xfrm>
        </p:spPr>
        <p:txBody>
          <a:bodyPr rtlCol="0">
            <a:normAutofit/>
          </a:bodyPr>
          <a:lstStyle/>
          <a:p>
            <a:pPr algn="ctr" eaLnBrk="1" fontAlgn="auto" hangingPunct="1">
              <a:spcAft>
                <a:spcPts val="0"/>
              </a:spcAft>
              <a:defRPr/>
            </a:pPr>
            <a:r>
              <a:rPr lang="fr-FR" sz="5400" b="1" dirty="0">
                <a:solidFill>
                  <a:srgbClr val="00B0F0"/>
                </a:solidFill>
              </a:rPr>
              <a:t>L’orphelinat « Flamand »</a:t>
            </a:r>
            <a:endParaRPr lang="fr-FR" sz="5400" dirty="0"/>
          </a:p>
        </p:txBody>
      </p:sp>
    </p:spTree>
    <p:extLst>
      <p:ext uri="{BB962C8B-B14F-4D97-AF65-F5344CB8AC3E}">
        <p14:creationId xmlns:p14="http://schemas.microsoft.com/office/powerpoint/2010/main" val="30578927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WordArt 5">
            <a:extLst>
              <a:ext uri="{FF2B5EF4-FFF2-40B4-BE49-F238E27FC236}">
                <a16:creationId xmlns:a16="http://schemas.microsoft.com/office/drawing/2014/main" id="{182B8328-4C02-4A8A-B2FA-4805A409BC2F}"/>
              </a:ext>
            </a:extLst>
          </p:cNvPr>
          <p:cNvSpPr>
            <a:spLocks noChangeArrowheads="1" noChangeShapeType="1" noTextEdit="1"/>
          </p:cNvSpPr>
          <p:nvPr/>
        </p:nvSpPr>
        <p:spPr bwMode="auto">
          <a:xfrm>
            <a:off x="2495550" y="285751"/>
            <a:ext cx="4889500" cy="2714625"/>
          </a:xfrm>
          <a:prstGeom prst="rect">
            <a:avLst/>
          </a:prstGeom>
        </p:spPr>
        <p:txBody>
          <a:bodyPr wrap="none" fromWordArt="1">
            <a:prstTxWarp prst="textDeflateBottom">
              <a:avLst>
                <a:gd name="adj" fmla="val 76472"/>
              </a:avLst>
            </a:prstTxWarp>
            <a:scene3d>
              <a:camera prst="legacyPerspectiveFront">
                <a:rot lat="19799980" lon="19439992" rev="0"/>
              </a:camera>
              <a:lightRig rig="legacyNormal2" dir="t"/>
            </a:scene3d>
            <a:sp3d extrusionH="354000" prstMaterial="legacyMatte">
              <a:extrusionClr>
                <a:srgbClr val="939676"/>
              </a:extrusionClr>
              <a:contourClr>
                <a:srgbClr val="D3D3D3"/>
              </a:contourClr>
            </a:sp3d>
          </a:bodyPr>
          <a:lstStyle/>
          <a:p>
            <a:pPr algn="ctr" eaLnBrk="0" fontAlgn="base" hangingPunct="0">
              <a:spcBef>
                <a:spcPct val="0"/>
              </a:spcBef>
              <a:spcAft>
                <a:spcPct val="0"/>
              </a:spcAft>
            </a:pPr>
            <a:r>
              <a:rPr lang="fr-FR" sz="3600" b="1" kern="10" dirty="0">
                <a:ln w="9525">
                  <a:round/>
                  <a:headEnd/>
                  <a:tailEnd/>
                </a:ln>
                <a:solidFill>
                  <a:srgbClr val="D3D3D3"/>
                </a:solidFill>
                <a:latin typeface="Impact" panose="020B0806030902050204" pitchFamily="34" charset="0"/>
              </a:rPr>
              <a:t>1896</a:t>
            </a:r>
          </a:p>
          <a:p>
            <a:pPr algn="ctr" eaLnBrk="0" fontAlgn="base" hangingPunct="0">
              <a:spcBef>
                <a:spcPct val="0"/>
              </a:spcBef>
              <a:spcAft>
                <a:spcPct val="0"/>
              </a:spcAft>
            </a:pPr>
            <a:r>
              <a:rPr lang="fr-FR" sz="3600" b="1" kern="10" dirty="0">
                <a:ln w="9525">
                  <a:round/>
                  <a:headEnd/>
                  <a:tailEnd/>
                </a:ln>
                <a:solidFill>
                  <a:srgbClr val="D3D3D3"/>
                </a:solidFill>
                <a:latin typeface="Impact" panose="020B0806030902050204" pitchFamily="34" charset="0"/>
              </a:rPr>
              <a:t>Orphelinat Robert</a:t>
            </a:r>
          </a:p>
        </p:txBody>
      </p:sp>
      <p:sp>
        <p:nvSpPr>
          <p:cNvPr id="5" name="AutoShape 2">
            <a:extLst>
              <a:ext uri="{FF2B5EF4-FFF2-40B4-BE49-F238E27FC236}">
                <a16:creationId xmlns:a16="http://schemas.microsoft.com/office/drawing/2014/main" id="{6C2D4674-C4C4-451F-B761-BF846A7AA28B}"/>
              </a:ext>
            </a:extLst>
          </p:cNvPr>
          <p:cNvSpPr>
            <a:spLocks noChangeArrowheads="1"/>
          </p:cNvSpPr>
          <p:nvPr/>
        </p:nvSpPr>
        <p:spPr bwMode="auto">
          <a:xfrm>
            <a:off x="2402693" y="3508375"/>
            <a:ext cx="3786214" cy="2928958"/>
          </a:xfrm>
          <a:prstGeom prst="roundRect">
            <a:avLst>
              <a:gd name="adj" fmla="val 16667"/>
            </a:avLst>
          </a:prstGeom>
          <a:noFill/>
          <a:ln w="9525">
            <a:noFill/>
            <a:round/>
            <a:headEnd/>
            <a:tailEnd/>
          </a:ln>
          <a:effectLst>
            <a:glow rad="139700">
              <a:schemeClr val="accent6">
                <a:satMod val="175000"/>
                <a:alpha val="40000"/>
              </a:schemeClr>
            </a:glow>
            <a:outerShdw sx="1000" sy="1000" algn="ctr" rotWithShape="0">
              <a:srgbClr val="808080"/>
            </a:outerShdw>
          </a:effectLst>
        </p:spPr>
        <p:txBody>
          <a:bodyPr/>
          <a:lstStyle/>
          <a:p>
            <a:pPr algn="ctr" eaLnBrk="0" fontAlgn="base" hangingPunct="0">
              <a:spcBef>
                <a:spcPct val="0"/>
              </a:spcBef>
              <a:spcAft>
                <a:spcPct val="0"/>
              </a:spcAft>
              <a:defRPr/>
            </a:pPr>
            <a:r>
              <a:rPr lang="fr-FR" sz="2800" dirty="0">
                <a:solidFill>
                  <a:prstClr val="black"/>
                </a:solidFill>
                <a:latin typeface="Times New Roman" panose="02020603050405020304" pitchFamily="18" charset="0"/>
              </a:rPr>
              <a:t>Principe :</a:t>
            </a:r>
          </a:p>
          <a:p>
            <a:pPr algn="ctr" eaLnBrk="0" fontAlgn="base" hangingPunct="0">
              <a:spcBef>
                <a:spcPct val="0"/>
              </a:spcBef>
              <a:spcAft>
                <a:spcPct val="0"/>
              </a:spcAft>
              <a:defRPr/>
            </a:pPr>
            <a:endParaRPr lang="fr-FR" sz="800" dirty="0">
              <a:solidFill>
                <a:prstClr val="black"/>
              </a:solidFill>
              <a:latin typeface="Times New Roman" panose="02020603050405020304" pitchFamily="18" charset="0"/>
            </a:endParaRPr>
          </a:p>
          <a:p>
            <a:pPr algn="ctr" eaLnBrk="0" fontAlgn="base" hangingPunct="0">
              <a:spcBef>
                <a:spcPct val="0"/>
              </a:spcBef>
              <a:spcAft>
                <a:spcPct val="0"/>
              </a:spcAft>
              <a:defRPr/>
            </a:pPr>
            <a:r>
              <a:rPr lang="fr-FR" sz="2800" dirty="0">
                <a:solidFill>
                  <a:prstClr val="black"/>
                </a:solidFill>
                <a:latin typeface="Times New Roman" panose="02020603050405020304" pitchFamily="18" charset="0"/>
              </a:rPr>
              <a:t>Protéger et recueillir les enfants des agents des chemins de fer</a:t>
            </a:r>
          </a:p>
        </p:txBody>
      </p:sp>
      <p:sp>
        <p:nvSpPr>
          <p:cNvPr id="6" name="AutoShape 3">
            <a:extLst>
              <a:ext uri="{FF2B5EF4-FFF2-40B4-BE49-F238E27FC236}">
                <a16:creationId xmlns:a16="http://schemas.microsoft.com/office/drawing/2014/main" id="{4B04524B-C187-468F-9485-91E0A658D840}"/>
              </a:ext>
            </a:extLst>
          </p:cNvPr>
          <p:cNvSpPr>
            <a:spLocks noChangeArrowheads="1"/>
          </p:cNvSpPr>
          <p:nvPr/>
        </p:nvSpPr>
        <p:spPr bwMode="auto">
          <a:xfrm>
            <a:off x="6672064" y="4079131"/>
            <a:ext cx="3286156" cy="2260971"/>
          </a:xfrm>
          <a:prstGeom prst="roundRect">
            <a:avLst>
              <a:gd name="adj" fmla="val 16667"/>
            </a:avLst>
          </a:prstGeom>
          <a:noFill/>
          <a:ln w="9525">
            <a:noFill/>
            <a:round/>
            <a:headEnd/>
            <a:tailEnd/>
          </a:ln>
          <a:effectLst>
            <a:glow rad="139700">
              <a:schemeClr val="accent6">
                <a:satMod val="175000"/>
                <a:alpha val="40000"/>
              </a:schemeClr>
            </a:glow>
            <a:outerShdw sx="1000" sy="1000" algn="ctr" rotWithShape="0">
              <a:srgbClr val="808080"/>
            </a:outerShdw>
          </a:effectLst>
        </p:spPr>
        <p:txBody>
          <a:bodyPr/>
          <a:lstStyle/>
          <a:p>
            <a:pPr algn="ctr" eaLnBrk="0" fontAlgn="base" hangingPunct="0">
              <a:spcBef>
                <a:spcPct val="0"/>
              </a:spcBef>
              <a:spcAft>
                <a:spcPct val="0"/>
              </a:spcAft>
              <a:defRPr/>
            </a:pPr>
            <a:endParaRPr lang="fr-FR" sz="2000" dirty="0">
              <a:solidFill>
                <a:prstClr val="black"/>
              </a:solidFill>
              <a:latin typeface="Times New Roman" panose="02020603050405020304" pitchFamily="18" charset="0"/>
            </a:endParaRPr>
          </a:p>
          <a:p>
            <a:pPr algn="ctr" eaLnBrk="0" fontAlgn="base" hangingPunct="0">
              <a:spcBef>
                <a:spcPct val="0"/>
              </a:spcBef>
              <a:spcAft>
                <a:spcPct val="0"/>
              </a:spcAft>
              <a:defRPr/>
            </a:pPr>
            <a:r>
              <a:rPr lang="fr-FR" sz="2800" dirty="0">
                <a:solidFill>
                  <a:prstClr val="black"/>
                </a:solidFill>
                <a:latin typeface="Times New Roman" panose="02020603050405020304" pitchFamily="18" charset="0"/>
              </a:rPr>
              <a:t>Prestations :</a:t>
            </a:r>
          </a:p>
          <a:p>
            <a:pPr algn="ctr" eaLnBrk="0" fontAlgn="base" hangingPunct="0">
              <a:spcBef>
                <a:spcPct val="0"/>
              </a:spcBef>
              <a:spcAft>
                <a:spcPct val="0"/>
              </a:spcAft>
              <a:defRPr/>
            </a:pPr>
            <a:endParaRPr lang="fr-FR" sz="800" dirty="0">
              <a:solidFill>
                <a:prstClr val="black"/>
              </a:solidFill>
              <a:latin typeface="Times New Roman" panose="02020603050405020304" pitchFamily="18" charset="0"/>
            </a:endParaRPr>
          </a:p>
          <a:p>
            <a:pPr algn="ctr" eaLnBrk="0" fontAlgn="base" hangingPunct="0">
              <a:spcBef>
                <a:spcPct val="0"/>
              </a:spcBef>
              <a:spcAft>
                <a:spcPct val="0"/>
              </a:spcAft>
              <a:defRPr/>
            </a:pPr>
            <a:r>
              <a:rPr lang="fr-FR" sz="2800" dirty="0">
                <a:solidFill>
                  <a:prstClr val="black"/>
                </a:solidFill>
                <a:latin typeface="Times New Roman" panose="02020603050405020304" pitchFamily="18" charset="0"/>
              </a:rPr>
              <a:t>Etablissement à </a:t>
            </a:r>
            <a:r>
              <a:rPr lang="fr-FR" sz="2800" dirty="0" err="1">
                <a:solidFill>
                  <a:prstClr val="black"/>
                </a:solidFill>
                <a:latin typeface="Times New Roman" panose="02020603050405020304" pitchFamily="18" charset="0"/>
              </a:rPr>
              <a:t>Marssac</a:t>
            </a:r>
            <a:endParaRPr lang="fr-FR" sz="2800" dirty="0">
              <a:solidFill>
                <a:prstClr val="black"/>
              </a:solidFill>
              <a:latin typeface="Times New Roman" panose="02020603050405020304" pitchFamily="18" charset="0"/>
            </a:endParaRPr>
          </a:p>
        </p:txBody>
      </p:sp>
      <p:sp>
        <p:nvSpPr>
          <p:cNvPr id="7" name="Line 8">
            <a:extLst>
              <a:ext uri="{FF2B5EF4-FFF2-40B4-BE49-F238E27FC236}">
                <a16:creationId xmlns:a16="http://schemas.microsoft.com/office/drawing/2014/main" id="{92408DBB-DAAF-468F-BB65-09F898A8A963}"/>
              </a:ext>
            </a:extLst>
          </p:cNvPr>
          <p:cNvSpPr>
            <a:spLocks noChangeShapeType="1"/>
          </p:cNvSpPr>
          <p:nvPr/>
        </p:nvSpPr>
        <p:spPr bwMode="auto">
          <a:xfrm>
            <a:off x="7116764" y="3644901"/>
            <a:ext cx="536575" cy="696913"/>
          </a:xfrm>
          <a:prstGeom prst="line">
            <a:avLst/>
          </a:prstGeom>
          <a:noFill/>
          <a:ln w="57150">
            <a:solidFill>
              <a:srgbClr val="D3D3D3"/>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sz="2400">
              <a:solidFill>
                <a:prstClr val="black"/>
              </a:solidFill>
              <a:latin typeface="Times New Roman" panose="02020603050405020304" pitchFamily="18" charset="0"/>
            </a:endParaRPr>
          </a:p>
        </p:txBody>
      </p:sp>
      <p:sp>
        <p:nvSpPr>
          <p:cNvPr id="8" name="Line 6">
            <a:extLst>
              <a:ext uri="{FF2B5EF4-FFF2-40B4-BE49-F238E27FC236}">
                <a16:creationId xmlns:a16="http://schemas.microsoft.com/office/drawing/2014/main" id="{452B4E58-3A14-4CD9-AD52-CA29487E5509}"/>
              </a:ext>
            </a:extLst>
          </p:cNvPr>
          <p:cNvSpPr>
            <a:spLocks noChangeShapeType="1"/>
          </p:cNvSpPr>
          <p:nvPr/>
        </p:nvSpPr>
        <p:spPr bwMode="auto">
          <a:xfrm flipH="1">
            <a:off x="4440239" y="2808289"/>
            <a:ext cx="287337" cy="700087"/>
          </a:xfrm>
          <a:prstGeom prst="line">
            <a:avLst/>
          </a:prstGeom>
          <a:noFill/>
          <a:ln w="57150">
            <a:solidFill>
              <a:srgbClr val="D3D3D3"/>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sz="240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3982547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Text Box 9">
            <a:extLst>
              <a:ext uri="{FF2B5EF4-FFF2-40B4-BE49-F238E27FC236}">
                <a16:creationId xmlns:a16="http://schemas.microsoft.com/office/drawing/2014/main" id="{835A90D5-BF3B-4320-B1D9-64F86E38A0EF}"/>
              </a:ext>
            </a:extLst>
          </p:cNvPr>
          <p:cNvSpPr>
            <a:spLocks noGrp="1" noChangeArrowheads="1"/>
          </p:cNvSpPr>
          <p:nvPr>
            <p:ph idx="1"/>
          </p:nvPr>
        </p:nvSpPr>
        <p:spPr>
          <a:xfrm>
            <a:off x="1992314" y="1857375"/>
            <a:ext cx="8207375" cy="4229100"/>
          </a:xfrm>
        </p:spPr>
        <p:txBody>
          <a:bodyPr rtlCol="0">
            <a:spAutoFit/>
          </a:bodyPr>
          <a:lstStyle/>
          <a:p>
            <a:pPr indent="-274320" eaLnBrk="1" fontAlgn="auto" hangingPunct="1">
              <a:spcAft>
                <a:spcPts val="0"/>
              </a:spcAft>
              <a:buClr>
                <a:schemeClr val="accent1">
                  <a:lumMod val="75000"/>
                </a:schemeClr>
              </a:buClr>
              <a:buFont typeface="Wingdings 3" charset="2"/>
              <a:buChar char=""/>
              <a:defRPr/>
            </a:pPr>
            <a:r>
              <a:rPr lang="fr-FR" altLang="fr-FR" sz="2800" dirty="0">
                <a:solidFill>
                  <a:schemeClr val="tx1"/>
                </a:solidFill>
                <a:latin typeface="+mj-lt"/>
              </a:rPr>
              <a:t>Sa fusion avec  « La Sauvegarde », autre orphelinat cheminot qui vise à donner aux orphelins une éducation chrétienne.</a:t>
            </a:r>
          </a:p>
          <a:p>
            <a:pPr indent="-274320" eaLnBrk="1" fontAlgn="auto" hangingPunct="1">
              <a:spcAft>
                <a:spcPts val="0"/>
              </a:spcAft>
              <a:buClr>
                <a:schemeClr val="accent1">
                  <a:lumMod val="75000"/>
                </a:schemeClr>
              </a:buClr>
              <a:buFont typeface="Wingdings 3" charset="2"/>
              <a:buChar char=""/>
              <a:defRPr/>
            </a:pPr>
            <a:r>
              <a:rPr lang="fr-FR" altLang="fr-FR" sz="2800" dirty="0">
                <a:solidFill>
                  <a:schemeClr val="tx1"/>
                </a:solidFill>
                <a:latin typeface="+mj-lt"/>
              </a:rPr>
              <a:t>Ils créeront ensemble l’Orphelinat     « Fraternel »</a:t>
            </a:r>
          </a:p>
          <a:p>
            <a:pPr indent="-274320" eaLnBrk="1" fontAlgn="auto" hangingPunct="1">
              <a:spcAft>
                <a:spcPts val="0"/>
              </a:spcAft>
              <a:buClr>
                <a:schemeClr val="accent1">
                  <a:lumMod val="75000"/>
                </a:schemeClr>
              </a:buClr>
              <a:buFont typeface="Wingdings 3" charset="2"/>
              <a:buChar char=""/>
              <a:defRPr/>
            </a:pPr>
            <a:r>
              <a:rPr lang="fr-FR" altLang="fr-FR" sz="2800" dirty="0">
                <a:solidFill>
                  <a:schemeClr val="tx1"/>
                </a:solidFill>
                <a:latin typeface="+mj-lt"/>
              </a:rPr>
              <a:t>L’Orphelinat Robert ne tarda pas à disparaître en raison de son engagement pour une éducation chrétiennes des orphelins</a:t>
            </a:r>
          </a:p>
          <a:p>
            <a:pPr indent="-274320" eaLnBrk="1" fontAlgn="auto" hangingPunct="1">
              <a:spcAft>
                <a:spcPts val="0"/>
              </a:spcAft>
              <a:buClr>
                <a:schemeClr val="accent1">
                  <a:lumMod val="75000"/>
                </a:schemeClr>
              </a:buClr>
              <a:buFont typeface="Wingdings 3" charset="2"/>
              <a:buChar char=""/>
              <a:defRPr/>
            </a:pPr>
            <a:r>
              <a:rPr lang="fr-FR" altLang="fr-FR" sz="2800" dirty="0">
                <a:solidFill>
                  <a:schemeClr val="tx1"/>
                </a:solidFill>
              </a:rPr>
              <a:t>Rappel : loi de séparation de l’église et de l’état (loi Combes votée fin 1905)</a:t>
            </a:r>
            <a:endParaRPr lang="fr-FR" altLang="fr-FR" sz="2800" dirty="0">
              <a:solidFill>
                <a:schemeClr val="tx1"/>
              </a:solidFill>
              <a:latin typeface="+mj-lt"/>
            </a:endParaRPr>
          </a:p>
        </p:txBody>
      </p:sp>
      <p:sp>
        <p:nvSpPr>
          <p:cNvPr id="5" name="Titre 1">
            <a:extLst>
              <a:ext uri="{FF2B5EF4-FFF2-40B4-BE49-F238E27FC236}">
                <a16:creationId xmlns:a16="http://schemas.microsoft.com/office/drawing/2014/main" id="{B826192C-E1C9-4ABA-9CEE-39AA149B010A}"/>
              </a:ext>
            </a:extLst>
          </p:cNvPr>
          <p:cNvSpPr>
            <a:spLocks noGrp="1"/>
          </p:cNvSpPr>
          <p:nvPr>
            <p:ph type="title"/>
          </p:nvPr>
        </p:nvSpPr>
        <p:spPr>
          <a:xfrm>
            <a:off x="1992314" y="692151"/>
            <a:ext cx="8207375" cy="1071563"/>
          </a:xfrm>
        </p:spPr>
        <p:txBody>
          <a:bodyPr rtlCol="0">
            <a:normAutofit/>
          </a:bodyPr>
          <a:lstStyle/>
          <a:p>
            <a:pPr algn="ctr" eaLnBrk="1" fontAlgn="auto" hangingPunct="1">
              <a:spcAft>
                <a:spcPts val="0"/>
              </a:spcAft>
              <a:defRPr/>
            </a:pPr>
            <a:r>
              <a:rPr lang="fr-FR" sz="4900" dirty="0">
                <a:solidFill>
                  <a:schemeClr val="tx2">
                    <a:lumMod val="60000"/>
                    <a:lumOff val="40000"/>
                  </a:schemeClr>
                </a:solidFill>
              </a:rPr>
              <a:t>L’orphelinat « Robert »</a:t>
            </a:r>
          </a:p>
        </p:txBody>
      </p:sp>
    </p:spTree>
    <p:extLst>
      <p:ext uri="{BB962C8B-B14F-4D97-AF65-F5344CB8AC3E}">
        <p14:creationId xmlns:p14="http://schemas.microsoft.com/office/powerpoint/2010/main" val="27396140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WordArt 5">
            <a:extLst>
              <a:ext uri="{FF2B5EF4-FFF2-40B4-BE49-F238E27FC236}">
                <a16:creationId xmlns:a16="http://schemas.microsoft.com/office/drawing/2014/main" id="{33C12C72-65E2-41D3-80FE-EF2A425EF7AC}"/>
              </a:ext>
            </a:extLst>
          </p:cNvPr>
          <p:cNvSpPr>
            <a:spLocks noChangeArrowheads="1" noChangeShapeType="1" noTextEdit="1"/>
          </p:cNvSpPr>
          <p:nvPr/>
        </p:nvSpPr>
        <p:spPr bwMode="auto">
          <a:xfrm rot="21091524">
            <a:off x="2208213" y="447676"/>
            <a:ext cx="6400800" cy="1704975"/>
          </a:xfrm>
          <a:prstGeom prst="rect">
            <a:avLst/>
          </a:prstGeom>
        </p:spPr>
        <p:txBody>
          <a:bodyPr wrap="none" fromWordArt="1">
            <a:prstTxWarp prst="textDeflateBottom">
              <a:avLst>
                <a:gd name="adj" fmla="val 76472"/>
              </a:avLst>
            </a:prstTxWarp>
            <a:scene3d>
              <a:camera prst="legacyPerspectiveFront">
                <a:rot lat="19799980" lon="19439992" rev="0"/>
              </a:camera>
              <a:lightRig rig="legacyNormal2" dir="t"/>
            </a:scene3d>
            <a:sp3d extrusionH="354000" prstMaterial="legacyMatte">
              <a:extrusionClr>
                <a:srgbClr val="939676"/>
              </a:extrusionClr>
              <a:contourClr>
                <a:srgbClr val="FF0000"/>
              </a:contourClr>
            </a:sp3d>
          </a:bodyPr>
          <a:lstStyle/>
          <a:p>
            <a:pPr algn="ctr" eaLnBrk="0" fontAlgn="base" hangingPunct="0">
              <a:spcBef>
                <a:spcPct val="0"/>
              </a:spcBef>
              <a:spcAft>
                <a:spcPct val="0"/>
              </a:spcAft>
            </a:pPr>
            <a:r>
              <a:rPr lang="fr-FR" sz="3600" b="1" kern="10" dirty="0">
                <a:ln w="9525">
                  <a:round/>
                  <a:headEnd/>
                  <a:tailEnd/>
                </a:ln>
                <a:solidFill>
                  <a:srgbClr val="FF0000"/>
                </a:solidFill>
                <a:latin typeface="Calibri" panose="020F0502020204030204" pitchFamily="34" charset="0"/>
                <a:cs typeface="Calibri" panose="020F0502020204030204" pitchFamily="34" charset="0"/>
              </a:rPr>
              <a:t>1904</a:t>
            </a:r>
          </a:p>
          <a:p>
            <a:pPr algn="ctr" eaLnBrk="0" fontAlgn="base" hangingPunct="0">
              <a:spcBef>
                <a:spcPct val="0"/>
              </a:spcBef>
              <a:spcAft>
                <a:spcPct val="0"/>
              </a:spcAft>
            </a:pPr>
            <a:r>
              <a:rPr lang="fr-FR" sz="3600" b="1" kern="10" dirty="0">
                <a:ln w="9525">
                  <a:round/>
                  <a:headEnd/>
                  <a:tailEnd/>
                </a:ln>
                <a:solidFill>
                  <a:srgbClr val="FF0000"/>
                </a:solidFill>
                <a:latin typeface="Calibri" panose="020F0502020204030204" pitchFamily="34" charset="0"/>
                <a:cs typeface="Calibri" panose="020F0502020204030204" pitchFamily="34" charset="0"/>
              </a:rPr>
              <a:t>L’O.N.C.F. est crée</a:t>
            </a:r>
          </a:p>
        </p:txBody>
      </p:sp>
      <p:sp>
        <p:nvSpPr>
          <p:cNvPr id="5" name="AutoShape 3">
            <a:extLst>
              <a:ext uri="{FF2B5EF4-FFF2-40B4-BE49-F238E27FC236}">
                <a16:creationId xmlns:a16="http://schemas.microsoft.com/office/drawing/2014/main" id="{F2A5FD67-E990-42ED-BF08-BE34CED46519}"/>
              </a:ext>
            </a:extLst>
          </p:cNvPr>
          <p:cNvSpPr>
            <a:spLocks noChangeArrowheads="1"/>
          </p:cNvSpPr>
          <p:nvPr/>
        </p:nvSpPr>
        <p:spPr bwMode="auto">
          <a:xfrm>
            <a:off x="7882337" y="1328506"/>
            <a:ext cx="3201979" cy="5040560"/>
          </a:xfrm>
          <a:prstGeom prst="roundRect">
            <a:avLst>
              <a:gd name="adj" fmla="val 16667"/>
            </a:avLst>
          </a:prstGeom>
          <a:noFill/>
          <a:ln w="9525">
            <a:noFill/>
            <a:round/>
            <a:headEnd/>
            <a:tailEnd/>
          </a:ln>
          <a:effectLst>
            <a:glow rad="228600">
              <a:schemeClr val="accent6">
                <a:satMod val="175000"/>
                <a:alpha val="40000"/>
              </a:schemeClr>
            </a:glow>
            <a:outerShdw sx="1000" sy="1000" algn="ctr" rotWithShape="0">
              <a:srgbClr val="808080"/>
            </a:outerShdw>
          </a:effectLst>
        </p:spPr>
        <p:txBody>
          <a:bodyPr/>
          <a:lstStyle/>
          <a:p>
            <a:pPr algn="ctr" eaLnBrk="0" fontAlgn="base" hangingPunct="0">
              <a:spcBef>
                <a:spcPct val="0"/>
              </a:spcBef>
              <a:spcAft>
                <a:spcPct val="0"/>
              </a:spcAft>
              <a:defRPr/>
            </a:pPr>
            <a:r>
              <a:rPr lang="fr-FR" sz="2000" u="sng" dirty="0">
                <a:solidFill>
                  <a:prstClr val="black"/>
                </a:solidFill>
                <a:latin typeface="Calibri"/>
              </a:rPr>
              <a:t>Prestations</a:t>
            </a:r>
            <a:r>
              <a:rPr lang="fr-FR" sz="2000" dirty="0">
                <a:solidFill>
                  <a:prstClr val="black"/>
                </a:solidFill>
                <a:latin typeface="Calibri"/>
              </a:rPr>
              <a:t>  :</a:t>
            </a:r>
          </a:p>
          <a:p>
            <a:pPr algn="ctr" eaLnBrk="0" fontAlgn="base" hangingPunct="0">
              <a:spcBef>
                <a:spcPct val="0"/>
              </a:spcBef>
              <a:spcAft>
                <a:spcPct val="0"/>
              </a:spcAft>
              <a:defRPr/>
            </a:pPr>
            <a:r>
              <a:rPr lang="fr-FR" sz="2000" dirty="0">
                <a:solidFill>
                  <a:prstClr val="black"/>
                </a:solidFill>
                <a:latin typeface="Calibri"/>
              </a:rPr>
              <a:t>- Allocations </a:t>
            </a:r>
          </a:p>
          <a:p>
            <a:pPr algn="ctr" eaLnBrk="0" fontAlgn="base" hangingPunct="0">
              <a:spcBef>
                <a:spcPct val="0"/>
              </a:spcBef>
              <a:spcAft>
                <a:spcPct val="0"/>
              </a:spcAft>
              <a:defRPr/>
            </a:pPr>
            <a:r>
              <a:rPr lang="fr-FR" sz="2000" dirty="0">
                <a:solidFill>
                  <a:prstClr val="black"/>
                </a:solidFill>
                <a:latin typeface="Calibri"/>
              </a:rPr>
              <a:t>- Hébergement</a:t>
            </a:r>
          </a:p>
          <a:p>
            <a:pPr algn="ctr" eaLnBrk="0" fontAlgn="base" hangingPunct="0">
              <a:spcBef>
                <a:spcPct val="0"/>
              </a:spcBef>
              <a:spcAft>
                <a:spcPct val="0"/>
              </a:spcAft>
              <a:defRPr/>
            </a:pPr>
            <a:r>
              <a:rPr lang="fr-FR" sz="2000" dirty="0">
                <a:solidFill>
                  <a:prstClr val="black"/>
                </a:solidFill>
                <a:latin typeface="Calibri"/>
              </a:rPr>
              <a:t>- Aide aux études</a:t>
            </a:r>
          </a:p>
          <a:p>
            <a:pPr algn="ctr" eaLnBrk="0" fontAlgn="base" hangingPunct="0">
              <a:spcBef>
                <a:spcPct val="0"/>
              </a:spcBef>
              <a:spcAft>
                <a:spcPct val="0"/>
              </a:spcAft>
              <a:defRPr/>
            </a:pPr>
            <a:r>
              <a:rPr lang="fr-FR" sz="2000" dirty="0">
                <a:solidFill>
                  <a:prstClr val="black"/>
                </a:solidFill>
                <a:latin typeface="Calibri"/>
              </a:rPr>
              <a:t>- Aide à la pratique d’une activité émancipatrice</a:t>
            </a:r>
          </a:p>
          <a:p>
            <a:pPr algn="ctr" eaLnBrk="0" fontAlgn="base" hangingPunct="0">
              <a:spcBef>
                <a:spcPct val="0"/>
              </a:spcBef>
              <a:spcAft>
                <a:spcPct val="0"/>
              </a:spcAft>
              <a:defRPr/>
            </a:pPr>
            <a:r>
              <a:rPr lang="fr-FR" sz="2000" dirty="0">
                <a:solidFill>
                  <a:prstClr val="black"/>
                </a:solidFill>
                <a:latin typeface="Calibri"/>
              </a:rPr>
              <a:t>- Aide aux pupilles chômeurs</a:t>
            </a:r>
          </a:p>
          <a:p>
            <a:pPr algn="ctr" eaLnBrk="0" fontAlgn="base" hangingPunct="0">
              <a:spcBef>
                <a:spcPct val="0"/>
              </a:spcBef>
              <a:spcAft>
                <a:spcPct val="0"/>
              </a:spcAft>
              <a:defRPr/>
            </a:pPr>
            <a:r>
              <a:rPr lang="fr-FR" sz="2000" dirty="0">
                <a:solidFill>
                  <a:prstClr val="black"/>
                </a:solidFill>
                <a:latin typeface="Calibri"/>
              </a:rPr>
              <a:t>- Aide aux handicapés</a:t>
            </a:r>
          </a:p>
          <a:p>
            <a:pPr algn="ctr" eaLnBrk="0" fontAlgn="base" hangingPunct="0">
              <a:spcBef>
                <a:spcPct val="0"/>
              </a:spcBef>
              <a:spcAft>
                <a:spcPct val="0"/>
              </a:spcAft>
              <a:defRPr/>
            </a:pPr>
            <a:r>
              <a:rPr lang="fr-FR" sz="2000" dirty="0">
                <a:solidFill>
                  <a:prstClr val="black"/>
                </a:solidFill>
                <a:latin typeface="Calibri"/>
              </a:rPr>
              <a:t>- Séjours de vacances</a:t>
            </a:r>
          </a:p>
          <a:p>
            <a:pPr algn="ctr" eaLnBrk="0" fontAlgn="base" hangingPunct="0">
              <a:spcBef>
                <a:spcPct val="0"/>
              </a:spcBef>
              <a:spcAft>
                <a:spcPct val="0"/>
              </a:spcAft>
              <a:defRPr/>
            </a:pPr>
            <a:r>
              <a:rPr lang="fr-FR" sz="2000" dirty="0">
                <a:solidFill>
                  <a:prstClr val="black"/>
                </a:solidFill>
                <a:latin typeface="Calibri"/>
              </a:rPr>
              <a:t>- Activités à thème</a:t>
            </a:r>
          </a:p>
          <a:p>
            <a:pPr algn="ctr" eaLnBrk="0" fontAlgn="base" hangingPunct="0">
              <a:spcBef>
                <a:spcPct val="0"/>
              </a:spcBef>
              <a:spcAft>
                <a:spcPct val="0"/>
              </a:spcAft>
              <a:defRPr/>
            </a:pPr>
            <a:r>
              <a:rPr lang="fr-FR" sz="2000" dirty="0">
                <a:solidFill>
                  <a:prstClr val="black"/>
                </a:solidFill>
                <a:latin typeface="Calibri"/>
              </a:rPr>
              <a:t>- Activités de proximité</a:t>
            </a:r>
          </a:p>
          <a:p>
            <a:pPr algn="ctr" eaLnBrk="0" fontAlgn="base" hangingPunct="0">
              <a:spcBef>
                <a:spcPct val="0"/>
              </a:spcBef>
              <a:spcAft>
                <a:spcPct val="0"/>
              </a:spcAft>
              <a:defRPr/>
            </a:pPr>
            <a:r>
              <a:rPr lang="fr-FR" sz="2000" dirty="0">
                <a:solidFill>
                  <a:prstClr val="black"/>
                </a:solidFill>
                <a:latin typeface="Calibri"/>
              </a:rPr>
              <a:t>- Aide à l’hébergement</a:t>
            </a:r>
          </a:p>
          <a:p>
            <a:pPr algn="ctr" eaLnBrk="0" fontAlgn="base" hangingPunct="0">
              <a:spcBef>
                <a:spcPct val="0"/>
              </a:spcBef>
              <a:spcAft>
                <a:spcPct val="0"/>
              </a:spcAft>
              <a:defRPr/>
            </a:pPr>
            <a:r>
              <a:rPr lang="fr-FR" sz="2000" dirty="0">
                <a:solidFill>
                  <a:prstClr val="black"/>
                </a:solidFill>
                <a:latin typeface="Calibri"/>
              </a:rPr>
              <a:t>- Fonds spécial de solidarité</a:t>
            </a:r>
          </a:p>
          <a:p>
            <a:pPr algn="ctr" eaLnBrk="0" fontAlgn="base" hangingPunct="0">
              <a:spcBef>
                <a:spcPct val="0"/>
              </a:spcBef>
              <a:spcAft>
                <a:spcPct val="0"/>
              </a:spcAft>
              <a:defRPr/>
            </a:pPr>
            <a:r>
              <a:rPr lang="fr-FR" sz="2000" dirty="0">
                <a:solidFill>
                  <a:prstClr val="black"/>
                </a:solidFill>
                <a:latin typeface="Calibri"/>
              </a:rPr>
              <a:t>- Aide au projet</a:t>
            </a:r>
          </a:p>
          <a:p>
            <a:pPr algn="ctr" eaLnBrk="0" fontAlgn="base" hangingPunct="0">
              <a:spcBef>
                <a:spcPct val="0"/>
              </a:spcBef>
              <a:spcAft>
                <a:spcPct val="0"/>
              </a:spcAft>
              <a:defRPr/>
            </a:pPr>
            <a:endParaRPr lang="fr-FR" sz="2000" dirty="0">
              <a:solidFill>
                <a:prstClr val="black"/>
              </a:solidFill>
              <a:latin typeface="Times New Roman" panose="02020603050405020304" pitchFamily="18" charset="0"/>
            </a:endParaRPr>
          </a:p>
          <a:p>
            <a:pPr algn="ctr" eaLnBrk="0" fontAlgn="base" hangingPunct="0">
              <a:spcBef>
                <a:spcPct val="0"/>
              </a:spcBef>
              <a:spcAft>
                <a:spcPct val="0"/>
              </a:spcAft>
              <a:defRPr/>
            </a:pPr>
            <a:endParaRPr lang="fr-FR" sz="2000" dirty="0">
              <a:solidFill>
                <a:prstClr val="black"/>
              </a:solidFill>
              <a:latin typeface="Times New Roman" panose="02020603050405020304" pitchFamily="18" charset="0"/>
            </a:endParaRPr>
          </a:p>
        </p:txBody>
      </p:sp>
      <p:sp>
        <p:nvSpPr>
          <p:cNvPr id="6" name="AutoShape 2">
            <a:extLst>
              <a:ext uri="{FF2B5EF4-FFF2-40B4-BE49-F238E27FC236}">
                <a16:creationId xmlns:a16="http://schemas.microsoft.com/office/drawing/2014/main" id="{CBAEDBA7-47D5-4063-B5EC-AAF20B12693F}"/>
              </a:ext>
            </a:extLst>
          </p:cNvPr>
          <p:cNvSpPr>
            <a:spLocks noChangeArrowheads="1"/>
          </p:cNvSpPr>
          <p:nvPr/>
        </p:nvSpPr>
        <p:spPr bwMode="auto">
          <a:xfrm>
            <a:off x="714559" y="2100675"/>
            <a:ext cx="4783163" cy="2656649"/>
          </a:xfrm>
          <a:prstGeom prst="roundRect">
            <a:avLst>
              <a:gd name="adj" fmla="val 16667"/>
            </a:avLst>
          </a:prstGeom>
          <a:noFill/>
          <a:ln w="9525">
            <a:noFill/>
            <a:round/>
            <a:headEnd/>
            <a:tailEnd/>
          </a:ln>
          <a:effectLst>
            <a:glow rad="228600">
              <a:schemeClr val="accent6">
                <a:satMod val="175000"/>
                <a:alpha val="40000"/>
              </a:schemeClr>
            </a:glow>
            <a:outerShdw sx="1000" sy="1000" algn="ctr" rotWithShape="0">
              <a:srgbClr val="808080"/>
            </a:outerShdw>
          </a:effectLst>
        </p:spPr>
        <p:txBody>
          <a:bodyPr/>
          <a:lstStyle/>
          <a:p>
            <a:pPr algn="ctr" eaLnBrk="0" fontAlgn="base" hangingPunct="0">
              <a:spcBef>
                <a:spcPct val="0"/>
              </a:spcBef>
              <a:spcAft>
                <a:spcPct val="0"/>
              </a:spcAft>
              <a:defRPr/>
            </a:pPr>
            <a:r>
              <a:rPr lang="fr-FR" sz="2000" u="sng" dirty="0">
                <a:solidFill>
                  <a:prstClr val="black"/>
                </a:solidFill>
                <a:latin typeface="Calibri"/>
              </a:rPr>
              <a:t>Principe</a:t>
            </a:r>
            <a:r>
              <a:rPr lang="fr-FR" sz="2000" dirty="0">
                <a:solidFill>
                  <a:prstClr val="black"/>
                </a:solidFill>
                <a:latin typeface="Calibri"/>
              </a:rPr>
              <a:t> :</a:t>
            </a:r>
          </a:p>
          <a:p>
            <a:pPr algn="ctr" eaLnBrk="0" fontAlgn="base" hangingPunct="0">
              <a:spcBef>
                <a:spcPct val="0"/>
              </a:spcBef>
              <a:spcAft>
                <a:spcPct val="0"/>
              </a:spcAft>
              <a:defRPr/>
            </a:pPr>
            <a:r>
              <a:rPr lang="fr-FR" sz="2000" dirty="0">
                <a:solidFill>
                  <a:prstClr val="black"/>
                </a:solidFill>
                <a:latin typeface="Calibri"/>
              </a:rPr>
              <a:t>Concept basé sur la dimension </a:t>
            </a:r>
          </a:p>
          <a:p>
            <a:pPr algn="ctr" eaLnBrk="0" fontAlgn="base" hangingPunct="0">
              <a:spcBef>
                <a:spcPct val="0"/>
              </a:spcBef>
              <a:spcAft>
                <a:spcPct val="0"/>
              </a:spcAft>
              <a:defRPr/>
            </a:pPr>
            <a:r>
              <a:rPr lang="fr-FR" sz="2000" dirty="0">
                <a:solidFill>
                  <a:prstClr val="black"/>
                </a:solidFill>
                <a:latin typeface="Calibri"/>
              </a:rPr>
              <a:t>d’une Solidarité de haut niveau.</a:t>
            </a:r>
          </a:p>
          <a:p>
            <a:pPr algn="ctr" eaLnBrk="0" fontAlgn="base" hangingPunct="0">
              <a:spcBef>
                <a:spcPct val="0"/>
              </a:spcBef>
              <a:spcAft>
                <a:spcPct val="0"/>
              </a:spcAft>
              <a:defRPr/>
            </a:pPr>
            <a:r>
              <a:rPr lang="fr-FR" sz="2000" dirty="0">
                <a:solidFill>
                  <a:prstClr val="black"/>
                </a:solidFill>
                <a:latin typeface="Calibri"/>
              </a:rPr>
              <a:t>L’enfant sera placé alors au cœur de cette Solidarité, et ce, qu’elle que soit l’évolution qu’il donnera à son enfance, que ce soit dans ses études, les activités culturelles ou sportives qu’il pratiquera</a:t>
            </a:r>
          </a:p>
        </p:txBody>
      </p:sp>
      <p:sp>
        <p:nvSpPr>
          <p:cNvPr id="7" name="AutoShape 4">
            <a:extLst>
              <a:ext uri="{FF2B5EF4-FFF2-40B4-BE49-F238E27FC236}">
                <a16:creationId xmlns:a16="http://schemas.microsoft.com/office/drawing/2014/main" id="{8158B19C-17EA-4631-A395-57B96C4797F2}"/>
              </a:ext>
            </a:extLst>
          </p:cNvPr>
          <p:cNvSpPr>
            <a:spLocks noChangeArrowheads="1"/>
          </p:cNvSpPr>
          <p:nvPr/>
        </p:nvSpPr>
        <p:spPr bwMode="auto">
          <a:xfrm>
            <a:off x="2785122" y="5266483"/>
            <a:ext cx="3590710" cy="1427898"/>
          </a:xfrm>
          <a:prstGeom prst="roundRect">
            <a:avLst>
              <a:gd name="adj" fmla="val 16667"/>
            </a:avLst>
          </a:prstGeom>
          <a:noFill/>
          <a:ln w="9525">
            <a:noFill/>
            <a:round/>
            <a:headEnd/>
            <a:tailEnd/>
          </a:ln>
          <a:effectLst>
            <a:glow rad="228600">
              <a:schemeClr val="accent6">
                <a:satMod val="175000"/>
                <a:alpha val="40000"/>
              </a:schemeClr>
            </a:glow>
            <a:outerShdw sx="1000" sy="1000" algn="ctr" rotWithShape="0">
              <a:srgbClr val="808080"/>
            </a:outerShdw>
          </a:effectLst>
        </p:spPr>
        <p:txBody>
          <a:bodyPr/>
          <a:lstStyle/>
          <a:p>
            <a:pPr algn="ctr" eaLnBrk="0" fontAlgn="base" hangingPunct="0">
              <a:spcBef>
                <a:spcPct val="0"/>
              </a:spcBef>
              <a:spcAft>
                <a:spcPct val="0"/>
              </a:spcAft>
              <a:defRPr/>
            </a:pPr>
            <a:r>
              <a:rPr lang="fr-FR" sz="2000" u="sng" dirty="0">
                <a:solidFill>
                  <a:prstClr val="black"/>
                </a:solidFill>
                <a:latin typeface="Calibri"/>
              </a:rPr>
              <a:t>Œuvre sociale ouvrière</a:t>
            </a:r>
            <a:r>
              <a:rPr lang="fr-FR" sz="2000" dirty="0">
                <a:solidFill>
                  <a:prstClr val="black"/>
                </a:solidFill>
                <a:latin typeface="Calibri"/>
              </a:rPr>
              <a:t> :</a:t>
            </a:r>
          </a:p>
          <a:p>
            <a:pPr algn="ctr" eaLnBrk="0" fontAlgn="base" hangingPunct="0">
              <a:spcBef>
                <a:spcPct val="0"/>
              </a:spcBef>
              <a:spcAft>
                <a:spcPct val="0"/>
              </a:spcAft>
              <a:defRPr/>
            </a:pPr>
            <a:r>
              <a:rPr lang="fr-FR" sz="2000" dirty="0">
                <a:solidFill>
                  <a:prstClr val="black"/>
                </a:solidFill>
                <a:latin typeface="Calibri"/>
              </a:rPr>
              <a:t>Unique en pays capitaliste</a:t>
            </a:r>
          </a:p>
          <a:p>
            <a:pPr algn="ctr" eaLnBrk="0" fontAlgn="base" hangingPunct="0">
              <a:spcBef>
                <a:spcPct val="0"/>
              </a:spcBef>
              <a:spcAft>
                <a:spcPct val="0"/>
              </a:spcAft>
              <a:defRPr/>
            </a:pPr>
            <a:r>
              <a:rPr lang="fr-FR" sz="2000" dirty="0">
                <a:solidFill>
                  <a:prstClr val="black"/>
                </a:solidFill>
                <a:latin typeface="Calibri"/>
              </a:rPr>
              <a:t>……..et encore aujourd’hui</a:t>
            </a:r>
          </a:p>
          <a:p>
            <a:pPr eaLnBrk="0" fontAlgn="base" hangingPunct="0">
              <a:spcBef>
                <a:spcPct val="0"/>
              </a:spcBef>
              <a:spcAft>
                <a:spcPct val="0"/>
              </a:spcAft>
              <a:defRPr/>
            </a:pPr>
            <a:endParaRPr lang="fr-FR" sz="2400" b="1" dirty="0">
              <a:solidFill>
                <a:srgbClr val="FF0000"/>
              </a:solidFill>
              <a:latin typeface="Times New Roman" panose="02020603050405020304" pitchFamily="18" charset="0"/>
            </a:endParaRPr>
          </a:p>
        </p:txBody>
      </p:sp>
    </p:spTree>
    <p:extLst>
      <p:ext uri="{BB962C8B-B14F-4D97-AF65-F5344CB8AC3E}">
        <p14:creationId xmlns:p14="http://schemas.microsoft.com/office/powerpoint/2010/main" val="14883729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Espace réservé du contenu 3" descr="Scan20003.jpg">
            <a:extLst>
              <a:ext uri="{FF2B5EF4-FFF2-40B4-BE49-F238E27FC236}">
                <a16:creationId xmlns:a16="http://schemas.microsoft.com/office/drawing/2014/main" id="{D94780A6-D057-4E5A-AD30-25E591C2506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3216276" y="2276475"/>
            <a:ext cx="6119813" cy="3729038"/>
          </a:xfrm>
        </p:spPr>
      </p:pic>
      <p:sp>
        <p:nvSpPr>
          <p:cNvPr id="5" name="Text Box 9">
            <a:extLst>
              <a:ext uri="{FF2B5EF4-FFF2-40B4-BE49-F238E27FC236}">
                <a16:creationId xmlns:a16="http://schemas.microsoft.com/office/drawing/2014/main" id="{B0F48C63-C3D5-42AE-89DA-3FEBDE1EADA0}"/>
              </a:ext>
            </a:extLst>
          </p:cNvPr>
          <p:cNvSpPr txBox="1">
            <a:spLocks noChangeArrowheads="1"/>
          </p:cNvSpPr>
          <p:nvPr/>
        </p:nvSpPr>
        <p:spPr bwMode="auto">
          <a:xfrm>
            <a:off x="2208214" y="5949951"/>
            <a:ext cx="7786687" cy="582613"/>
          </a:xfrm>
          <a:prstGeom prst="rect">
            <a:avLst/>
          </a:prstGeom>
          <a:noFill/>
          <a:ln w="12700">
            <a:noFill/>
            <a:miter lim="800000"/>
            <a:headEnd/>
            <a:tailEnd/>
          </a:ln>
        </p:spPr>
        <p:txBody>
          <a:bodyPr lIns="90488" tIns="44450" rIns="90488" bIns="44450">
            <a:spAutoFit/>
          </a:bodyPr>
          <a:lstStyle/>
          <a:p>
            <a:pPr marL="342900" indent="-342900" algn="ctr" eaLnBrk="0" fontAlgn="base" hangingPunct="0">
              <a:spcBef>
                <a:spcPct val="20000"/>
              </a:spcBef>
              <a:spcAft>
                <a:spcPct val="0"/>
              </a:spcAft>
              <a:buClr>
                <a:srgbClr val="FF0000"/>
              </a:buClr>
              <a:buSzPct val="76000"/>
              <a:buFont typeface="Wingdings" pitchFamily="2" charset="2"/>
              <a:buChar char="l"/>
              <a:defRPr/>
            </a:pPr>
            <a:r>
              <a:rPr lang="fr-FR" sz="3200" b="1" i="1" kern="0" dirty="0">
                <a:solidFill>
                  <a:prstClr val="white">
                    <a:lumMod val="50000"/>
                  </a:prstClr>
                </a:solidFill>
                <a:latin typeface="Cambria"/>
              </a:rPr>
              <a:t>A Lille devant 4000 participants</a:t>
            </a:r>
          </a:p>
        </p:txBody>
      </p:sp>
      <p:sp>
        <p:nvSpPr>
          <p:cNvPr id="6" name="Titre 1">
            <a:extLst>
              <a:ext uri="{FF2B5EF4-FFF2-40B4-BE49-F238E27FC236}">
                <a16:creationId xmlns:a16="http://schemas.microsoft.com/office/drawing/2014/main" id="{821E02DE-60C8-4ABB-98A5-51C09B3CFE27}"/>
              </a:ext>
            </a:extLst>
          </p:cNvPr>
          <p:cNvSpPr>
            <a:spLocks noGrp="1"/>
          </p:cNvSpPr>
          <p:nvPr>
            <p:ph type="title"/>
          </p:nvPr>
        </p:nvSpPr>
        <p:spPr>
          <a:xfrm>
            <a:off x="1992312" y="380206"/>
            <a:ext cx="8207375" cy="1516063"/>
          </a:xfrm>
        </p:spPr>
        <p:txBody>
          <a:bodyPr/>
          <a:lstStyle/>
          <a:p>
            <a:pPr algn="ctr" eaLnBrk="1" hangingPunct="1"/>
            <a:r>
              <a:rPr lang="fr-FR" altLang="fr-FR" sz="4800" b="1" dirty="0">
                <a:solidFill>
                  <a:srgbClr val="FF0000"/>
                </a:solidFill>
                <a:latin typeface="Apple Chancery" pitchFamily="66" charset="0"/>
              </a:rPr>
              <a:t>Création saluée par</a:t>
            </a:r>
            <a:br>
              <a:rPr lang="fr-FR" altLang="fr-FR" sz="4800" b="1" dirty="0">
                <a:solidFill>
                  <a:srgbClr val="FF0000"/>
                </a:solidFill>
                <a:latin typeface="Apple Chancery" pitchFamily="66" charset="0"/>
              </a:rPr>
            </a:br>
            <a:r>
              <a:rPr lang="fr-FR" altLang="fr-FR" sz="4800" b="1" dirty="0">
                <a:solidFill>
                  <a:srgbClr val="FF0000"/>
                </a:solidFill>
                <a:latin typeface="Apple Chancery" pitchFamily="66" charset="0"/>
              </a:rPr>
              <a:t> Jean Jaurès</a:t>
            </a:r>
          </a:p>
        </p:txBody>
      </p:sp>
    </p:spTree>
    <p:extLst>
      <p:ext uri="{BB962C8B-B14F-4D97-AF65-F5344CB8AC3E}">
        <p14:creationId xmlns:p14="http://schemas.microsoft.com/office/powerpoint/2010/main" val="8435220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Espace réservé du contenu 2">
            <a:extLst>
              <a:ext uri="{FF2B5EF4-FFF2-40B4-BE49-F238E27FC236}">
                <a16:creationId xmlns:a16="http://schemas.microsoft.com/office/drawing/2014/main" id="{B4652F6B-0961-4581-A05D-6D6367F32C55}"/>
              </a:ext>
            </a:extLst>
          </p:cNvPr>
          <p:cNvSpPr>
            <a:spLocks noGrp="1"/>
          </p:cNvSpPr>
          <p:nvPr>
            <p:ph idx="1"/>
          </p:nvPr>
        </p:nvSpPr>
        <p:spPr>
          <a:xfrm>
            <a:off x="2495551" y="1916114"/>
            <a:ext cx="6962775" cy="4321175"/>
          </a:xfrm>
        </p:spPr>
        <p:txBody>
          <a:bodyPr vert="horz" lIns="91440" tIns="45720" rIns="91440" bIns="45720" rtlCol="0" anchor="t">
            <a:normAutofit fontScale="92500" lnSpcReduction="10000"/>
          </a:bodyPr>
          <a:lstStyle/>
          <a:p>
            <a:pPr indent="-274320" eaLnBrk="1" fontAlgn="auto" hangingPunct="1">
              <a:spcAft>
                <a:spcPts val="0"/>
              </a:spcAft>
              <a:defRPr/>
            </a:pPr>
            <a:r>
              <a:rPr lang="fr-FR" altLang="fr-FR" dirty="0">
                <a:latin typeface="+mj-lt"/>
              </a:rPr>
              <a:t>Notre association, toujours ancrée sur les valeurs de sa création, fait toujours preuve de dynamisme au sein de l’entreprise.</a:t>
            </a:r>
            <a:endParaRPr lang="fr-FR" altLang="fr-FR" dirty="0">
              <a:latin typeface="+mj-lt"/>
              <a:ea typeface="Calibri Light"/>
              <a:cs typeface="Calibri Light"/>
            </a:endParaRPr>
          </a:p>
          <a:p>
            <a:pPr indent="-274320" eaLnBrk="1" fontAlgn="auto" hangingPunct="1">
              <a:spcAft>
                <a:spcPts val="0"/>
              </a:spcAft>
              <a:defRPr/>
            </a:pPr>
            <a:r>
              <a:rPr lang="fr-FR" altLang="fr-FR" dirty="0">
                <a:latin typeface="+mj-lt"/>
              </a:rPr>
              <a:t>1 240 nouveaux adhérents sont venus la renforcer en 2024</a:t>
            </a:r>
            <a:endParaRPr lang="fr-FR" altLang="fr-FR" dirty="0">
              <a:latin typeface="+mj-lt"/>
              <a:ea typeface="Calibri Light"/>
              <a:cs typeface="Calibri Light"/>
            </a:endParaRPr>
          </a:p>
          <a:p>
            <a:pPr indent="-274320" eaLnBrk="1" fontAlgn="auto" hangingPunct="1">
              <a:spcAft>
                <a:spcPts val="0"/>
              </a:spcAft>
              <a:defRPr/>
            </a:pPr>
            <a:r>
              <a:rPr lang="fr-FR" altLang="fr-FR" dirty="0">
                <a:latin typeface="+mj-lt"/>
              </a:rPr>
              <a:t>Fin 2016 nos avons 53 306 adhérents</a:t>
            </a:r>
            <a:endParaRPr lang="fr-FR" altLang="fr-FR" dirty="0">
              <a:latin typeface="+mj-lt"/>
              <a:ea typeface="Calibri Light"/>
              <a:cs typeface="Calibri Light"/>
            </a:endParaRPr>
          </a:p>
          <a:p>
            <a:pPr indent="-274320" eaLnBrk="1" fontAlgn="auto" hangingPunct="1">
              <a:spcAft>
                <a:spcPts val="0"/>
              </a:spcAft>
              <a:defRPr/>
            </a:pPr>
            <a:r>
              <a:rPr lang="fr-FR" altLang="fr-FR" dirty="0">
                <a:latin typeface="+mj-lt"/>
              </a:rPr>
              <a:t>En 2017, après avoir atteint les 54 400 adhérents, un grand nombre de démissions arrivent dû à la loi Sapin 2 qui nous oblige à cesser le CERFA</a:t>
            </a:r>
            <a:endParaRPr lang="fr-FR" altLang="fr-FR" dirty="0">
              <a:latin typeface="+mj-lt"/>
              <a:ea typeface="Calibri Light"/>
              <a:cs typeface="Calibri Light"/>
            </a:endParaRPr>
          </a:p>
          <a:p>
            <a:pPr indent="-274320">
              <a:defRPr/>
            </a:pPr>
            <a:r>
              <a:rPr lang="fr-FR" altLang="fr-FR" dirty="0">
                <a:latin typeface="+mj-lt"/>
              </a:rPr>
              <a:t>A ce jour 51 447 adhérents (au 13/10/2026)</a:t>
            </a:r>
            <a:endParaRPr lang="fr-FR" altLang="fr-FR" dirty="0">
              <a:latin typeface="+mj-lt"/>
              <a:ea typeface="Calibri Light"/>
              <a:cs typeface="Calibri Light"/>
            </a:endParaRPr>
          </a:p>
        </p:txBody>
      </p:sp>
      <p:sp>
        <p:nvSpPr>
          <p:cNvPr id="5" name="Titre 1">
            <a:extLst>
              <a:ext uri="{FF2B5EF4-FFF2-40B4-BE49-F238E27FC236}">
                <a16:creationId xmlns:a16="http://schemas.microsoft.com/office/drawing/2014/main" id="{4A40AF5C-5A7E-4322-B893-29992A00F69C}"/>
              </a:ext>
            </a:extLst>
          </p:cNvPr>
          <p:cNvSpPr>
            <a:spLocks noGrp="1"/>
          </p:cNvSpPr>
          <p:nvPr>
            <p:ph type="title"/>
          </p:nvPr>
        </p:nvSpPr>
        <p:spPr>
          <a:xfrm>
            <a:off x="2208213" y="692150"/>
            <a:ext cx="7772400" cy="1143000"/>
          </a:xfrm>
        </p:spPr>
        <p:txBody>
          <a:bodyPr/>
          <a:lstStyle/>
          <a:p>
            <a:pPr algn="ctr" eaLnBrk="1" hangingPunct="1"/>
            <a:r>
              <a:rPr lang="fr-FR" altLang="fr-FR" sz="4800" b="1" dirty="0"/>
              <a:t>L’orphelinat O.N.C.F.</a:t>
            </a: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73828" y="5275385"/>
            <a:ext cx="2139504" cy="1420658"/>
          </a:xfrm>
          <a:prstGeom prst="rect">
            <a:avLst/>
          </a:prstGeom>
        </p:spPr>
      </p:pic>
    </p:spTree>
    <p:extLst>
      <p:ext uri="{BB962C8B-B14F-4D97-AF65-F5344CB8AC3E}">
        <p14:creationId xmlns:p14="http://schemas.microsoft.com/office/powerpoint/2010/main" val="37426271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Titre 1">
            <a:extLst>
              <a:ext uri="{FF2B5EF4-FFF2-40B4-BE49-F238E27FC236}">
                <a16:creationId xmlns:a16="http://schemas.microsoft.com/office/drawing/2014/main" id="{889097AA-70CF-430A-993A-E374876184F4}"/>
              </a:ext>
            </a:extLst>
          </p:cNvPr>
          <p:cNvSpPr>
            <a:spLocks noGrp="1"/>
          </p:cNvSpPr>
          <p:nvPr>
            <p:ph type="title"/>
          </p:nvPr>
        </p:nvSpPr>
        <p:spPr>
          <a:xfrm>
            <a:off x="1992314" y="501650"/>
            <a:ext cx="8207375" cy="1093788"/>
          </a:xfrm>
        </p:spPr>
        <p:txBody>
          <a:bodyPr/>
          <a:lstStyle/>
          <a:p>
            <a:pPr algn="ctr" eaLnBrk="1" hangingPunct="1"/>
            <a:r>
              <a:rPr lang="fr-FR" altLang="fr-FR" sz="4800" b="1" dirty="0"/>
              <a:t>L’orphelinat O.N.C.F.</a:t>
            </a:r>
          </a:p>
        </p:txBody>
      </p:sp>
      <p:sp>
        <p:nvSpPr>
          <p:cNvPr id="5" name="Espace réservé du contenu 2">
            <a:extLst>
              <a:ext uri="{FF2B5EF4-FFF2-40B4-BE49-F238E27FC236}">
                <a16:creationId xmlns:a16="http://schemas.microsoft.com/office/drawing/2014/main" id="{71476A81-EC1A-45D9-8C26-DCBAF00A50C7}"/>
              </a:ext>
            </a:extLst>
          </p:cNvPr>
          <p:cNvSpPr>
            <a:spLocks noGrp="1"/>
          </p:cNvSpPr>
          <p:nvPr>
            <p:ph idx="1"/>
          </p:nvPr>
        </p:nvSpPr>
        <p:spPr>
          <a:xfrm>
            <a:off x="1992314" y="2000250"/>
            <a:ext cx="8207375" cy="4452938"/>
          </a:xfrm>
        </p:spPr>
        <p:txBody>
          <a:bodyPr rtlCol="0">
            <a:normAutofit/>
          </a:bodyPr>
          <a:lstStyle/>
          <a:p>
            <a:pPr indent="-274320" eaLnBrk="1" fontAlgn="auto" hangingPunct="1">
              <a:spcAft>
                <a:spcPts val="0"/>
              </a:spcAft>
              <a:buClr>
                <a:schemeClr val="accent1">
                  <a:lumMod val="75000"/>
                </a:schemeClr>
              </a:buClr>
              <a:buFont typeface="Wingdings 3" charset="2"/>
              <a:buChar char=""/>
              <a:defRPr/>
            </a:pPr>
            <a:r>
              <a:rPr lang="fr-FR" altLang="fr-FR" dirty="0">
                <a:latin typeface="+mj-lt"/>
              </a:rPr>
              <a:t>L’association s’est renforcée en moyenne  :</a:t>
            </a:r>
          </a:p>
          <a:p>
            <a:pPr indent="-274320" eaLnBrk="1" fontAlgn="auto" hangingPunct="1">
              <a:spcAft>
                <a:spcPts val="0"/>
              </a:spcAft>
              <a:buClr>
                <a:schemeClr val="accent1">
                  <a:lumMod val="75000"/>
                </a:schemeClr>
              </a:buClr>
              <a:buFont typeface="Wingdings 3" charset="2"/>
              <a:buChar char=""/>
              <a:defRPr/>
            </a:pPr>
            <a:endParaRPr lang="fr-FR" altLang="fr-FR" i="1" dirty="0">
              <a:latin typeface="+mj-lt"/>
            </a:endParaRPr>
          </a:p>
          <a:p>
            <a:pPr marL="640080" lvl="1" indent="-274320" eaLnBrk="1" fontAlgn="auto" hangingPunct="1">
              <a:spcAft>
                <a:spcPts val="0"/>
              </a:spcAft>
              <a:buClr>
                <a:schemeClr val="accent1">
                  <a:lumMod val="75000"/>
                </a:schemeClr>
              </a:buClr>
              <a:buFont typeface="Wingdings 3" charset="2"/>
              <a:buChar char=""/>
              <a:defRPr/>
            </a:pPr>
            <a:r>
              <a:rPr lang="fr-FR" altLang="fr-FR" sz="2400" i="1" dirty="0">
                <a:latin typeface="+mj-lt"/>
              </a:rPr>
              <a:t>de </a:t>
            </a:r>
            <a:r>
              <a:rPr lang="fr-FR" altLang="fr-FR" i="1" dirty="0">
                <a:latin typeface="+mj-lt"/>
              </a:rPr>
              <a:t>1087 </a:t>
            </a:r>
            <a:r>
              <a:rPr lang="fr-FR" altLang="fr-FR" sz="2400" i="1" dirty="0">
                <a:latin typeface="+mj-lt"/>
              </a:rPr>
              <a:t>adhésions sur les 10 dernières années,</a:t>
            </a:r>
          </a:p>
          <a:p>
            <a:pPr marL="640080" lvl="1" indent="-274320" eaLnBrk="1" fontAlgn="auto" hangingPunct="1">
              <a:spcAft>
                <a:spcPts val="0"/>
              </a:spcAft>
              <a:buClr>
                <a:schemeClr val="accent1">
                  <a:lumMod val="75000"/>
                </a:schemeClr>
              </a:buClr>
              <a:buFont typeface="Wingdings 3" charset="2"/>
              <a:buChar char=""/>
              <a:defRPr/>
            </a:pPr>
            <a:r>
              <a:rPr lang="fr-FR" altLang="fr-FR" sz="2400" i="1" dirty="0">
                <a:latin typeface="+mj-lt"/>
              </a:rPr>
              <a:t>de </a:t>
            </a:r>
            <a:r>
              <a:rPr lang="fr-FR" altLang="fr-FR" i="1" dirty="0">
                <a:latin typeface="+mj-lt"/>
              </a:rPr>
              <a:t>825 </a:t>
            </a:r>
            <a:r>
              <a:rPr lang="fr-FR" altLang="fr-FR" sz="2400" i="1" dirty="0">
                <a:latin typeface="+mj-lt"/>
              </a:rPr>
              <a:t>adhésions sur les 5 dernières années,</a:t>
            </a:r>
          </a:p>
          <a:p>
            <a:pPr marL="640080" lvl="1" indent="-274320" eaLnBrk="1" fontAlgn="auto" hangingPunct="1">
              <a:spcAft>
                <a:spcPts val="0"/>
              </a:spcAft>
              <a:buClr>
                <a:schemeClr val="accent1">
                  <a:lumMod val="75000"/>
                </a:schemeClr>
              </a:buClr>
              <a:buFont typeface="Wingdings 3" charset="2"/>
              <a:buChar char=""/>
              <a:defRPr/>
            </a:pPr>
            <a:r>
              <a:rPr lang="fr-FR" altLang="fr-FR" sz="2400" i="1" dirty="0">
                <a:latin typeface="+mj-lt"/>
              </a:rPr>
              <a:t>de </a:t>
            </a:r>
            <a:r>
              <a:rPr lang="fr-FR" altLang="fr-FR" i="1" dirty="0">
                <a:latin typeface="+mj-lt"/>
              </a:rPr>
              <a:t>903 </a:t>
            </a:r>
            <a:r>
              <a:rPr lang="fr-FR" altLang="fr-FR" sz="2400" i="1" dirty="0">
                <a:latin typeface="+mj-lt"/>
              </a:rPr>
              <a:t>adhésions sur les 3 dernières années</a:t>
            </a:r>
          </a:p>
          <a:p>
            <a:pPr marL="640080" lvl="1" indent="-274320" eaLnBrk="1" fontAlgn="auto" hangingPunct="1">
              <a:spcAft>
                <a:spcPts val="0"/>
              </a:spcAft>
              <a:buClr>
                <a:schemeClr val="accent1">
                  <a:lumMod val="75000"/>
                </a:schemeClr>
              </a:buClr>
              <a:buNone/>
              <a:defRPr/>
            </a:pPr>
            <a:endParaRPr lang="fr-FR" altLang="fr-FR" sz="3600" i="1" dirty="0">
              <a:solidFill>
                <a:srgbClr val="FF0000"/>
              </a:solidFill>
              <a:latin typeface="+mj-lt"/>
            </a:endParaRPr>
          </a:p>
          <a:p>
            <a:pPr marL="640080" lvl="1" indent="-274320" algn="ctr" eaLnBrk="1" fontAlgn="auto" hangingPunct="1">
              <a:spcAft>
                <a:spcPts val="0"/>
              </a:spcAft>
              <a:buClr>
                <a:schemeClr val="accent1">
                  <a:lumMod val="75000"/>
                </a:schemeClr>
              </a:buClr>
              <a:buNone/>
              <a:defRPr/>
            </a:pPr>
            <a:r>
              <a:rPr lang="fr-FR" altLang="fr-FR" sz="3600" dirty="0">
                <a:latin typeface="+mj-lt"/>
              </a:rPr>
              <a:t>C’est la résultante du travail accompli </a:t>
            </a:r>
          </a:p>
          <a:p>
            <a:pPr indent="-274320" algn="ctr" eaLnBrk="1" fontAlgn="auto" hangingPunct="1">
              <a:spcAft>
                <a:spcPts val="0"/>
              </a:spcAft>
              <a:buClr>
                <a:schemeClr val="accent1">
                  <a:lumMod val="75000"/>
                </a:schemeClr>
              </a:buClr>
              <a:buNone/>
              <a:defRPr/>
            </a:pPr>
            <a:r>
              <a:rPr lang="fr-FR" altLang="fr-FR" sz="3600" dirty="0">
                <a:latin typeface="+mj-lt"/>
              </a:rPr>
              <a:t>    des militants sur le terrain.</a:t>
            </a:r>
          </a:p>
        </p:txBody>
      </p:sp>
    </p:spTree>
    <p:extLst>
      <p:ext uri="{BB962C8B-B14F-4D97-AF65-F5344CB8AC3E}">
        <p14:creationId xmlns:p14="http://schemas.microsoft.com/office/powerpoint/2010/main" val="1698560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Titre 1">
            <a:extLst>
              <a:ext uri="{FF2B5EF4-FFF2-40B4-BE49-F238E27FC236}">
                <a16:creationId xmlns:a16="http://schemas.microsoft.com/office/drawing/2014/main" id="{1643D290-0F7B-4F1D-9641-E625FE600F31}"/>
              </a:ext>
            </a:extLst>
          </p:cNvPr>
          <p:cNvSpPr>
            <a:spLocks noGrp="1"/>
          </p:cNvSpPr>
          <p:nvPr>
            <p:ph type="title"/>
          </p:nvPr>
        </p:nvSpPr>
        <p:spPr>
          <a:xfrm>
            <a:off x="1992314" y="726098"/>
            <a:ext cx="8207375" cy="928688"/>
          </a:xfrm>
        </p:spPr>
        <p:txBody>
          <a:bodyPr/>
          <a:lstStyle/>
          <a:p>
            <a:pPr algn="ctr" eaLnBrk="1" hangingPunct="1"/>
            <a:r>
              <a:rPr lang="fr-FR" altLang="fr-FR" sz="4800" b="1" dirty="0"/>
              <a:t>Association / Mutuelles</a:t>
            </a:r>
          </a:p>
        </p:txBody>
      </p:sp>
      <p:sp>
        <p:nvSpPr>
          <p:cNvPr id="5" name="Espace réservé du contenu 2">
            <a:extLst>
              <a:ext uri="{FF2B5EF4-FFF2-40B4-BE49-F238E27FC236}">
                <a16:creationId xmlns:a16="http://schemas.microsoft.com/office/drawing/2014/main" id="{D28D01DF-4D73-4507-9FBE-F215D73EC129}"/>
              </a:ext>
            </a:extLst>
          </p:cNvPr>
          <p:cNvSpPr>
            <a:spLocks noGrp="1"/>
          </p:cNvSpPr>
          <p:nvPr>
            <p:ph idx="1"/>
          </p:nvPr>
        </p:nvSpPr>
        <p:spPr>
          <a:xfrm>
            <a:off x="1992314" y="2708276"/>
            <a:ext cx="8207375" cy="2868613"/>
          </a:xfrm>
        </p:spPr>
        <p:txBody>
          <a:bodyPr rtlCol="0">
            <a:normAutofit/>
          </a:bodyPr>
          <a:lstStyle/>
          <a:p>
            <a:pPr marL="68580" indent="0" algn="ctr" eaLnBrk="1" fontAlgn="auto" hangingPunct="1">
              <a:spcAft>
                <a:spcPts val="0"/>
              </a:spcAft>
              <a:buClr>
                <a:schemeClr val="accent1">
                  <a:lumMod val="75000"/>
                </a:schemeClr>
              </a:buClr>
              <a:buNone/>
              <a:defRPr/>
            </a:pPr>
            <a:r>
              <a:rPr lang="fr-FR" altLang="fr-FR" sz="3600" dirty="0">
                <a:solidFill>
                  <a:schemeClr val="tx1"/>
                </a:solidFill>
                <a:latin typeface="+mj-lt"/>
              </a:rPr>
              <a:t>Connaissez-vous la différence entre ?</a:t>
            </a:r>
          </a:p>
          <a:p>
            <a:pPr marL="68580" indent="0" algn="ctr" eaLnBrk="1" fontAlgn="auto" hangingPunct="1">
              <a:spcAft>
                <a:spcPts val="0"/>
              </a:spcAft>
              <a:buClr>
                <a:schemeClr val="accent1">
                  <a:lumMod val="75000"/>
                </a:schemeClr>
              </a:buClr>
              <a:buNone/>
              <a:defRPr/>
            </a:pPr>
            <a:endParaRPr lang="fr-FR" altLang="fr-FR" sz="2000" dirty="0">
              <a:solidFill>
                <a:schemeClr val="tx1"/>
              </a:solidFill>
              <a:latin typeface="+mj-lt"/>
            </a:endParaRPr>
          </a:p>
          <a:p>
            <a:pPr indent="-274320" algn="ctr" eaLnBrk="1" fontAlgn="auto" hangingPunct="1">
              <a:spcAft>
                <a:spcPts val="0"/>
              </a:spcAft>
              <a:buClr>
                <a:schemeClr val="accent1">
                  <a:lumMod val="75000"/>
                </a:schemeClr>
              </a:buClr>
              <a:buFont typeface="Wingdings 3" charset="2"/>
              <a:buChar char=""/>
              <a:defRPr/>
            </a:pPr>
            <a:r>
              <a:rPr lang="fr-FR" altLang="fr-FR" sz="3200" dirty="0">
                <a:solidFill>
                  <a:schemeClr val="tx1"/>
                </a:solidFill>
                <a:latin typeface="+mj-lt"/>
              </a:rPr>
              <a:t> une association </a:t>
            </a:r>
            <a:r>
              <a:rPr lang="fr-FR" altLang="fr-FR" sz="2000" dirty="0">
                <a:solidFill>
                  <a:schemeClr val="tx1"/>
                </a:solidFill>
                <a:latin typeface="+mj-lt"/>
              </a:rPr>
              <a:t>(loi 1901) </a:t>
            </a:r>
          </a:p>
          <a:p>
            <a:pPr marL="68580" indent="0" algn="ctr" eaLnBrk="1" fontAlgn="auto" hangingPunct="1">
              <a:spcAft>
                <a:spcPts val="0"/>
              </a:spcAft>
              <a:buClr>
                <a:schemeClr val="accent1">
                  <a:lumMod val="75000"/>
                </a:schemeClr>
              </a:buClr>
              <a:buNone/>
              <a:defRPr/>
            </a:pPr>
            <a:endParaRPr lang="fr-FR" altLang="fr-FR" sz="2000" dirty="0">
              <a:solidFill>
                <a:schemeClr val="tx1"/>
              </a:solidFill>
              <a:latin typeface="+mj-lt"/>
            </a:endParaRPr>
          </a:p>
          <a:p>
            <a:pPr indent="-274320" algn="ctr" eaLnBrk="1" fontAlgn="auto" hangingPunct="1">
              <a:spcAft>
                <a:spcPts val="0"/>
              </a:spcAft>
              <a:buClr>
                <a:schemeClr val="accent1">
                  <a:lumMod val="75000"/>
                </a:schemeClr>
              </a:buClr>
              <a:buFont typeface="Wingdings 3" charset="2"/>
              <a:buChar char=""/>
              <a:defRPr/>
            </a:pPr>
            <a:r>
              <a:rPr lang="fr-FR" altLang="fr-FR" sz="3200" dirty="0">
                <a:solidFill>
                  <a:schemeClr val="tx1"/>
                </a:solidFill>
                <a:latin typeface="+mj-lt"/>
              </a:rPr>
              <a:t> et une mutuelle </a:t>
            </a:r>
            <a:r>
              <a:rPr lang="fr-FR" altLang="fr-FR" sz="2000" dirty="0">
                <a:solidFill>
                  <a:schemeClr val="tx1"/>
                </a:solidFill>
                <a:latin typeface="+mj-lt"/>
              </a:rPr>
              <a:t>(régie par le code de la mutualité)</a:t>
            </a:r>
          </a:p>
        </p:txBody>
      </p:sp>
    </p:spTree>
    <p:extLst>
      <p:ext uri="{BB962C8B-B14F-4D97-AF65-F5344CB8AC3E}">
        <p14:creationId xmlns:p14="http://schemas.microsoft.com/office/powerpoint/2010/main" val="39986654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Titre 1">
            <a:extLst>
              <a:ext uri="{FF2B5EF4-FFF2-40B4-BE49-F238E27FC236}">
                <a16:creationId xmlns:a16="http://schemas.microsoft.com/office/drawing/2014/main" id="{A2A00A52-2D01-4389-9EBD-621082003C97}"/>
              </a:ext>
            </a:extLst>
          </p:cNvPr>
          <p:cNvSpPr>
            <a:spLocks noGrp="1"/>
          </p:cNvSpPr>
          <p:nvPr>
            <p:ph type="title"/>
          </p:nvPr>
        </p:nvSpPr>
        <p:spPr>
          <a:xfrm>
            <a:off x="1595437" y="330202"/>
            <a:ext cx="9001125" cy="739775"/>
          </a:xfrm>
        </p:spPr>
        <p:txBody>
          <a:bodyPr>
            <a:noAutofit/>
          </a:bodyPr>
          <a:lstStyle/>
          <a:p>
            <a:pPr algn="ctr" eaLnBrk="1" hangingPunct="1"/>
            <a:r>
              <a:rPr lang="fr-FR" altLang="fr-FR" sz="4800" b="1" dirty="0">
                <a:solidFill>
                  <a:schemeClr val="tx1"/>
                </a:solidFill>
              </a:rPr>
              <a:t>Différences fondamentales</a:t>
            </a:r>
          </a:p>
        </p:txBody>
      </p:sp>
      <p:sp>
        <p:nvSpPr>
          <p:cNvPr id="5" name="ZoneTexte 8">
            <a:extLst>
              <a:ext uri="{FF2B5EF4-FFF2-40B4-BE49-F238E27FC236}">
                <a16:creationId xmlns:a16="http://schemas.microsoft.com/office/drawing/2014/main" id="{196C2D30-D488-46CD-AC01-34491B3D2C56}"/>
              </a:ext>
            </a:extLst>
          </p:cNvPr>
          <p:cNvSpPr txBox="1">
            <a:spLocks noChangeArrowheads="1"/>
          </p:cNvSpPr>
          <p:nvPr/>
        </p:nvSpPr>
        <p:spPr bwMode="auto">
          <a:xfrm>
            <a:off x="1992314" y="1220789"/>
            <a:ext cx="8175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fontAlgn="base">
              <a:spcBef>
                <a:spcPct val="0"/>
              </a:spcBef>
              <a:spcAft>
                <a:spcPct val="0"/>
              </a:spcAft>
              <a:buClrTx/>
              <a:buSzTx/>
              <a:buNone/>
              <a:defRPr/>
            </a:pPr>
            <a:r>
              <a:rPr lang="fr-FR" altLang="fr-FR" sz="2800" u="sng" dirty="0">
                <a:solidFill>
                  <a:srgbClr val="FF0000"/>
                </a:solidFill>
                <a:latin typeface="Calibri"/>
              </a:rPr>
              <a:t>Association</a:t>
            </a:r>
          </a:p>
        </p:txBody>
      </p:sp>
      <p:sp>
        <p:nvSpPr>
          <p:cNvPr id="6" name="ZoneTexte 5">
            <a:extLst>
              <a:ext uri="{FF2B5EF4-FFF2-40B4-BE49-F238E27FC236}">
                <a16:creationId xmlns:a16="http://schemas.microsoft.com/office/drawing/2014/main" id="{B855C70B-C82D-45AD-87FA-7BA8785ECE75}"/>
              </a:ext>
            </a:extLst>
          </p:cNvPr>
          <p:cNvSpPr txBox="1">
            <a:spLocks noChangeArrowheads="1"/>
          </p:cNvSpPr>
          <p:nvPr/>
        </p:nvSpPr>
        <p:spPr bwMode="auto">
          <a:xfrm>
            <a:off x="1992314" y="1785938"/>
            <a:ext cx="8175625" cy="163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just" fontAlgn="base">
              <a:spcBef>
                <a:spcPct val="0"/>
              </a:spcBef>
              <a:spcAft>
                <a:spcPct val="0"/>
              </a:spcAft>
              <a:buClrTx/>
              <a:buSzTx/>
              <a:buNone/>
              <a:defRPr/>
            </a:pPr>
            <a:r>
              <a:rPr lang="fr-FR" altLang="fr-FR" sz="2000" dirty="0">
                <a:solidFill>
                  <a:prstClr val="black"/>
                </a:solidFill>
                <a:latin typeface="Calibri"/>
              </a:rPr>
              <a:t>Une association est un contrat passé entre des personnes qui partagent la même passion et qui s’engagent à mettre bénévolement en commun des compétences et des moyens pour réaliser ensemble leur objectif. Elle est par définition non lucrative. Le cadre juridique est régi par les principes de droit applicables aux contrats</a:t>
            </a:r>
          </a:p>
        </p:txBody>
      </p:sp>
      <p:sp>
        <p:nvSpPr>
          <p:cNvPr id="7" name="Titre 1">
            <a:extLst>
              <a:ext uri="{FF2B5EF4-FFF2-40B4-BE49-F238E27FC236}">
                <a16:creationId xmlns:a16="http://schemas.microsoft.com/office/drawing/2014/main" id="{C26BD08E-5DE1-4ABE-88F0-ECBD39932673}"/>
              </a:ext>
            </a:extLst>
          </p:cNvPr>
          <p:cNvSpPr txBox="1">
            <a:spLocks/>
          </p:cNvSpPr>
          <p:nvPr/>
        </p:nvSpPr>
        <p:spPr>
          <a:xfrm>
            <a:off x="2008188" y="3417889"/>
            <a:ext cx="8177212" cy="541337"/>
          </a:xfrm>
          <a:prstGeom prst="rect">
            <a:avLst/>
          </a:prstGeom>
        </p:spPr>
        <p:txBody>
          <a:bodyPr anchor="b">
            <a:normAutofit fontScale="97500"/>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defRPr/>
            </a:pPr>
            <a:r>
              <a:rPr lang="fr-FR" sz="2800" u="sng" dirty="0">
                <a:solidFill>
                  <a:srgbClr val="FF0000"/>
                </a:solidFill>
                <a:latin typeface="Calibri"/>
              </a:rPr>
              <a:t>Mutuelle</a:t>
            </a:r>
          </a:p>
        </p:txBody>
      </p:sp>
      <p:sp>
        <p:nvSpPr>
          <p:cNvPr id="8" name="Espace réservé du contenu 2">
            <a:extLst>
              <a:ext uri="{FF2B5EF4-FFF2-40B4-BE49-F238E27FC236}">
                <a16:creationId xmlns:a16="http://schemas.microsoft.com/office/drawing/2014/main" id="{3E6331A8-2DA2-4862-B898-2D3B30C20DFC}"/>
              </a:ext>
            </a:extLst>
          </p:cNvPr>
          <p:cNvSpPr>
            <a:spLocks noGrp="1"/>
          </p:cNvSpPr>
          <p:nvPr>
            <p:ph idx="1"/>
          </p:nvPr>
        </p:nvSpPr>
        <p:spPr>
          <a:xfrm>
            <a:off x="1992314" y="3979864"/>
            <a:ext cx="8207375" cy="962025"/>
          </a:xfrm>
        </p:spPr>
        <p:txBody>
          <a:bodyPr rtlCol="0">
            <a:noAutofit/>
          </a:bodyPr>
          <a:lstStyle/>
          <a:p>
            <a:pPr indent="-274320" algn="just" eaLnBrk="1" fontAlgn="auto" hangingPunct="1">
              <a:spcBef>
                <a:spcPct val="0"/>
              </a:spcBef>
              <a:spcAft>
                <a:spcPts val="0"/>
              </a:spcAft>
              <a:buClrTx/>
              <a:buSzTx/>
              <a:buNone/>
              <a:defRPr/>
            </a:pPr>
            <a:r>
              <a:rPr lang="fr-FR" altLang="fr-FR" sz="2000" dirty="0">
                <a:solidFill>
                  <a:schemeClr val="tx1"/>
                </a:solidFill>
                <a:latin typeface="+mj-lt"/>
              </a:rPr>
              <a:t>En économie, une mutuelle est un système d’assurance par répartition. </a:t>
            </a:r>
          </a:p>
          <a:p>
            <a:pPr indent="-274320" algn="just" eaLnBrk="1" fontAlgn="auto" hangingPunct="1">
              <a:spcBef>
                <a:spcPct val="0"/>
              </a:spcBef>
              <a:spcAft>
                <a:spcPts val="0"/>
              </a:spcAft>
              <a:buClrTx/>
              <a:buSzTx/>
              <a:buNone/>
              <a:defRPr/>
            </a:pPr>
            <a:r>
              <a:rPr lang="fr-FR" altLang="fr-FR" sz="2000" dirty="0">
                <a:solidFill>
                  <a:schemeClr val="tx1"/>
                </a:solidFill>
                <a:latin typeface="+mj-lt"/>
              </a:rPr>
              <a:t>C’est une organisation à but non lucratif offrant  une prestations d’assurance à ses membres.</a:t>
            </a:r>
          </a:p>
        </p:txBody>
      </p:sp>
      <p:sp>
        <p:nvSpPr>
          <p:cNvPr id="9" name="ZoneTexte 8">
            <a:extLst>
              <a:ext uri="{FF2B5EF4-FFF2-40B4-BE49-F238E27FC236}">
                <a16:creationId xmlns:a16="http://schemas.microsoft.com/office/drawing/2014/main" id="{E2487D3C-9F0A-445D-90B8-B6124DBB8922}"/>
              </a:ext>
            </a:extLst>
          </p:cNvPr>
          <p:cNvSpPr txBox="1">
            <a:spLocks noChangeArrowheads="1"/>
          </p:cNvSpPr>
          <p:nvPr/>
        </p:nvSpPr>
        <p:spPr bwMode="auto">
          <a:xfrm>
            <a:off x="2008188" y="5013326"/>
            <a:ext cx="8177212" cy="1323975"/>
          </a:xfrm>
          <a:prstGeom prst="rect">
            <a:avLst/>
          </a:prstGeom>
          <a:noFill/>
          <a:ln>
            <a:noFill/>
          </a:ln>
        </p:spPr>
        <p:txBody>
          <a:bodyPr>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just" fontAlgn="base">
              <a:spcBef>
                <a:spcPct val="0"/>
              </a:spcBef>
              <a:spcAft>
                <a:spcPct val="0"/>
              </a:spcAft>
              <a:buClrTx/>
              <a:buSzTx/>
              <a:buNone/>
              <a:defRPr/>
            </a:pPr>
            <a:r>
              <a:rPr lang="fr-FR" altLang="fr-FR" sz="2000" dirty="0">
                <a:solidFill>
                  <a:srgbClr val="CAF278">
                    <a:lumMod val="10000"/>
                  </a:srgbClr>
                </a:solidFill>
                <a:latin typeface="Calibri"/>
              </a:rPr>
              <a:t>Alors que l’action de l’ONCF s’opère en direction des orphelins de ses adhérents (on n’adhère pas pour soi = Solidarité), une mutuelle comme  la  MOCF (ex FLAMAND) verse des prestations à ses adhérents (on adhère pour soi, même si l’on est pas cheminots)</a:t>
            </a:r>
          </a:p>
        </p:txBody>
      </p:sp>
    </p:spTree>
    <p:extLst>
      <p:ext uri="{BB962C8B-B14F-4D97-AF65-F5344CB8AC3E}">
        <p14:creationId xmlns:p14="http://schemas.microsoft.com/office/powerpoint/2010/main" val="34989196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22924553-799A-4DD8-AC64-63F29D15B582}"/>
              </a:ext>
            </a:extLst>
          </p:cNvPr>
          <p:cNvSpPr>
            <a:spLocks noGrp="1"/>
          </p:cNvSpPr>
          <p:nvPr>
            <p:ph idx="1"/>
          </p:nvPr>
        </p:nvSpPr>
        <p:spPr>
          <a:xfrm>
            <a:off x="1992314" y="1557338"/>
            <a:ext cx="8207375" cy="4114800"/>
          </a:xfrm>
        </p:spPr>
        <p:txBody>
          <a:bodyPr rtlCol="0">
            <a:normAutofit/>
          </a:bodyPr>
          <a:lstStyle/>
          <a:p>
            <a:pPr indent="-274320" algn="ctr" eaLnBrk="1" fontAlgn="auto" hangingPunct="1">
              <a:spcAft>
                <a:spcPts val="0"/>
              </a:spcAft>
              <a:buNone/>
              <a:defRPr/>
            </a:pPr>
            <a:endParaRPr lang="fr-FR" altLang="fr-FR" sz="4400" dirty="0"/>
          </a:p>
          <a:p>
            <a:pPr indent="-274320" algn="ctr" eaLnBrk="1" fontAlgn="auto" hangingPunct="1">
              <a:spcAft>
                <a:spcPts val="0"/>
              </a:spcAft>
              <a:buNone/>
              <a:defRPr/>
            </a:pPr>
            <a:r>
              <a:rPr lang="fr-FR" altLang="fr-FR" sz="8000" b="1" i="1" dirty="0">
                <a:solidFill>
                  <a:srgbClr val="FF0000"/>
                </a:solidFill>
                <a:latin typeface="+mj-lt"/>
                <a:cs typeface="Times New Roman" pitchFamily="18" charset="0"/>
              </a:rPr>
              <a:t>L’histoire de l’O.N.C.F.</a:t>
            </a:r>
          </a:p>
        </p:txBody>
      </p:sp>
      <p:pic>
        <p:nvPicPr>
          <p:cNvPr id="5" name="Image 4">
            <a:extLst>
              <a:ext uri="{FF2B5EF4-FFF2-40B4-BE49-F238E27FC236}">
                <a16:creationId xmlns:a16="http://schemas.microsoft.com/office/drawing/2014/main" id="{46C3E965-F2C3-140B-4C4A-F6633EDC283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70628" y="5207652"/>
            <a:ext cx="2139504" cy="1420658"/>
          </a:xfrm>
          <a:prstGeom prst="rect">
            <a:avLst/>
          </a:prstGeom>
        </p:spPr>
      </p:pic>
    </p:spTree>
    <p:extLst>
      <p:ext uri="{BB962C8B-B14F-4D97-AF65-F5344CB8AC3E}">
        <p14:creationId xmlns:p14="http://schemas.microsoft.com/office/powerpoint/2010/main" val="42670314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A6948139-8C6A-47D0-9A59-80AA9DB397D2}"/>
              </a:ext>
            </a:extLst>
          </p:cNvPr>
          <p:cNvSpPr>
            <a:spLocks noGrp="1" noChangeArrowheads="1"/>
          </p:cNvSpPr>
          <p:nvPr>
            <p:ph type="title"/>
          </p:nvPr>
        </p:nvSpPr>
        <p:spPr>
          <a:xfrm>
            <a:off x="1881188" y="285750"/>
            <a:ext cx="8101012" cy="1466850"/>
          </a:xfrm>
        </p:spPr>
        <p:txBody>
          <a:bodyPr rtlCol="0">
            <a:normAutofit/>
          </a:bodyPr>
          <a:lstStyle/>
          <a:p>
            <a:pPr algn="ctr" eaLnBrk="1" fontAlgn="auto" hangingPunct="1">
              <a:spcAft>
                <a:spcPts val="0"/>
              </a:spcAft>
              <a:defRPr/>
            </a:pPr>
            <a:r>
              <a:rPr lang="fr-FR" sz="4800" b="1" u="sng" dirty="0">
                <a:solidFill>
                  <a:schemeClr val="bg2">
                    <a:lumMod val="10000"/>
                  </a:schemeClr>
                </a:solidFill>
                <a:cs typeface="Times New Roman" panose="02020603050405020304" pitchFamily="18" charset="0"/>
              </a:rPr>
              <a:t>Les dates importantes : </a:t>
            </a:r>
          </a:p>
        </p:txBody>
      </p:sp>
      <p:sp>
        <p:nvSpPr>
          <p:cNvPr id="5" name="Rectangle 3">
            <a:extLst>
              <a:ext uri="{FF2B5EF4-FFF2-40B4-BE49-F238E27FC236}">
                <a16:creationId xmlns:a16="http://schemas.microsoft.com/office/drawing/2014/main" id="{A0B8678F-62D8-47DF-88D0-0DD44327E334}"/>
              </a:ext>
            </a:extLst>
          </p:cNvPr>
          <p:cNvSpPr>
            <a:spLocks noGrp="1" noChangeArrowheads="1"/>
          </p:cNvSpPr>
          <p:nvPr>
            <p:ph idx="1"/>
          </p:nvPr>
        </p:nvSpPr>
        <p:spPr>
          <a:xfrm>
            <a:off x="1882776" y="2500313"/>
            <a:ext cx="8785225" cy="3524250"/>
          </a:xfrm>
        </p:spPr>
        <p:txBody>
          <a:bodyPr rtlCol="0">
            <a:noAutofit/>
          </a:bodyPr>
          <a:lstStyle/>
          <a:p>
            <a:pPr indent="-274320" eaLnBrk="1" fontAlgn="auto" hangingPunct="1">
              <a:spcAft>
                <a:spcPts val="0"/>
              </a:spcAft>
              <a:buClr>
                <a:schemeClr val="accent1">
                  <a:lumMod val="75000"/>
                </a:schemeClr>
              </a:buClr>
              <a:buFont typeface="Wingdings 3" charset="2"/>
              <a:buChar char=""/>
              <a:defRPr/>
            </a:pPr>
            <a:r>
              <a:rPr lang="fr-FR" altLang="fr-FR" sz="2800" dirty="0">
                <a:solidFill>
                  <a:srgbClr val="FF0000"/>
                </a:solidFill>
                <a:latin typeface="+mj-lt"/>
              </a:rPr>
              <a:t>1903 </a:t>
            </a:r>
            <a:r>
              <a:rPr lang="fr-FR" altLang="fr-FR" sz="2800" dirty="0">
                <a:solidFill>
                  <a:schemeClr val="tx1">
                    <a:lumMod val="75000"/>
                    <a:lumOff val="25000"/>
                  </a:schemeClr>
                </a:solidFill>
                <a:latin typeface="+mj-lt"/>
              </a:rPr>
              <a:t>		C</a:t>
            </a:r>
            <a:r>
              <a:rPr lang="fr-FR" altLang="fr-FR" sz="2800" i="1" dirty="0">
                <a:solidFill>
                  <a:schemeClr val="bg2">
                    <a:lumMod val="10000"/>
                  </a:schemeClr>
                </a:solidFill>
                <a:latin typeface="+mj-lt"/>
              </a:rPr>
              <a:t>réation d’un orphelinat suite au				vote du syndicat national,</a:t>
            </a:r>
          </a:p>
          <a:p>
            <a:pPr indent="-274320" eaLnBrk="1" fontAlgn="auto" hangingPunct="1">
              <a:spcAft>
                <a:spcPts val="0"/>
              </a:spcAft>
              <a:buClr>
                <a:schemeClr val="accent1">
                  <a:lumMod val="75000"/>
                </a:schemeClr>
              </a:buClr>
              <a:buFont typeface="Wingdings 3" charset="2"/>
              <a:buChar char=""/>
              <a:defRPr/>
            </a:pPr>
            <a:endParaRPr lang="fr-FR" altLang="fr-FR" sz="2800" i="1" dirty="0">
              <a:solidFill>
                <a:srgbClr val="FFFF00"/>
              </a:solidFill>
              <a:latin typeface="+mj-lt"/>
            </a:endParaRPr>
          </a:p>
          <a:p>
            <a:pPr indent="-274320" eaLnBrk="1" fontAlgn="auto" hangingPunct="1">
              <a:spcAft>
                <a:spcPts val="0"/>
              </a:spcAft>
              <a:buClr>
                <a:schemeClr val="accent1">
                  <a:lumMod val="75000"/>
                </a:schemeClr>
              </a:buClr>
              <a:buFont typeface="Wingdings 3" charset="2"/>
              <a:buChar char=""/>
              <a:defRPr/>
            </a:pPr>
            <a:r>
              <a:rPr lang="fr-FR" altLang="fr-FR" sz="2800" dirty="0">
                <a:solidFill>
                  <a:srgbClr val="FF0000"/>
                </a:solidFill>
                <a:latin typeface="+mj-lt"/>
              </a:rPr>
              <a:t>1904 </a:t>
            </a:r>
            <a:r>
              <a:rPr lang="fr-FR" altLang="fr-FR" sz="2800" dirty="0">
                <a:solidFill>
                  <a:srgbClr val="FFFF00"/>
                </a:solidFill>
                <a:latin typeface="+mj-lt"/>
              </a:rPr>
              <a:t>		</a:t>
            </a:r>
            <a:r>
              <a:rPr lang="fr-FR" altLang="fr-FR" sz="2800" i="1" dirty="0">
                <a:solidFill>
                  <a:schemeClr val="bg2">
                    <a:lumMod val="10000"/>
                  </a:schemeClr>
                </a:solidFill>
                <a:latin typeface="+mj-lt"/>
              </a:rPr>
              <a:t>le 8 juillet l’ONCF est créé,</a:t>
            </a:r>
          </a:p>
          <a:p>
            <a:pPr marL="68580" indent="0" eaLnBrk="1" fontAlgn="auto" hangingPunct="1">
              <a:spcAft>
                <a:spcPts val="0"/>
              </a:spcAft>
              <a:buClr>
                <a:schemeClr val="accent1">
                  <a:lumMod val="75000"/>
                </a:schemeClr>
              </a:buClr>
              <a:buNone/>
              <a:defRPr/>
            </a:pPr>
            <a:endParaRPr lang="fr-FR" altLang="fr-FR" sz="2800" i="1" dirty="0">
              <a:solidFill>
                <a:srgbClr val="FFFF00"/>
              </a:solidFill>
              <a:latin typeface="+mj-lt"/>
            </a:endParaRPr>
          </a:p>
          <a:p>
            <a:pPr indent="-274320" eaLnBrk="1" fontAlgn="auto" hangingPunct="1">
              <a:spcAft>
                <a:spcPts val="0"/>
              </a:spcAft>
              <a:buClr>
                <a:schemeClr val="accent1">
                  <a:lumMod val="75000"/>
                </a:schemeClr>
              </a:buClr>
              <a:buFont typeface="Wingdings 3" charset="2"/>
              <a:buChar char=""/>
              <a:defRPr/>
            </a:pPr>
            <a:r>
              <a:rPr lang="fr-FR" altLang="fr-FR" sz="2800" dirty="0">
                <a:solidFill>
                  <a:srgbClr val="FF0000"/>
                </a:solidFill>
                <a:latin typeface="+mj-lt"/>
              </a:rPr>
              <a:t>1910	</a:t>
            </a:r>
            <a:r>
              <a:rPr lang="fr-FR" altLang="fr-FR" sz="2800" dirty="0">
                <a:solidFill>
                  <a:srgbClr val="FFFF00"/>
                </a:solidFill>
                <a:latin typeface="+mj-lt"/>
              </a:rPr>
              <a:t>	</a:t>
            </a:r>
            <a:r>
              <a:rPr lang="fr-FR" altLang="fr-FR" sz="2800" i="1" dirty="0">
                <a:solidFill>
                  <a:schemeClr val="bg2">
                    <a:lumMod val="10000"/>
                  </a:schemeClr>
                </a:solidFill>
                <a:latin typeface="+mj-lt"/>
              </a:rPr>
              <a:t>Première loterie,</a:t>
            </a:r>
          </a:p>
        </p:txBody>
      </p:sp>
    </p:spTree>
    <p:extLst>
      <p:ext uri="{BB962C8B-B14F-4D97-AF65-F5344CB8AC3E}">
        <p14:creationId xmlns:p14="http://schemas.microsoft.com/office/powerpoint/2010/main" val="2660287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Titre 1">
            <a:extLst>
              <a:ext uri="{FF2B5EF4-FFF2-40B4-BE49-F238E27FC236}">
                <a16:creationId xmlns:a16="http://schemas.microsoft.com/office/drawing/2014/main" id="{C8C00396-6177-44AE-A3D1-403D1733F10B}"/>
              </a:ext>
            </a:extLst>
          </p:cNvPr>
          <p:cNvSpPr>
            <a:spLocks noGrp="1"/>
          </p:cNvSpPr>
          <p:nvPr>
            <p:ph type="title"/>
          </p:nvPr>
        </p:nvSpPr>
        <p:spPr>
          <a:xfrm>
            <a:off x="2063751" y="765175"/>
            <a:ext cx="8208963" cy="1143000"/>
          </a:xfrm>
        </p:spPr>
        <p:txBody>
          <a:bodyPr/>
          <a:lstStyle/>
          <a:p>
            <a:pPr eaLnBrk="1" hangingPunct="1"/>
            <a:r>
              <a:rPr lang="fr-FR" altLang="fr-FR" sz="6000" dirty="0">
                <a:solidFill>
                  <a:srgbClr val="FF0000"/>
                </a:solidFill>
              </a:rPr>
              <a:t> 1911</a:t>
            </a:r>
            <a:r>
              <a:rPr lang="fr-FR" altLang="fr-FR" dirty="0">
                <a:solidFill>
                  <a:srgbClr val="FF0000"/>
                </a:solidFill>
              </a:rPr>
              <a:t>   </a:t>
            </a:r>
            <a:r>
              <a:rPr lang="fr-FR" altLang="fr-FR" sz="5400" dirty="0">
                <a:solidFill>
                  <a:schemeClr val="tx1"/>
                </a:solidFill>
              </a:rPr>
              <a:t>Ouverture d’Avernes</a:t>
            </a:r>
          </a:p>
        </p:txBody>
      </p:sp>
      <p:pic>
        <p:nvPicPr>
          <p:cNvPr id="5" name="Espace réservé du contenu 3" descr="Scan20005.jpg">
            <a:extLst>
              <a:ext uri="{FF2B5EF4-FFF2-40B4-BE49-F238E27FC236}">
                <a16:creationId xmlns:a16="http://schemas.microsoft.com/office/drawing/2014/main" id="{BE0CD708-CF08-4BF1-94DC-8319BAEDFC4D}"/>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511675" y="2276476"/>
            <a:ext cx="5424488" cy="3508375"/>
          </a:xfrm>
        </p:spPr>
      </p:pic>
      <p:sp>
        <p:nvSpPr>
          <p:cNvPr id="6" name="Text Box 9">
            <a:extLst>
              <a:ext uri="{FF2B5EF4-FFF2-40B4-BE49-F238E27FC236}">
                <a16:creationId xmlns:a16="http://schemas.microsoft.com/office/drawing/2014/main" id="{8E7A9C4A-8B82-4741-BFF1-D1D20A90626A}"/>
              </a:ext>
            </a:extLst>
          </p:cNvPr>
          <p:cNvSpPr txBox="1">
            <a:spLocks noChangeArrowheads="1"/>
          </p:cNvSpPr>
          <p:nvPr/>
        </p:nvSpPr>
        <p:spPr bwMode="auto">
          <a:xfrm>
            <a:off x="2063751" y="3141663"/>
            <a:ext cx="2232025"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ctr" eaLnBrk="0" fontAlgn="base" hangingPunct="0">
              <a:spcBef>
                <a:spcPct val="0"/>
              </a:spcBef>
              <a:spcAft>
                <a:spcPct val="0"/>
              </a:spcAft>
              <a:buClrTx/>
              <a:buSzTx/>
              <a:buNone/>
              <a:defRPr/>
            </a:pPr>
            <a:r>
              <a:rPr lang="fr-FR" altLang="fr-FR" sz="2800" dirty="0">
                <a:solidFill>
                  <a:prstClr val="black"/>
                </a:solidFill>
                <a:latin typeface="Calibri"/>
              </a:rPr>
              <a:t>Établissement d’accueil pour la scolarité </a:t>
            </a:r>
          </a:p>
          <a:p>
            <a:pPr algn="ctr" eaLnBrk="0" fontAlgn="base" hangingPunct="0">
              <a:spcBef>
                <a:spcPct val="0"/>
              </a:spcBef>
              <a:spcAft>
                <a:spcPct val="0"/>
              </a:spcAft>
              <a:buClrTx/>
              <a:buSzTx/>
              <a:buNone/>
              <a:defRPr/>
            </a:pPr>
            <a:r>
              <a:rPr lang="fr-FR" altLang="fr-FR" sz="2800" dirty="0">
                <a:solidFill>
                  <a:prstClr val="black"/>
                </a:solidFill>
                <a:latin typeface="Calibri"/>
              </a:rPr>
              <a:t>des enfants</a:t>
            </a:r>
          </a:p>
        </p:txBody>
      </p:sp>
    </p:spTree>
    <p:extLst>
      <p:ext uri="{BB962C8B-B14F-4D97-AF65-F5344CB8AC3E}">
        <p14:creationId xmlns:p14="http://schemas.microsoft.com/office/powerpoint/2010/main" val="32450700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4">
            <a:extLst>
              <a:ext uri="{FF2B5EF4-FFF2-40B4-BE49-F238E27FC236}">
                <a16:creationId xmlns:a16="http://schemas.microsoft.com/office/drawing/2014/main" id="{C88B696C-5602-47A0-9EC9-CACA75912A71}"/>
              </a:ext>
            </a:extLst>
          </p:cNvPr>
          <p:cNvSpPr>
            <a:spLocks noGrp="1"/>
          </p:cNvSpPr>
          <p:nvPr>
            <p:ph idx="1"/>
          </p:nvPr>
        </p:nvSpPr>
        <p:spPr>
          <a:xfrm>
            <a:off x="1992314" y="1773239"/>
            <a:ext cx="8207375" cy="3959225"/>
          </a:xfrm>
        </p:spPr>
        <p:txBody>
          <a:bodyPr rtlCol="0">
            <a:normAutofit/>
          </a:bodyPr>
          <a:lstStyle/>
          <a:p>
            <a:pPr indent="-274320" eaLnBrk="1" fontAlgn="auto" hangingPunct="1">
              <a:spcAft>
                <a:spcPts val="0"/>
              </a:spcAft>
              <a:defRPr/>
            </a:pPr>
            <a:r>
              <a:rPr lang="fr-FR" altLang="fr-FR" sz="3600" dirty="0">
                <a:solidFill>
                  <a:srgbClr val="FF0000"/>
                </a:solidFill>
                <a:latin typeface="+mj-lt"/>
              </a:rPr>
              <a:t>1914</a:t>
            </a:r>
            <a:r>
              <a:rPr lang="fr-FR" altLang="fr-FR" sz="3600" dirty="0">
                <a:solidFill>
                  <a:srgbClr val="FFFF00"/>
                </a:solidFill>
                <a:latin typeface="+mj-lt"/>
              </a:rPr>
              <a:t> </a:t>
            </a:r>
            <a:r>
              <a:rPr lang="fr-FR" altLang="fr-FR" dirty="0">
                <a:latin typeface="+mj-lt"/>
              </a:rPr>
              <a:t>   </a:t>
            </a:r>
            <a:r>
              <a:rPr lang="fr-FR" altLang="fr-FR" sz="2600" dirty="0">
                <a:latin typeface="+mj-lt"/>
              </a:rPr>
              <a:t>La guerre met en péril l’association, </a:t>
            </a:r>
            <a:r>
              <a:rPr lang="fr-FR" altLang="fr-FR" sz="2800" dirty="0">
                <a:latin typeface="+mj-lt"/>
              </a:rPr>
              <a:t>	</a:t>
            </a:r>
          </a:p>
          <a:p>
            <a:pPr indent="-274320" eaLnBrk="1" fontAlgn="auto" hangingPunct="1">
              <a:spcAft>
                <a:spcPts val="0"/>
              </a:spcAft>
              <a:defRPr/>
            </a:pPr>
            <a:endParaRPr lang="fr-FR" altLang="fr-FR" sz="2800" dirty="0">
              <a:solidFill>
                <a:srgbClr val="FF0000"/>
              </a:solidFill>
              <a:latin typeface="+mj-lt"/>
            </a:endParaRPr>
          </a:p>
          <a:p>
            <a:pPr indent="-274320" eaLnBrk="1" fontAlgn="auto" hangingPunct="1">
              <a:spcAft>
                <a:spcPts val="0"/>
              </a:spcAft>
              <a:defRPr/>
            </a:pPr>
            <a:r>
              <a:rPr lang="fr-FR" altLang="fr-FR" sz="3600" dirty="0">
                <a:solidFill>
                  <a:srgbClr val="FF0000"/>
                </a:solidFill>
                <a:latin typeface="+mj-lt"/>
              </a:rPr>
              <a:t>1918</a:t>
            </a:r>
            <a:r>
              <a:rPr lang="fr-FR" altLang="fr-FR" sz="2800" dirty="0">
                <a:solidFill>
                  <a:srgbClr val="FF0000"/>
                </a:solidFill>
                <a:latin typeface="+mj-lt"/>
              </a:rPr>
              <a:t>    </a:t>
            </a:r>
            <a:r>
              <a:rPr lang="fr-FR" altLang="fr-FR" sz="2600" dirty="0">
                <a:latin typeface="+mj-lt"/>
              </a:rPr>
              <a:t>Des enfants victimes du conflit sont accueillis</a:t>
            </a:r>
          </a:p>
          <a:p>
            <a:pPr marL="68580" indent="0" eaLnBrk="1" fontAlgn="auto" hangingPunct="1">
              <a:spcAft>
                <a:spcPts val="0"/>
              </a:spcAft>
              <a:buNone/>
              <a:defRPr/>
            </a:pPr>
            <a:r>
              <a:rPr lang="fr-FR" altLang="fr-FR" sz="2600" dirty="0">
                <a:latin typeface="+mj-lt"/>
              </a:rPr>
              <a:t>	          à Avernes aux côtés de nos  pupilles,</a:t>
            </a:r>
          </a:p>
          <a:p>
            <a:pPr indent="-274320" eaLnBrk="1" fontAlgn="auto" hangingPunct="1">
              <a:spcAft>
                <a:spcPts val="0"/>
              </a:spcAft>
              <a:defRPr/>
            </a:pPr>
            <a:endParaRPr lang="fr-FR" altLang="fr-FR" dirty="0">
              <a:latin typeface="+mj-lt"/>
            </a:endParaRPr>
          </a:p>
          <a:p>
            <a:pPr indent="-274320" eaLnBrk="1" fontAlgn="auto" hangingPunct="1">
              <a:spcAft>
                <a:spcPts val="0"/>
              </a:spcAft>
              <a:defRPr/>
            </a:pPr>
            <a:r>
              <a:rPr lang="fr-FR" altLang="fr-FR" sz="3600" dirty="0">
                <a:solidFill>
                  <a:srgbClr val="FF0000"/>
                </a:solidFill>
                <a:latin typeface="+mj-lt"/>
              </a:rPr>
              <a:t>1930</a:t>
            </a:r>
            <a:r>
              <a:rPr lang="fr-FR" altLang="fr-FR" sz="3600" dirty="0">
                <a:latin typeface="+mj-lt"/>
              </a:rPr>
              <a:t> </a:t>
            </a:r>
            <a:r>
              <a:rPr lang="fr-FR" altLang="fr-FR" dirty="0">
                <a:latin typeface="+mj-lt"/>
              </a:rPr>
              <a:t>   </a:t>
            </a:r>
            <a:r>
              <a:rPr lang="fr-FR" altLang="fr-FR" sz="2600" dirty="0">
                <a:latin typeface="+mj-lt"/>
              </a:rPr>
              <a:t>Premier numéro du bulletin de l’Orphelinat,</a:t>
            </a:r>
          </a:p>
          <a:p>
            <a:pPr indent="-274320" eaLnBrk="1" fontAlgn="auto" hangingPunct="1">
              <a:spcAft>
                <a:spcPts val="0"/>
              </a:spcAft>
              <a:buSzPct val="79000"/>
              <a:buFontTx/>
              <a:buChar char="–"/>
              <a:defRPr/>
            </a:pPr>
            <a:endParaRPr lang="fr-FR" altLang="fr-FR" sz="2800" dirty="0"/>
          </a:p>
        </p:txBody>
      </p:sp>
    </p:spTree>
    <p:extLst>
      <p:ext uri="{BB962C8B-B14F-4D97-AF65-F5344CB8AC3E}">
        <p14:creationId xmlns:p14="http://schemas.microsoft.com/office/powerpoint/2010/main" val="6787551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Espace réservé du contenu 3" descr="Scan20007.jpg">
            <a:extLst>
              <a:ext uri="{FF2B5EF4-FFF2-40B4-BE49-F238E27FC236}">
                <a16:creationId xmlns:a16="http://schemas.microsoft.com/office/drawing/2014/main" id="{F6C2224B-80CC-4700-AC7C-6EE2FDFCE676}"/>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672013" y="2205039"/>
            <a:ext cx="5403850" cy="3355975"/>
          </a:xfrm>
        </p:spPr>
      </p:pic>
      <p:sp>
        <p:nvSpPr>
          <p:cNvPr id="5" name="Titre 1">
            <a:extLst>
              <a:ext uri="{FF2B5EF4-FFF2-40B4-BE49-F238E27FC236}">
                <a16:creationId xmlns:a16="http://schemas.microsoft.com/office/drawing/2014/main" id="{656B4EB8-2F69-4C8F-BE3F-C367BBE498FB}"/>
              </a:ext>
            </a:extLst>
          </p:cNvPr>
          <p:cNvSpPr>
            <a:spLocks noGrp="1"/>
          </p:cNvSpPr>
          <p:nvPr>
            <p:ph type="title"/>
          </p:nvPr>
        </p:nvSpPr>
        <p:spPr>
          <a:xfrm>
            <a:off x="1992314" y="981075"/>
            <a:ext cx="8207375" cy="863600"/>
          </a:xfrm>
        </p:spPr>
        <p:txBody>
          <a:bodyPr rtlCol="0">
            <a:normAutofit fontScale="90000"/>
          </a:bodyPr>
          <a:lstStyle/>
          <a:p>
            <a:pPr eaLnBrk="1" fontAlgn="auto" hangingPunct="1">
              <a:spcAft>
                <a:spcPts val="0"/>
              </a:spcAft>
              <a:defRPr/>
            </a:pPr>
            <a:r>
              <a:rPr lang="fr-FR" sz="6700" dirty="0">
                <a:solidFill>
                  <a:srgbClr val="FF0000"/>
                </a:solidFill>
              </a:rPr>
              <a:t> 1931</a:t>
            </a:r>
            <a:r>
              <a:rPr lang="fr-FR" sz="5400" b="1" dirty="0">
                <a:solidFill>
                  <a:schemeClr val="tx1"/>
                </a:solidFill>
              </a:rPr>
              <a:t> </a:t>
            </a:r>
            <a:r>
              <a:rPr lang="fr-FR" sz="5400" dirty="0">
                <a:solidFill>
                  <a:schemeClr val="tx1"/>
                </a:solidFill>
              </a:rPr>
              <a:t> </a:t>
            </a:r>
            <a:r>
              <a:rPr lang="fr-FR" sz="6000" dirty="0">
                <a:solidFill>
                  <a:schemeClr val="tx1"/>
                </a:solidFill>
              </a:rPr>
              <a:t>Ouverture du Vésinet</a:t>
            </a:r>
          </a:p>
        </p:txBody>
      </p:sp>
      <p:sp>
        <p:nvSpPr>
          <p:cNvPr id="6" name="Text Box 9">
            <a:extLst>
              <a:ext uri="{FF2B5EF4-FFF2-40B4-BE49-F238E27FC236}">
                <a16:creationId xmlns:a16="http://schemas.microsoft.com/office/drawing/2014/main" id="{4D443B9E-5E0C-4D44-AA7E-75B82537E869}"/>
              </a:ext>
            </a:extLst>
          </p:cNvPr>
          <p:cNvSpPr txBox="1">
            <a:spLocks noChangeArrowheads="1"/>
          </p:cNvSpPr>
          <p:nvPr/>
        </p:nvSpPr>
        <p:spPr bwMode="auto">
          <a:xfrm>
            <a:off x="2063750" y="2924176"/>
            <a:ext cx="2535238"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ctr" eaLnBrk="0" fontAlgn="base" hangingPunct="0">
              <a:spcBef>
                <a:spcPct val="0"/>
              </a:spcBef>
              <a:spcAft>
                <a:spcPct val="0"/>
              </a:spcAft>
              <a:buClrTx/>
              <a:buSzTx/>
              <a:buNone/>
              <a:defRPr/>
            </a:pPr>
            <a:r>
              <a:rPr lang="fr-FR" altLang="fr-FR" sz="2800" dirty="0">
                <a:solidFill>
                  <a:prstClr val="black"/>
                </a:solidFill>
                <a:latin typeface="Calibri"/>
              </a:rPr>
              <a:t>Établissement d’accueil pour la formation technique</a:t>
            </a:r>
          </a:p>
          <a:p>
            <a:pPr algn="ctr" eaLnBrk="0" fontAlgn="base" hangingPunct="0">
              <a:spcBef>
                <a:spcPct val="0"/>
              </a:spcBef>
              <a:spcAft>
                <a:spcPct val="0"/>
              </a:spcAft>
              <a:buClrTx/>
              <a:buSzTx/>
              <a:buNone/>
              <a:defRPr/>
            </a:pPr>
            <a:r>
              <a:rPr lang="fr-FR" altLang="fr-FR" sz="2800" dirty="0">
                <a:solidFill>
                  <a:prstClr val="black"/>
                </a:solidFill>
                <a:latin typeface="Calibri"/>
              </a:rPr>
              <a:t>des garçons</a:t>
            </a:r>
            <a:r>
              <a:rPr lang="fr-FR" altLang="fr-FR" dirty="0">
                <a:solidFill>
                  <a:prstClr val="black"/>
                </a:solidFill>
                <a:latin typeface="Calibri"/>
              </a:rPr>
              <a:t>  </a:t>
            </a:r>
          </a:p>
        </p:txBody>
      </p:sp>
    </p:spTree>
    <p:extLst>
      <p:ext uri="{BB962C8B-B14F-4D97-AF65-F5344CB8AC3E}">
        <p14:creationId xmlns:p14="http://schemas.microsoft.com/office/powerpoint/2010/main" val="33071120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4">
            <a:extLst>
              <a:ext uri="{FF2B5EF4-FFF2-40B4-BE49-F238E27FC236}">
                <a16:creationId xmlns:a16="http://schemas.microsoft.com/office/drawing/2014/main" id="{E8D3F49C-AEE0-4195-8122-3C59DEAA8F21}"/>
              </a:ext>
            </a:extLst>
          </p:cNvPr>
          <p:cNvSpPr>
            <a:spLocks noGrp="1" noChangeArrowheads="1"/>
          </p:cNvSpPr>
          <p:nvPr>
            <p:ph idx="1"/>
          </p:nvPr>
        </p:nvSpPr>
        <p:spPr>
          <a:xfrm>
            <a:off x="1992314" y="1844675"/>
            <a:ext cx="8207375" cy="4167188"/>
          </a:xfrm>
        </p:spPr>
        <p:txBody>
          <a:bodyPr rtlCol="0">
            <a:normAutofit/>
          </a:bodyPr>
          <a:lstStyle/>
          <a:p>
            <a:pPr indent="-274320" eaLnBrk="1" fontAlgn="auto" hangingPunct="1">
              <a:spcAft>
                <a:spcPts val="0"/>
              </a:spcAft>
              <a:defRPr/>
            </a:pPr>
            <a:r>
              <a:rPr lang="fr-FR" altLang="fr-FR" sz="4000" dirty="0">
                <a:solidFill>
                  <a:srgbClr val="FF0000"/>
                </a:solidFill>
                <a:latin typeface="+mj-lt"/>
              </a:rPr>
              <a:t>1937 à 1939 </a:t>
            </a:r>
            <a:r>
              <a:rPr lang="fr-FR" altLang="fr-FR" sz="2800" i="1" dirty="0">
                <a:latin typeface="+mj-lt"/>
              </a:rPr>
              <a:t>Accueil de pupilles espagnols victimes de fasciste contre la république espagnole,</a:t>
            </a:r>
          </a:p>
          <a:p>
            <a:pPr marL="0" indent="0" eaLnBrk="1" fontAlgn="auto" hangingPunct="1">
              <a:spcAft>
                <a:spcPts val="0"/>
              </a:spcAft>
              <a:buNone/>
              <a:defRPr/>
            </a:pPr>
            <a:endParaRPr lang="fr-FR" altLang="fr-FR" i="1" dirty="0">
              <a:latin typeface="+mj-lt"/>
            </a:endParaRPr>
          </a:p>
          <a:p>
            <a:pPr indent="-274320" eaLnBrk="1" fontAlgn="auto" hangingPunct="1">
              <a:spcAft>
                <a:spcPts val="0"/>
              </a:spcAft>
              <a:defRPr/>
            </a:pPr>
            <a:r>
              <a:rPr lang="fr-FR" altLang="fr-FR" sz="4000" dirty="0">
                <a:solidFill>
                  <a:srgbClr val="FF0000"/>
                </a:solidFill>
                <a:latin typeface="+mj-lt"/>
              </a:rPr>
              <a:t>1940 à 1944 </a:t>
            </a:r>
            <a:r>
              <a:rPr lang="fr-FR" altLang="fr-FR" sz="2800" i="1" dirty="0">
                <a:latin typeface="+mj-lt"/>
              </a:rPr>
              <a:t>Avernes est le lieu de violents 	affrontements entre Américains et Allemands, </a:t>
            </a:r>
            <a:r>
              <a:rPr lang="fr-FR" altLang="fr-FR" sz="2800" i="1" dirty="0"/>
              <a:t>				</a:t>
            </a:r>
          </a:p>
          <a:p>
            <a:pPr indent="-274320" eaLnBrk="1" fontAlgn="auto" hangingPunct="1">
              <a:spcAft>
                <a:spcPts val="0"/>
              </a:spcAft>
              <a:buNone/>
              <a:defRPr/>
            </a:pPr>
            <a:endParaRPr lang="fr-FR" altLang="fr-FR" sz="1800" dirty="0"/>
          </a:p>
          <a:p>
            <a:pPr indent="-274320" eaLnBrk="1" fontAlgn="auto" hangingPunct="1">
              <a:spcAft>
                <a:spcPts val="0"/>
              </a:spcAft>
              <a:buSzPct val="79000"/>
              <a:buFontTx/>
              <a:buChar char="–"/>
              <a:defRPr/>
            </a:pPr>
            <a:endParaRPr lang="fr-FR" altLang="fr-FR" sz="2800" dirty="0"/>
          </a:p>
        </p:txBody>
      </p:sp>
    </p:spTree>
    <p:extLst>
      <p:ext uri="{BB962C8B-B14F-4D97-AF65-F5344CB8AC3E}">
        <p14:creationId xmlns:p14="http://schemas.microsoft.com/office/powerpoint/2010/main" val="60136155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Espace réservé du contenu 3" descr="Scan20006.jpg">
            <a:extLst>
              <a:ext uri="{FF2B5EF4-FFF2-40B4-BE49-F238E27FC236}">
                <a16:creationId xmlns:a16="http://schemas.microsoft.com/office/drawing/2014/main" id="{F2FEF715-8EEA-44E1-85EF-CBA00C1F17E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4872039" y="2205039"/>
            <a:ext cx="5202237" cy="3508375"/>
          </a:xfrm>
        </p:spPr>
      </p:pic>
      <p:sp>
        <p:nvSpPr>
          <p:cNvPr id="5" name="Text Box 9">
            <a:extLst>
              <a:ext uri="{FF2B5EF4-FFF2-40B4-BE49-F238E27FC236}">
                <a16:creationId xmlns:a16="http://schemas.microsoft.com/office/drawing/2014/main" id="{D27A91DE-E5E4-4D74-94CA-011B51EFF8D6}"/>
              </a:ext>
            </a:extLst>
          </p:cNvPr>
          <p:cNvSpPr txBox="1">
            <a:spLocks noChangeArrowheads="1"/>
          </p:cNvSpPr>
          <p:nvPr/>
        </p:nvSpPr>
        <p:spPr bwMode="auto">
          <a:xfrm>
            <a:off x="2063751" y="2852738"/>
            <a:ext cx="266382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ctr" eaLnBrk="0" fontAlgn="base" hangingPunct="0">
              <a:spcBef>
                <a:spcPct val="0"/>
              </a:spcBef>
              <a:spcAft>
                <a:spcPct val="0"/>
              </a:spcAft>
              <a:buClrTx/>
              <a:buSzTx/>
              <a:buNone/>
              <a:defRPr/>
            </a:pPr>
            <a:r>
              <a:rPr lang="fr-FR" altLang="fr-FR" sz="2800" dirty="0">
                <a:solidFill>
                  <a:prstClr val="black"/>
                </a:solidFill>
                <a:latin typeface="Calibri"/>
              </a:rPr>
              <a:t>Établissement </a:t>
            </a:r>
          </a:p>
          <a:p>
            <a:pPr algn="ctr" eaLnBrk="0" fontAlgn="base" hangingPunct="0">
              <a:spcBef>
                <a:spcPct val="0"/>
              </a:spcBef>
              <a:spcAft>
                <a:spcPct val="0"/>
              </a:spcAft>
              <a:buClrTx/>
              <a:buSzTx/>
              <a:buNone/>
              <a:defRPr/>
            </a:pPr>
            <a:r>
              <a:rPr lang="fr-FR" altLang="fr-FR" sz="2800" dirty="0">
                <a:solidFill>
                  <a:prstClr val="black"/>
                </a:solidFill>
                <a:latin typeface="Calibri"/>
              </a:rPr>
              <a:t>d’accueil pour la formation des jeunes filles</a:t>
            </a:r>
          </a:p>
        </p:txBody>
      </p:sp>
      <p:sp>
        <p:nvSpPr>
          <p:cNvPr id="6" name="Titre 1">
            <a:extLst>
              <a:ext uri="{FF2B5EF4-FFF2-40B4-BE49-F238E27FC236}">
                <a16:creationId xmlns:a16="http://schemas.microsoft.com/office/drawing/2014/main" id="{CDE7F68E-EAFF-4B6B-AE29-433F0A4BFB4D}"/>
              </a:ext>
            </a:extLst>
          </p:cNvPr>
          <p:cNvSpPr>
            <a:spLocks noGrp="1"/>
          </p:cNvSpPr>
          <p:nvPr>
            <p:ph type="title"/>
          </p:nvPr>
        </p:nvSpPr>
        <p:spPr>
          <a:xfrm>
            <a:off x="1992314" y="1052513"/>
            <a:ext cx="8207375" cy="857250"/>
          </a:xfrm>
        </p:spPr>
        <p:txBody>
          <a:bodyPr rtlCol="0">
            <a:normAutofit fontScale="90000"/>
          </a:bodyPr>
          <a:lstStyle/>
          <a:p>
            <a:pPr eaLnBrk="1" fontAlgn="auto" hangingPunct="1">
              <a:spcAft>
                <a:spcPts val="0"/>
              </a:spcAft>
              <a:defRPr/>
            </a:pPr>
            <a:r>
              <a:rPr lang="fr-FR" sz="6700" dirty="0">
                <a:solidFill>
                  <a:srgbClr val="FF0000"/>
                </a:solidFill>
              </a:rPr>
              <a:t>1948</a:t>
            </a:r>
            <a:r>
              <a:rPr lang="fr-FR" sz="6000" dirty="0">
                <a:solidFill>
                  <a:schemeClr val="accent1">
                    <a:lumMod val="75000"/>
                  </a:schemeClr>
                </a:solidFill>
              </a:rPr>
              <a:t>  </a:t>
            </a:r>
            <a:r>
              <a:rPr lang="fr-FR" sz="6000" dirty="0">
                <a:solidFill>
                  <a:schemeClr val="tx1"/>
                </a:solidFill>
              </a:rPr>
              <a:t>Ouverture du Pecq</a:t>
            </a:r>
          </a:p>
        </p:txBody>
      </p:sp>
    </p:spTree>
    <p:extLst>
      <p:ext uri="{BB962C8B-B14F-4D97-AF65-F5344CB8AC3E}">
        <p14:creationId xmlns:p14="http://schemas.microsoft.com/office/powerpoint/2010/main" val="40156093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5">
            <a:extLst>
              <a:ext uri="{FF2B5EF4-FFF2-40B4-BE49-F238E27FC236}">
                <a16:creationId xmlns:a16="http://schemas.microsoft.com/office/drawing/2014/main" id="{2CC23A49-57EB-4823-AF02-E3DF13D2F2AA}"/>
              </a:ext>
            </a:extLst>
          </p:cNvPr>
          <p:cNvSpPr>
            <a:spLocks noGrp="1"/>
          </p:cNvSpPr>
          <p:nvPr>
            <p:ph idx="1"/>
          </p:nvPr>
        </p:nvSpPr>
        <p:spPr>
          <a:xfrm>
            <a:off x="1992314" y="981075"/>
            <a:ext cx="8207375" cy="5526088"/>
          </a:xfrm>
        </p:spPr>
        <p:txBody>
          <a:bodyPr rtlCol="0">
            <a:normAutofit/>
          </a:bodyPr>
          <a:lstStyle/>
          <a:p>
            <a:pPr indent="-274320" eaLnBrk="1" fontAlgn="auto" hangingPunct="1">
              <a:spcAft>
                <a:spcPts val="0"/>
              </a:spcAft>
              <a:defRPr/>
            </a:pPr>
            <a:r>
              <a:rPr lang="fr-FR" altLang="fr-FR" sz="4000" i="1" dirty="0">
                <a:solidFill>
                  <a:srgbClr val="FF0000"/>
                </a:solidFill>
              </a:rPr>
              <a:t>1951</a:t>
            </a:r>
            <a:r>
              <a:rPr lang="fr-FR" altLang="fr-FR" sz="4800" i="1" dirty="0"/>
              <a:t> </a:t>
            </a:r>
            <a:r>
              <a:rPr lang="fr-FR" altLang="fr-FR" sz="2800" i="1" dirty="0">
                <a:solidFill>
                  <a:schemeClr val="tx1"/>
                </a:solidFill>
              </a:rPr>
              <a:t>Ouverture en Algérie de la </a:t>
            </a:r>
            <a:r>
              <a:rPr lang="fr-FR" altLang="fr-FR" sz="2800" i="1" dirty="0" err="1">
                <a:solidFill>
                  <a:schemeClr val="tx1"/>
                </a:solidFill>
              </a:rPr>
              <a:t>Bouzareah</a:t>
            </a:r>
            <a:r>
              <a:rPr lang="fr-FR" altLang="fr-FR" sz="2800" i="1" dirty="0">
                <a:solidFill>
                  <a:schemeClr val="tx1"/>
                </a:solidFill>
              </a:rPr>
              <a:t>, qui 	          sera offert aux cheminots algériens à</a:t>
            </a:r>
          </a:p>
          <a:p>
            <a:pPr marL="68580" indent="0" eaLnBrk="1" fontAlgn="auto" hangingPunct="1">
              <a:spcAft>
                <a:spcPts val="0"/>
              </a:spcAft>
              <a:buNone/>
              <a:defRPr/>
            </a:pPr>
            <a:r>
              <a:rPr lang="fr-FR" altLang="fr-FR" sz="2800" i="1" dirty="0">
                <a:solidFill>
                  <a:schemeClr val="tx1"/>
                </a:solidFill>
              </a:rPr>
              <a:t>	          l’indépendance de l’Algérie,</a:t>
            </a:r>
          </a:p>
          <a:p>
            <a:pPr indent="-274320" eaLnBrk="1" fontAlgn="auto" hangingPunct="1">
              <a:spcAft>
                <a:spcPts val="0"/>
              </a:spcAft>
              <a:defRPr/>
            </a:pPr>
            <a:r>
              <a:rPr lang="fr-FR" altLang="fr-FR" sz="4000" i="1" dirty="0">
                <a:solidFill>
                  <a:srgbClr val="FF0000"/>
                </a:solidFill>
              </a:rPr>
              <a:t>1952</a:t>
            </a:r>
            <a:r>
              <a:rPr lang="fr-FR" altLang="fr-FR" sz="4800" i="1" dirty="0">
                <a:solidFill>
                  <a:srgbClr val="FFFF00"/>
                </a:solidFill>
              </a:rPr>
              <a:t> </a:t>
            </a:r>
            <a:r>
              <a:rPr lang="fr-FR" altLang="fr-FR" sz="2800" i="1" dirty="0">
                <a:solidFill>
                  <a:schemeClr val="tx1"/>
                </a:solidFill>
              </a:rPr>
              <a:t>La SNCF supprime sa subvention accordée	          à chaque pupille (motif: seuls les syndiqués 	          CGT peuvent adhérer),</a:t>
            </a:r>
          </a:p>
          <a:p>
            <a:pPr indent="-274320" eaLnBrk="1" fontAlgn="auto" hangingPunct="1">
              <a:spcAft>
                <a:spcPts val="0"/>
              </a:spcAft>
              <a:defRPr/>
            </a:pPr>
            <a:endParaRPr lang="fr-FR" altLang="fr-FR" sz="800" i="1" dirty="0">
              <a:solidFill>
                <a:srgbClr val="FFFF00"/>
              </a:solidFill>
            </a:endParaRPr>
          </a:p>
          <a:p>
            <a:pPr indent="-274320" eaLnBrk="1" fontAlgn="auto" hangingPunct="1">
              <a:spcAft>
                <a:spcPts val="0"/>
              </a:spcAft>
              <a:defRPr/>
            </a:pPr>
            <a:r>
              <a:rPr lang="fr-FR" altLang="fr-FR" sz="4000" i="1" dirty="0">
                <a:solidFill>
                  <a:srgbClr val="FF0000"/>
                </a:solidFill>
              </a:rPr>
              <a:t>1960</a:t>
            </a:r>
            <a:r>
              <a:rPr lang="fr-FR" altLang="fr-FR" sz="4800" i="1" dirty="0">
                <a:solidFill>
                  <a:srgbClr val="FFFF00"/>
                </a:solidFill>
              </a:rPr>
              <a:t> </a:t>
            </a:r>
            <a:r>
              <a:rPr lang="fr-FR" altLang="fr-FR" sz="2800" i="1" dirty="0">
                <a:solidFill>
                  <a:schemeClr val="tx1"/>
                </a:solidFill>
              </a:rPr>
              <a:t>l’ONCF s’ouvre à l’ensemble des 	cheminots,	         la SNCF verse de nouveau sa subvention,</a:t>
            </a:r>
          </a:p>
          <a:p>
            <a:pPr indent="-274320" eaLnBrk="1" fontAlgn="auto" hangingPunct="1">
              <a:spcAft>
                <a:spcPts val="0"/>
              </a:spcAft>
              <a:buSzPct val="79000"/>
              <a:buFontTx/>
              <a:buChar char="–"/>
              <a:defRPr/>
            </a:pPr>
            <a:endParaRPr lang="fr-FR" altLang="fr-FR" sz="2800" dirty="0"/>
          </a:p>
        </p:txBody>
      </p:sp>
    </p:spTree>
    <p:extLst>
      <p:ext uri="{BB962C8B-B14F-4D97-AF65-F5344CB8AC3E}">
        <p14:creationId xmlns:p14="http://schemas.microsoft.com/office/powerpoint/2010/main" val="14608196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Espace réservé du contenu 2">
            <a:extLst>
              <a:ext uri="{FF2B5EF4-FFF2-40B4-BE49-F238E27FC236}">
                <a16:creationId xmlns:a16="http://schemas.microsoft.com/office/drawing/2014/main" id="{A3CD84DB-6D0D-4FA5-8B58-EFA3F2B3FB35}"/>
              </a:ext>
            </a:extLst>
          </p:cNvPr>
          <p:cNvSpPr>
            <a:spLocks noGrp="1"/>
          </p:cNvSpPr>
          <p:nvPr>
            <p:ph idx="1"/>
          </p:nvPr>
        </p:nvSpPr>
        <p:spPr>
          <a:xfrm>
            <a:off x="1992313" y="1341439"/>
            <a:ext cx="8247062" cy="4752975"/>
          </a:xfrm>
        </p:spPr>
        <p:txBody>
          <a:bodyPr rtlCol="0">
            <a:normAutofit fontScale="85000" lnSpcReduction="20000"/>
          </a:bodyPr>
          <a:lstStyle/>
          <a:p>
            <a:pPr indent="-274320" eaLnBrk="1" fontAlgn="auto" hangingPunct="1">
              <a:spcAft>
                <a:spcPts val="0"/>
              </a:spcAft>
              <a:defRPr/>
            </a:pPr>
            <a:r>
              <a:rPr lang="fr-FR" altLang="fr-FR" sz="3900" dirty="0">
                <a:solidFill>
                  <a:srgbClr val="FF0000"/>
                </a:solidFill>
              </a:rPr>
              <a:t>1965 à 1970   </a:t>
            </a:r>
            <a:r>
              <a:rPr lang="fr-FR" altLang="fr-FR" sz="3600" dirty="0">
                <a:solidFill>
                  <a:srgbClr val="FF0000"/>
                </a:solidFill>
              </a:rPr>
              <a:t>	</a:t>
            </a:r>
            <a:r>
              <a:rPr lang="fr-FR" altLang="fr-FR" sz="2800" dirty="0">
                <a:solidFill>
                  <a:schemeClr val="tx1"/>
                </a:solidFill>
              </a:rPr>
              <a:t>Réflexion sur notre politique patrimoniale 			et son adaptation aux besoins des pupilles,</a:t>
            </a:r>
          </a:p>
          <a:p>
            <a:pPr marL="0" indent="0" eaLnBrk="1" fontAlgn="auto" hangingPunct="1">
              <a:spcAft>
                <a:spcPts val="0"/>
              </a:spcAft>
              <a:buNone/>
              <a:defRPr/>
            </a:pPr>
            <a:endParaRPr lang="fr-FR" altLang="fr-FR" sz="2800" dirty="0">
              <a:solidFill>
                <a:schemeClr val="tx1"/>
              </a:solidFill>
            </a:endParaRPr>
          </a:p>
          <a:p>
            <a:pPr indent="-274320" eaLnBrk="1" fontAlgn="auto" hangingPunct="1">
              <a:spcAft>
                <a:spcPts val="0"/>
              </a:spcAft>
              <a:defRPr/>
            </a:pPr>
            <a:r>
              <a:rPr lang="fr-FR" altLang="fr-FR" sz="4700" dirty="0">
                <a:solidFill>
                  <a:srgbClr val="FF0000"/>
                </a:solidFill>
              </a:rPr>
              <a:t>1980</a:t>
            </a:r>
            <a:r>
              <a:rPr lang="fr-FR" altLang="fr-FR" sz="4000" dirty="0">
                <a:solidFill>
                  <a:srgbClr val="FFFF00"/>
                </a:solidFill>
              </a:rPr>
              <a:t> </a:t>
            </a:r>
            <a:r>
              <a:rPr lang="fr-FR" altLang="fr-FR" dirty="0">
                <a:solidFill>
                  <a:srgbClr val="FFFF00"/>
                </a:solidFill>
              </a:rPr>
              <a:t>		</a:t>
            </a:r>
            <a:r>
              <a:rPr lang="fr-FR" altLang="fr-FR" sz="2800" dirty="0">
                <a:solidFill>
                  <a:schemeClr val="tx1"/>
                </a:solidFill>
              </a:rPr>
              <a:t>Fermeture du Pecq,</a:t>
            </a:r>
          </a:p>
          <a:p>
            <a:pPr marL="0" indent="0" eaLnBrk="1" fontAlgn="auto" hangingPunct="1">
              <a:spcAft>
                <a:spcPts val="0"/>
              </a:spcAft>
              <a:buNone/>
              <a:defRPr/>
            </a:pPr>
            <a:endParaRPr lang="fr-FR" altLang="fr-FR" sz="2800" dirty="0">
              <a:solidFill>
                <a:schemeClr val="tx1"/>
              </a:solidFill>
            </a:endParaRPr>
          </a:p>
          <a:p>
            <a:pPr indent="-274320" eaLnBrk="1" fontAlgn="auto" hangingPunct="1">
              <a:spcAft>
                <a:spcPts val="0"/>
              </a:spcAft>
              <a:defRPr/>
            </a:pPr>
            <a:r>
              <a:rPr lang="fr-FR" altLang="fr-FR" sz="4700" dirty="0">
                <a:solidFill>
                  <a:srgbClr val="FF0000"/>
                </a:solidFill>
              </a:rPr>
              <a:t>1981</a:t>
            </a:r>
            <a:r>
              <a:rPr lang="fr-FR" altLang="fr-FR" sz="4000" dirty="0">
                <a:solidFill>
                  <a:srgbClr val="FF0000"/>
                </a:solidFill>
              </a:rPr>
              <a:t> </a:t>
            </a:r>
            <a:r>
              <a:rPr lang="fr-FR" altLang="fr-FR" dirty="0">
                <a:solidFill>
                  <a:srgbClr val="FF0000"/>
                </a:solidFill>
              </a:rPr>
              <a:t>	</a:t>
            </a:r>
            <a:r>
              <a:rPr lang="fr-FR" altLang="fr-FR" dirty="0">
                <a:solidFill>
                  <a:srgbClr val="FFFF00"/>
                </a:solidFill>
              </a:rPr>
              <a:t>	</a:t>
            </a:r>
            <a:r>
              <a:rPr lang="fr-FR" altLang="fr-FR" sz="2800" dirty="0">
                <a:solidFill>
                  <a:schemeClr val="tx1"/>
                </a:solidFill>
              </a:rPr>
              <a:t>Fermeture du Vésinet, </a:t>
            </a:r>
          </a:p>
          <a:p>
            <a:pPr marL="0" indent="0" eaLnBrk="1" fontAlgn="auto" hangingPunct="1">
              <a:spcAft>
                <a:spcPts val="0"/>
              </a:spcAft>
              <a:buNone/>
              <a:defRPr/>
            </a:pPr>
            <a:endParaRPr lang="fr-FR" altLang="fr-FR" sz="2800" dirty="0">
              <a:solidFill>
                <a:schemeClr val="tx1"/>
              </a:solidFill>
            </a:endParaRPr>
          </a:p>
          <a:p>
            <a:pPr indent="-274320" eaLnBrk="1" fontAlgn="auto" hangingPunct="1">
              <a:spcAft>
                <a:spcPts val="0"/>
              </a:spcAft>
              <a:defRPr/>
            </a:pPr>
            <a:r>
              <a:rPr lang="fr-FR" altLang="fr-FR" sz="4700" dirty="0">
                <a:solidFill>
                  <a:srgbClr val="FF0000"/>
                </a:solidFill>
              </a:rPr>
              <a:t>1983</a:t>
            </a:r>
            <a:r>
              <a:rPr lang="fr-FR" altLang="fr-FR" sz="4000" dirty="0">
                <a:solidFill>
                  <a:srgbClr val="FF0000"/>
                </a:solidFill>
              </a:rPr>
              <a:t> </a:t>
            </a:r>
            <a:r>
              <a:rPr lang="fr-FR" altLang="fr-FR" dirty="0">
                <a:solidFill>
                  <a:srgbClr val="FFFF00"/>
                </a:solidFill>
              </a:rPr>
              <a:t>		</a:t>
            </a:r>
            <a:r>
              <a:rPr lang="fr-FR" altLang="fr-FR" sz="2800" dirty="0">
                <a:solidFill>
                  <a:schemeClr val="tx1"/>
                </a:solidFill>
              </a:rPr>
              <a:t>Victoire du précompte,</a:t>
            </a:r>
          </a:p>
          <a:p>
            <a:pPr marL="0" indent="0" eaLnBrk="1" fontAlgn="auto" hangingPunct="1">
              <a:spcAft>
                <a:spcPts val="0"/>
              </a:spcAft>
              <a:buNone/>
              <a:defRPr/>
            </a:pPr>
            <a:endParaRPr lang="fr-FR" altLang="fr-FR" sz="2800" dirty="0">
              <a:solidFill>
                <a:schemeClr val="tx1"/>
              </a:solidFill>
            </a:endParaRPr>
          </a:p>
          <a:p>
            <a:pPr indent="-274320" eaLnBrk="1" fontAlgn="auto" hangingPunct="1">
              <a:spcAft>
                <a:spcPts val="0"/>
              </a:spcAft>
              <a:defRPr/>
            </a:pPr>
            <a:r>
              <a:rPr lang="fr-FR" altLang="fr-FR" sz="4700" dirty="0">
                <a:solidFill>
                  <a:srgbClr val="FF0000"/>
                </a:solidFill>
              </a:rPr>
              <a:t>1985</a:t>
            </a:r>
            <a:r>
              <a:rPr lang="fr-FR" altLang="fr-FR" sz="4000" dirty="0">
                <a:solidFill>
                  <a:srgbClr val="FF0000"/>
                </a:solidFill>
              </a:rPr>
              <a:t> </a:t>
            </a:r>
            <a:r>
              <a:rPr lang="fr-FR" altLang="fr-FR" dirty="0">
                <a:solidFill>
                  <a:srgbClr val="FFFF00"/>
                </a:solidFill>
              </a:rPr>
              <a:t>		</a:t>
            </a:r>
            <a:r>
              <a:rPr lang="fr-FR" altLang="fr-FR" sz="2800" dirty="0">
                <a:solidFill>
                  <a:schemeClr val="tx1"/>
                </a:solidFill>
              </a:rPr>
              <a:t>Fermeture d’</a:t>
            </a:r>
            <a:r>
              <a:rPr lang="fr-FR" altLang="fr-FR" sz="2800" dirty="0" err="1">
                <a:solidFill>
                  <a:schemeClr val="tx1"/>
                </a:solidFill>
              </a:rPr>
              <a:t>Avernes</a:t>
            </a:r>
            <a:r>
              <a:rPr lang="fr-FR" altLang="fr-FR" sz="2800" dirty="0">
                <a:solidFill>
                  <a:schemeClr val="tx1"/>
                </a:solidFill>
              </a:rPr>
              <a:t>,</a:t>
            </a:r>
          </a:p>
        </p:txBody>
      </p:sp>
    </p:spTree>
    <p:extLst>
      <p:ext uri="{BB962C8B-B14F-4D97-AF65-F5344CB8AC3E}">
        <p14:creationId xmlns:p14="http://schemas.microsoft.com/office/powerpoint/2010/main" val="36427065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Espace réservé du contenu 2">
            <a:extLst>
              <a:ext uri="{FF2B5EF4-FFF2-40B4-BE49-F238E27FC236}">
                <a16:creationId xmlns:a16="http://schemas.microsoft.com/office/drawing/2014/main" id="{17827B85-45D9-4FA8-88D7-261080FA05AB}"/>
              </a:ext>
            </a:extLst>
          </p:cNvPr>
          <p:cNvSpPr>
            <a:spLocks noGrp="1"/>
          </p:cNvSpPr>
          <p:nvPr>
            <p:ph idx="1"/>
          </p:nvPr>
        </p:nvSpPr>
        <p:spPr>
          <a:xfrm>
            <a:off x="2032001" y="692150"/>
            <a:ext cx="8208963" cy="5761038"/>
          </a:xfrm>
        </p:spPr>
        <p:txBody>
          <a:bodyPr rtlCol="0">
            <a:normAutofit/>
          </a:bodyPr>
          <a:lstStyle/>
          <a:p>
            <a:pPr indent="-274320" eaLnBrk="1" fontAlgn="auto" hangingPunct="1">
              <a:spcAft>
                <a:spcPts val="0"/>
              </a:spcAft>
              <a:buClr>
                <a:schemeClr val="accent1">
                  <a:lumMod val="75000"/>
                </a:schemeClr>
              </a:buClr>
              <a:buFont typeface="Wingdings 3" charset="2"/>
              <a:buChar char=""/>
              <a:defRPr/>
            </a:pPr>
            <a:r>
              <a:rPr lang="fr-FR" altLang="fr-FR" sz="4000" dirty="0">
                <a:solidFill>
                  <a:srgbClr val="FF0000"/>
                </a:solidFill>
              </a:rPr>
              <a:t>1994</a:t>
            </a:r>
            <a:r>
              <a:rPr lang="fr-FR" altLang="fr-FR" sz="4000" dirty="0">
                <a:solidFill>
                  <a:schemeClr val="tx1">
                    <a:lumMod val="75000"/>
                    <a:lumOff val="25000"/>
                  </a:schemeClr>
                </a:solidFill>
              </a:rPr>
              <a:t> </a:t>
            </a:r>
            <a:r>
              <a:rPr lang="fr-FR" altLang="fr-FR" sz="2800" dirty="0">
                <a:solidFill>
                  <a:schemeClr val="tx1"/>
                </a:solidFill>
              </a:rPr>
              <a:t>Pour répondre aux nouveaux</a:t>
            </a:r>
          </a:p>
          <a:p>
            <a:pPr marL="68580" indent="0" eaLnBrk="1" fontAlgn="auto" hangingPunct="1">
              <a:spcAft>
                <a:spcPts val="0"/>
              </a:spcAft>
              <a:buClr>
                <a:schemeClr val="accent1">
                  <a:lumMod val="75000"/>
                </a:schemeClr>
              </a:buClr>
              <a:buNone/>
              <a:defRPr/>
            </a:pPr>
            <a:r>
              <a:rPr lang="fr-FR" altLang="fr-FR" sz="2800" dirty="0">
                <a:solidFill>
                  <a:schemeClr val="tx1"/>
                </a:solidFill>
              </a:rPr>
              <a:t>	         besoins de nos pupilles,</a:t>
            </a:r>
          </a:p>
          <a:p>
            <a:pPr marL="68580" indent="0" eaLnBrk="1" fontAlgn="auto" hangingPunct="1">
              <a:spcAft>
                <a:spcPts val="0"/>
              </a:spcAft>
              <a:buClr>
                <a:schemeClr val="accent1">
                  <a:lumMod val="75000"/>
                </a:schemeClr>
              </a:buClr>
              <a:buNone/>
              <a:defRPr/>
            </a:pPr>
            <a:r>
              <a:rPr lang="fr-FR" altLang="fr-FR" sz="2800" dirty="0">
                <a:solidFill>
                  <a:schemeClr val="tx1"/>
                </a:solidFill>
              </a:rPr>
              <a:t>	         construction de la</a:t>
            </a:r>
          </a:p>
          <a:p>
            <a:pPr marL="68580" indent="0" eaLnBrk="1" fontAlgn="auto" hangingPunct="1">
              <a:spcAft>
                <a:spcPts val="0"/>
              </a:spcAft>
              <a:buClr>
                <a:schemeClr val="accent1">
                  <a:lumMod val="75000"/>
                </a:schemeClr>
              </a:buClr>
              <a:buNone/>
              <a:defRPr/>
            </a:pPr>
            <a:r>
              <a:rPr lang="fr-FR" altLang="fr-FR" sz="2800" dirty="0">
                <a:solidFill>
                  <a:schemeClr val="tx1"/>
                </a:solidFill>
              </a:rPr>
              <a:t>	         « Maison ONCF »,</a:t>
            </a:r>
          </a:p>
          <a:p>
            <a:pPr marL="68580" indent="0" eaLnBrk="1" fontAlgn="auto" hangingPunct="1">
              <a:spcAft>
                <a:spcPts val="0"/>
              </a:spcAft>
              <a:buClr>
                <a:schemeClr val="accent1">
                  <a:lumMod val="75000"/>
                </a:schemeClr>
              </a:buClr>
              <a:buNone/>
              <a:defRPr/>
            </a:pPr>
            <a:r>
              <a:rPr lang="fr-FR" altLang="fr-FR" sz="2800" dirty="0">
                <a:solidFill>
                  <a:schemeClr val="tx1"/>
                </a:solidFill>
              </a:rPr>
              <a:t>	         à Montreuil,</a:t>
            </a:r>
          </a:p>
          <a:p>
            <a:pPr indent="-274320" eaLnBrk="1" fontAlgn="auto" hangingPunct="1">
              <a:spcAft>
                <a:spcPts val="0"/>
              </a:spcAft>
              <a:buClr>
                <a:schemeClr val="accent1">
                  <a:lumMod val="75000"/>
                </a:schemeClr>
              </a:buClr>
              <a:buFont typeface="Wingdings 3" charset="2"/>
              <a:buChar char=""/>
              <a:defRPr/>
            </a:pPr>
            <a:endParaRPr lang="fr-FR" altLang="fr-FR" dirty="0">
              <a:solidFill>
                <a:schemeClr val="tx1">
                  <a:lumMod val="75000"/>
                  <a:lumOff val="25000"/>
                </a:schemeClr>
              </a:solidFill>
            </a:endParaRPr>
          </a:p>
          <a:p>
            <a:pPr indent="-274320" eaLnBrk="1" fontAlgn="auto" hangingPunct="1">
              <a:spcAft>
                <a:spcPts val="0"/>
              </a:spcAft>
              <a:buClr>
                <a:schemeClr val="accent1">
                  <a:lumMod val="75000"/>
                </a:schemeClr>
              </a:buClr>
              <a:buFont typeface="Wingdings 3" charset="2"/>
              <a:buChar char=""/>
              <a:defRPr/>
            </a:pPr>
            <a:r>
              <a:rPr lang="fr-FR" altLang="fr-FR" sz="4000" dirty="0">
                <a:solidFill>
                  <a:srgbClr val="FF0000"/>
                </a:solidFill>
              </a:rPr>
              <a:t>1995</a:t>
            </a:r>
            <a:r>
              <a:rPr lang="fr-FR" altLang="fr-FR" sz="4000" dirty="0">
                <a:solidFill>
                  <a:schemeClr val="tx1">
                    <a:lumMod val="75000"/>
                    <a:lumOff val="25000"/>
                  </a:schemeClr>
                </a:solidFill>
              </a:rPr>
              <a:t> </a:t>
            </a:r>
            <a:r>
              <a:rPr lang="fr-FR" altLang="fr-FR" sz="2800" dirty="0">
                <a:solidFill>
                  <a:schemeClr val="tx1"/>
                </a:solidFill>
              </a:rPr>
              <a:t>Premier séjour en faveur de nos pupilles 	         handicapés,</a:t>
            </a:r>
          </a:p>
          <a:p>
            <a:pPr indent="-274320" eaLnBrk="1" fontAlgn="auto" hangingPunct="1">
              <a:spcAft>
                <a:spcPts val="0"/>
              </a:spcAft>
              <a:buClr>
                <a:schemeClr val="accent1">
                  <a:lumMod val="75000"/>
                </a:schemeClr>
              </a:buClr>
              <a:buFont typeface="Wingdings 3" charset="2"/>
              <a:buChar char=""/>
              <a:defRPr/>
            </a:pPr>
            <a:r>
              <a:rPr lang="fr-FR" altLang="fr-FR" sz="4000" dirty="0">
                <a:solidFill>
                  <a:srgbClr val="FF0000"/>
                </a:solidFill>
              </a:rPr>
              <a:t>1997</a:t>
            </a:r>
            <a:r>
              <a:rPr lang="fr-FR" altLang="fr-FR" sz="4000" dirty="0">
                <a:solidFill>
                  <a:schemeClr val="tx1"/>
                </a:solidFill>
              </a:rPr>
              <a:t> </a:t>
            </a:r>
            <a:r>
              <a:rPr lang="fr-FR" altLang="fr-FR" sz="2800" dirty="0">
                <a:solidFill>
                  <a:schemeClr val="tx1"/>
                </a:solidFill>
              </a:rPr>
              <a:t>Premier week-end culturel (salon du livre 	          de Montreuil),</a:t>
            </a:r>
          </a:p>
          <a:p>
            <a:pPr indent="-274320" eaLnBrk="1" fontAlgn="auto" hangingPunct="1">
              <a:spcAft>
                <a:spcPts val="0"/>
              </a:spcAft>
              <a:buClr>
                <a:schemeClr val="accent1">
                  <a:lumMod val="75000"/>
                </a:schemeClr>
              </a:buClr>
              <a:buFont typeface="Wingdings 3" charset="2"/>
              <a:buChar char=""/>
              <a:defRPr/>
            </a:pPr>
            <a:endParaRPr lang="fr-FR" altLang="fr-FR" sz="1800" dirty="0">
              <a:solidFill>
                <a:schemeClr val="tx1">
                  <a:lumMod val="75000"/>
                  <a:lumOff val="25000"/>
                </a:schemeClr>
              </a:solidFill>
            </a:endParaRPr>
          </a:p>
        </p:txBody>
      </p:sp>
    </p:spTree>
    <p:extLst>
      <p:ext uri="{BB962C8B-B14F-4D97-AF65-F5344CB8AC3E}">
        <p14:creationId xmlns:p14="http://schemas.microsoft.com/office/powerpoint/2010/main" val="16383180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41F18C27-5CBD-4F74-BC77-10D18E7286BE}"/>
              </a:ext>
            </a:extLst>
          </p:cNvPr>
          <p:cNvSpPr>
            <a:spLocks noGrp="1" noChangeArrowheads="1"/>
          </p:cNvSpPr>
          <p:nvPr>
            <p:ph idx="1"/>
          </p:nvPr>
        </p:nvSpPr>
        <p:spPr>
          <a:xfrm>
            <a:off x="1992312" y="620712"/>
            <a:ext cx="8207375" cy="5616575"/>
          </a:xfrm>
        </p:spPr>
        <p:txBody>
          <a:bodyPr rtlCol="0">
            <a:normAutofit/>
          </a:bodyPr>
          <a:lstStyle/>
          <a:p>
            <a:pPr marL="68580" indent="0" eaLnBrk="1" fontAlgn="auto" hangingPunct="1">
              <a:lnSpc>
                <a:spcPct val="90000"/>
              </a:lnSpc>
              <a:spcAft>
                <a:spcPts val="0"/>
              </a:spcAft>
              <a:buClr>
                <a:schemeClr val="accent1">
                  <a:lumMod val="75000"/>
                </a:schemeClr>
              </a:buClr>
              <a:buNone/>
              <a:defRPr/>
            </a:pPr>
            <a:r>
              <a:rPr lang="fr-FR" altLang="fr-FR" sz="4000" dirty="0">
                <a:solidFill>
                  <a:srgbClr val="FF0000"/>
                </a:solidFill>
              </a:rPr>
              <a:t>	</a:t>
            </a:r>
            <a:endParaRPr lang="fr-FR" altLang="fr-FR" sz="800" dirty="0">
              <a:solidFill>
                <a:schemeClr val="tx1">
                  <a:lumMod val="75000"/>
                  <a:lumOff val="25000"/>
                </a:schemeClr>
              </a:solidFill>
            </a:endParaRPr>
          </a:p>
          <a:p>
            <a:pPr indent="-274320">
              <a:buClr>
                <a:schemeClr val="accent1">
                  <a:lumMod val="75000"/>
                </a:schemeClr>
              </a:buClr>
              <a:buFont typeface="Wingdings 3" charset="2"/>
              <a:buChar char=""/>
              <a:defRPr/>
            </a:pPr>
            <a:r>
              <a:rPr lang="fr-FR" altLang="fr-FR" sz="4000" dirty="0">
                <a:solidFill>
                  <a:srgbClr val="FF0000"/>
                </a:solidFill>
              </a:rPr>
              <a:t>1998</a:t>
            </a:r>
            <a:r>
              <a:rPr lang="fr-FR" altLang="fr-FR" sz="2800" dirty="0">
                <a:solidFill>
                  <a:srgbClr val="FF0000"/>
                </a:solidFill>
              </a:rPr>
              <a:t> </a:t>
            </a:r>
            <a:r>
              <a:rPr lang="fr-FR" altLang="fr-FR" sz="2800" dirty="0">
                <a:solidFill>
                  <a:schemeClr val="tx1">
                    <a:lumMod val="75000"/>
                    <a:lumOff val="25000"/>
                  </a:schemeClr>
                </a:solidFill>
              </a:rPr>
              <a:t>	</a:t>
            </a:r>
            <a:r>
              <a:rPr lang="fr-FR" altLang="fr-FR" dirty="0"/>
              <a:t> Acquisition en partenariat avec la fédération CGT des Cheminots du chalet </a:t>
            </a:r>
            <a:r>
              <a:rPr lang="fr-FR" altLang="fr-FR" dirty="0">
                <a:solidFill>
                  <a:srgbClr val="FF0000"/>
                </a:solidFill>
              </a:rPr>
              <a:t>Pierre SEMARD </a:t>
            </a:r>
            <a:r>
              <a:rPr lang="fr-FR" altLang="fr-FR" dirty="0"/>
              <a:t>dans la vallée de Chamonix</a:t>
            </a:r>
            <a:r>
              <a:rPr lang="fr-FR" altLang="fr-FR" dirty="0">
                <a:solidFill>
                  <a:schemeClr val="tx1"/>
                </a:solidFill>
              </a:rPr>
              <a:t>,</a:t>
            </a:r>
          </a:p>
          <a:p>
            <a:pPr indent="-274320">
              <a:buClr>
                <a:schemeClr val="accent1">
                  <a:lumMod val="75000"/>
                </a:schemeClr>
              </a:buClr>
              <a:buFont typeface="Wingdings 3" charset="2"/>
              <a:buChar char=""/>
              <a:defRPr/>
            </a:pPr>
            <a:endParaRPr lang="fr-FR" altLang="fr-FR" sz="800" dirty="0">
              <a:solidFill>
                <a:schemeClr val="tx1"/>
              </a:solidFill>
            </a:endParaRPr>
          </a:p>
          <a:p>
            <a:pPr indent="-274320">
              <a:buClr>
                <a:schemeClr val="accent1">
                  <a:lumMod val="75000"/>
                </a:schemeClr>
              </a:buClr>
              <a:buFont typeface="Wingdings 3" charset="2"/>
              <a:buChar char=""/>
              <a:defRPr/>
            </a:pPr>
            <a:r>
              <a:rPr lang="fr-FR" altLang="fr-FR" dirty="0"/>
              <a:t> </a:t>
            </a:r>
            <a:r>
              <a:rPr lang="fr-FR" altLang="fr-FR" sz="4000" dirty="0">
                <a:solidFill>
                  <a:srgbClr val="FF0000"/>
                </a:solidFill>
              </a:rPr>
              <a:t>2001</a:t>
            </a:r>
            <a:r>
              <a:rPr lang="fr-FR" altLang="fr-FR" dirty="0"/>
              <a:t>     Création d’un fond spécial de solidarité pour répondre aux situations d’urgences vécues par certains de nos pupilles,</a:t>
            </a:r>
            <a:endParaRPr lang="fr-FR" altLang="fr-FR" dirty="0">
              <a:solidFill>
                <a:schemeClr val="tx1"/>
              </a:solidFill>
            </a:endParaRPr>
          </a:p>
          <a:p>
            <a:pPr indent="-274320" eaLnBrk="1" fontAlgn="auto" hangingPunct="1">
              <a:lnSpc>
                <a:spcPct val="90000"/>
              </a:lnSpc>
              <a:spcAft>
                <a:spcPts val="0"/>
              </a:spcAft>
              <a:buClr>
                <a:schemeClr val="accent1">
                  <a:lumMod val="75000"/>
                </a:schemeClr>
              </a:buClr>
              <a:buNone/>
              <a:defRPr/>
            </a:pPr>
            <a:endParaRPr lang="fr-FR" altLang="fr-FR" sz="800" dirty="0">
              <a:solidFill>
                <a:schemeClr val="tx1">
                  <a:lumMod val="75000"/>
                  <a:lumOff val="25000"/>
                </a:schemeClr>
              </a:solidFill>
            </a:endParaRPr>
          </a:p>
          <a:p>
            <a:pPr indent="-274320" eaLnBrk="1" fontAlgn="auto" hangingPunct="1">
              <a:lnSpc>
                <a:spcPct val="90000"/>
              </a:lnSpc>
              <a:spcAft>
                <a:spcPts val="0"/>
              </a:spcAft>
              <a:buClr>
                <a:schemeClr val="accent1">
                  <a:lumMod val="75000"/>
                </a:schemeClr>
              </a:buClr>
              <a:buFont typeface="Wingdings 3" charset="2"/>
              <a:buChar char=""/>
              <a:defRPr/>
            </a:pPr>
            <a:r>
              <a:rPr lang="fr-FR" altLang="fr-FR" sz="4000" dirty="0">
                <a:solidFill>
                  <a:srgbClr val="FF0000"/>
                </a:solidFill>
              </a:rPr>
              <a:t>2004 </a:t>
            </a:r>
            <a:r>
              <a:rPr lang="fr-FR" altLang="fr-FR" dirty="0">
                <a:solidFill>
                  <a:schemeClr val="tx1">
                    <a:lumMod val="75000"/>
                    <a:lumOff val="25000"/>
                  </a:schemeClr>
                </a:solidFill>
              </a:rPr>
              <a:t>	</a:t>
            </a:r>
            <a:r>
              <a:rPr lang="fr-FR" altLang="fr-FR" sz="2600" dirty="0">
                <a:solidFill>
                  <a:schemeClr val="tx1"/>
                </a:solidFill>
              </a:rPr>
              <a:t>Centenaire de l’ONCF, notre association est reconnue, malgré son âge, de tous les cheminots pour son dynamisme. Elle édite un livre sur son histoire.</a:t>
            </a:r>
          </a:p>
          <a:p>
            <a:pPr indent="-274320" eaLnBrk="1" fontAlgn="auto" hangingPunct="1">
              <a:lnSpc>
                <a:spcPct val="90000"/>
              </a:lnSpc>
              <a:spcAft>
                <a:spcPts val="0"/>
              </a:spcAft>
              <a:buClr>
                <a:schemeClr val="accent1">
                  <a:lumMod val="75000"/>
                </a:schemeClr>
              </a:buClr>
              <a:buFont typeface="Wingdings 3" charset="2"/>
              <a:buChar char=""/>
              <a:defRPr/>
            </a:pPr>
            <a:endParaRPr lang="fr-FR" altLang="fr-FR" sz="2600" dirty="0">
              <a:solidFill>
                <a:schemeClr val="tx1"/>
              </a:solidFill>
            </a:endParaRPr>
          </a:p>
          <a:p>
            <a:pPr indent="-274320" eaLnBrk="1" fontAlgn="auto" hangingPunct="1">
              <a:lnSpc>
                <a:spcPct val="90000"/>
              </a:lnSpc>
              <a:spcAft>
                <a:spcPts val="0"/>
              </a:spcAft>
              <a:buClr>
                <a:schemeClr val="accent1">
                  <a:lumMod val="75000"/>
                </a:schemeClr>
              </a:buClr>
              <a:buFont typeface="Wingdings 3" charset="2"/>
              <a:buChar char=""/>
              <a:defRPr/>
            </a:pPr>
            <a:endParaRPr lang="fr-FR" altLang="fr-FR" i="1" dirty="0">
              <a:solidFill>
                <a:schemeClr val="tx1">
                  <a:lumMod val="75000"/>
                  <a:lumOff val="25000"/>
                </a:schemeClr>
              </a:solidFill>
            </a:endParaRPr>
          </a:p>
        </p:txBody>
      </p:sp>
    </p:spTree>
    <p:extLst>
      <p:ext uri="{BB962C8B-B14F-4D97-AF65-F5344CB8AC3E}">
        <p14:creationId xmlns:p14="http://schemas.microsoft.com/office/powerpoint/2010/main" val="11873998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AutoShape 11">
            <a:extLst>
              <a:ext uri="{FF2B5EF4-FFF2-40B4-BE49-F238E27FC236}">
                <a16:creationId xmlns:a16="http://schemas.microsoft.com/office/drawing/2014/main" id="{6B5BED31-DF42-4D08-8A15-0A8009BEC2A4}"/>
              </a:ext>
            </a:extLst>
          </p:cNvPr>
          <p:cNvSpPr>
            <a:spLocks noChangeArrowheads="1"/>
          </p:cNvSpPr>
          <p:nvPr/>
        </p:nvSpPr>
        <p:spPr bwMode="auto">
          <a:xfrm>
            <a:off x="5591176" y="2133601"/>
            <a:ext cx="4392613" cy="3959225"/>
          </a:xfrm>
          <a:prstGeom prst="wedgeRoundRectCallout">
            <a:avLst>
              <a:gd name="adj1" fmla="val -49685"/>
              <a:gd name="adj2" fmla="val -9915"/>
              <a:gd name="adj3" fmla="val 16667"/>
            </a:avLst>
          </a:prstGeom>
          <a:noFill/>
          <a:ln w="12700">
            <a:solidFill>
              <a:schemeClr val="accent2">
                <a:lumMod val="60000"/>
                <a:lumOff val="40000"/>
              </a:schemeClr>
            </a:solidFill>
            <a:miter lim="800000"/>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2600" i="1" dirty="0">
                <a:solidFill>
                  <a:prstClr val="black"/>
                </a:solidFill>
                <a:latin typeface="Calibri"/>
              </a:rPr>
              <a:t>Nous pouvons être fiers que les cheminots, dont</a:t>
            </a:r>
          </a:p>
          <a:p>
            <a:pPr algn="ctr" eaLnBrk="0" fontAlgn="base" hangingPunct="0">
              <a:spcBef>
                <a:spcPct val="0"/>
              </a:spcBef>
              <a:spcAft>
                <a:spcPct val="0"/>
              </a:spcAft>
              <a:buClrTx/>
              <a:buSzTx/>
              <a:buNone/>
              <a:defRPr/>
            </a:pPr>
            <a:r>
              <a:rPr lang="fr-FR" altLang="fr-FR" sz="2600" i="1" dirty="0">
                <a:solidFill>
                  <a:prstClr val="black"/>
                </a:solidFill>
                <a:latin typeface="Calibri"/>
              </a:rPr>
              <a:t>l’exemple de combativité et de lutte n’est plus à faire, aient su créer une association pour une solidarité de haut niveau en faveur des enfants frappés par l’adversité</a:t>
            </a:r>
          </a:p>
        </p:txBody>
      </p:sp>
      <p:pic>
        <p:nvPicPr>
          <p:cNvPr id="5" name="Picture 4" descr="EPSN0010">
            <a:extLst>
              <a:ext uri="{FF2B5EF4-FFF2-40B4-BE49-F238E27FC236}">
                <a16:creationId xmlns:a16="http://schemas.microsoft.com/office/drawing/2014/main" id="{5C5DFDFE-8C0B-4B5A-81C6-354E1AA6EDA0}"/>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2424114" y="2492376"/>
            <a:ext cx="2625725" cy="3508375"/>
          </a:xfrm>
        </p:spPr>
      </p:pic>
      <p:sp>
        <p:nvSpPr>
          <p:cNvPr id="6" name="Rectangle 5">
            <a:extLst>
              <a:ext uri="{FF2B5EF4-FFF2-40B4-BE49-F238E27FC236}">
                <a16:creationId xmlns:a16="http://schemas.microsoft.com/office/drawing/2014/main" id="{58F4B446-97A2-4574-A71C-1D9E77D31C23}"/>
              </a:ext>
            </a:extLst>
          </p:cNvPr>
          <p:cNvSpPr>
            <a:spLocks noGrp="1"/>
          </p:cNvSpPr>
          <p:nvPr>
            <p:ph type="title"/>
          </p:nvPr>
        </p:nvSpPr>
        <p:spPr>
          <a:xfrm>
            <a:off x="1992314" y="908051"/>
            <a:ext cx="8207375" cy="720725"/>
          </a:xfrm>
        </p:spPr>
        <p:txBody>
          <a:bodyPr/>
          <a:lstStyle/>
          <a:p>
            <a:pPr eaLnBrk="1" hangingPunct="1"/>
            <a:r>
              <a:rPr lang="fr-FR" altLang="fr-FR" dirty="0">
                <a:solidFill>
                  <a:srgbClr val="FF0000"/>
                </a:solidFill>
              </a:rPr>
              <a:t>En 2004, </a:t>
            </a:r>
            <a:r>
              <a:rPr lang="fr-FR" altLang="fr-FR" sz="3000" dirty="0">
                <a:solidFill>
                  <a:schemeClr val="tx1"/>
                </a:solidFill>
              </a:rPr>
              <a:t>Une centenaire toujours aussi jeune</a:t>
            </a:r>
          </a:p>
        </p:txBody>
      </p:sp>
    </p:spTree>
    <p:extLst>
      <p:ext uri="{BB962C8B-B14F-4D97-AF65-F5344CB8AC3E}">
        <p14:creationId xmlns:p14="http://schemas.microsoft.com/office/powerpoint/2010/main" val="181557543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070A0E9D-6E4B-4C72-89A0-827183FB90B3}"/>
              </a:ext>
            </a:extLst>
          </p:cNvPr>
          <p:cNvSpPr>
            <a:spLocks noGrp="1" noChangeArrowheads="1"/>
          </p:cNvSpPr>
          <p:nvPr>
            <p:ph idx="1"/>
          </p:nvPr>
        </p:nvSpPr>
        <p:spPr>
          <a:xfrm>
            <a:off x="1132514" y="419450"/>
            <a:ext cx="10402348" cy="5528913"/>
          </a:xfrm>
        </p:spPr>
        <p:txBody>
          <a:bodyPr rtlCol="0">
            <a:normAutofit fontScale="85000" lnSpcReduction="20000"/>
          </a:bodyPr>
          <a:lstStyle/>
          <a:p>
            <a:pPr indent="-274320" eaLnBrk="1" fontAlgn="auto" hangingPunct="1">
              <a:lnSpc>
                <a:spcPct val="90000"/>
              </a:lnSpc>
              <a:spcAft>
                <a:spcPts val="0"/>
              </a:spcAft>
              <a:buClr>
                <a:schemeClr val="accent1">
                  <a:lumMod val="75000"/>
                </a:schemeClr>
              </a:buClr>
              <a:buFont typeface="Wingdings 3" charset="2"/>
              <a:buChar char=""/>
              <a:defRPr/>
            </a:pPr>
            <a:r>
              <a:rPr lang="fr-FR" altLang="fr-FR" sz="4000" dirty="0">
                <a:solidFill>
                  <a:srgbClr val="FF0000"/>
                </a:solidFill>
              </a:rPr>
              <a:t>2006</a:t>
            </a:r>
            <a:r>
              <a:rPr lang="fr-FR" altLang="fr-FR" sz="2800" dirty="0">
                <a:solidFill>
                  <a:schemeClr val="tx1"/>
                </a:solidFill>
              </a:rPr>
              <a:t> 	L’ONCF élabore son projet éducatif,</a:t>
            </a:r>
          </a:p>
          <a:p>
            <a:pPr marL="68580" indent="0" eaLnBrk="1" fontAlgn="auto" hangingPunct="1">
              <a:lnSpc>
                <a:spcPct val="90000"/>
              </a:lnSpc>
              <a:spcAft>
                <a:spcPts val="0"/>
              </a:spcAft>
              <a:buClr>
                <a:schemeClr val="accent1">
                  <a:lumMod val="75000"/>
                </a:schemeClr>
              </a:buClr>
              <a:buNone/>
              <a:defRPr/>
            </a:pPr>
            <a:endParaRPr lang="fr-FR" altLang="fr-FR" sz="1100" dirty="0">
              <a:solidFill>
                <a:schemeClr val="tx1"/>
              </a:solidFill>
            </a:endParaRPr>
          </a:p>
          <a:p>
            <a:pPr indent="-274320" eaLnBrk="1" fontAlgn="auto" hangingPunct="1">
              <a:lnSpc>
                <a:spcPct val="90000"/>
              </a:lnSpc>
              <a:spcAft>
                <a:spcPts val="0"/>
              </a:spcAft>
              <a:buClr>
                <a:schemeClr val="accent1">
                  <a:lumMod val="75000"/>
                </a:schemeClr>
              </a:buClr>
              <a:buFont typeface="Wingdings 3" charset="2"/>
              <a:buChar char=""/>
              <a:defRPr/>
            </a:pPr>
            <a:r>
              <a:rPr lang="fr-FR" altLang="fr-FR" sz="4000" dirty="0">
                <a:solidFill>
                  <a:srgbClr val="FF0000"/>
                </a:solidFill>
              </a:rPr>
              <a:t>2007</a:t>
            </a:r>
            <a:r>
              <a:rPr lang="fr-FR" altLang="fr-FR" sz="2800" dirty="0">
                <a:solidFill>
                  <a:schemeClr val="tx1"/>
                </a:solidFill>
              </a:rPr>
              <a:t> 	L’ONCF fête son 40 000</a:t>
            </a:r>
            <a:r>
              <a:rPr lang="fr-FR" altLang="fr-FR" sz="2000" dirty="0">
                <a:solidFill>
                  <a:schemeClr val="tx1"/>
                </a:solidFill>
              </a:rPr>
              <a:t>ème </a:t>
            </a:r>
            <a:r>
              <a:rPr lang="fr-FR" altLang="fr-FR" sz="2800" dirty="0">
                <a:solidFill>
                  <a:schemeClr val="tx1"/>
                </a:solidFill>
              </a:rPr>
              <a:t>adhérent,</a:t>
            </a:r>
          </a:p>
          <a:p>
            <a:pPr marL="68580" indent="0" eaLnBrk="1" fontAlgn="auto" hangingPunct="1">
              <a:lnSpc>
                <a:spcPct val="90000"/>
              </a:lnSpc>
              <a:spcAft>
                <a:spcPts val="0"/>
              </a:spcAft>
              <a:buClr>
                <a:schemeClr val="accent1">
                  <a:lumMod val="75000"/>
                </a:schemeClr>
              </a:buClr>
              <a:buNone/>
              <a:defRPr/>
            </a:pPr>
            <a:endParaRPr lang="fr-FR" altLang="fr-FR" sz="2000" dirty="0">
              <a:solidFill>
                <a:schemeClr val="tx1"/>
              </a:solidFill>
            </a:endParaRPr>
          </a:p>
          <a:p>
            <a:pPr indent="-274320" eaLnBrk="1" fontAlgn="auto" hangingPunct="1">
              <a:lnSpc>
                <a:spcPct val="90000"/>
              </a:lnSpc>
              <a:spcAft>
                <a:spcPts val="0"/>
              </a:spcAft>
              <a:buClr>
                <a:schemeClr val="accent1">
                  <a:lumMod val="75000"/>
                </a:schemeClr>
              </a:buClr>
              <a:buFont typeface="Wingdings 3" charset="2"/>
              <a:buChar char=""/>
              <a:defRPr/>
            </a:pPr>
            <a:r>
              <a:rPr lang="fr-FR" altLang="fr-FR" sz="4000" dirty="0">
                <a:solidFill>
                  <a:srgbClr val="FF0000"/>
                </a:solidFill>
              </a:rPr>
              <a:t>2009</a:t>
            </a:r>
            <a:r>
              <a:rPr lang="fr-FR" altLang="fr-FR" sz="2800" dirty="0">
                <a:solidFill>
                  <a:schemeClr val="tx1"/>
                </a:solidFill>
              </a:rPr>
              <a:t> 	Record historique d’adhésions : 2 429</a:t>
            </a:r>
          </a:p>
          <a:p>
            <a:pPr marL="68580" indent="0" eaLnBrk="1" fontAlgn="auto" hangingPunct="1">
              <a:lnSpc>
                <a:spcPct val="90000"/>
              </a:lnSpc>
              <a:spcAft>
                <a:spcPts val="0"/>
              </a:spcAft>
              <a:buClr>
                <a:schemeClr val="accent1">
                  <a:lumMod val="75000"/>
                </a:schemeClr>
              </a:buClr>
              <a:buNone/>
              <a:defRPr/>
            </a:pPr>
            <a:endParaRPr lang="fr-FR" altLang="fr-FR" sz="2000" dirty="0">
              <a:solidFill>
                <a:schemeClr val="tx1"/>
              </a:solidFill>
            </a:endParaRPr>
          </a:p>
          <a:p>
            <a:pPr indent="-274320" eaLnBrk="1" fontAlgn="auto" hangingPunct="1">
              <a:lnSpc>
                <a:spcPct val="90000"/>
              </a:lnSpc>
              <a:spcAft>
                <a:spcPts val="0"/>
              </a:spcAft>
              <a:buClr>
                <a:schemeClr val="accent1">
                  <a:lumMod val="75000"/>
                </a:schemeClr>
              </a:buClr>
              <a:buFont typeface="Wingdings 3" charset="2"/>
              <a:buChar char=""/>
              <a:defRPr/>
            </a:pPr>
            <a:r>
              <a:rPr lang="fr-FR" altLang="fr-FR" sz="4000" dirty="0">
                <a:solidFill>
                  <a:srgbClr val="FF0000"/>
                </a:solidFill>
              </a:rPr>
              <a:t>2013</a:t>
            </a:r>
            <a:r>
              <a:rPr lang="fr-FR" altLang="fr-FR" sz="2800" dirty="0">
                <a:solidFill>
                  <a:schemeClr val="tx1"/>
                </a:solidFill>
              </a:rPr>
              <a:t>	Dans sa dynamique, l’ONCF atteint 50 000 adhérents,</a:t>
            </a:r>
          </a:p>
          <a:p>
            <a:pPr indent="-274320" eaLnBrk="1" fontAlgn="auto" hangingPunct="1">
              <a:lnSpc>
                <a:spcPct val="90000"/>
              </a:lnSpc>
              <a:spcAft>
                <a:spcPts val="0"/>
              </a:spcAft>
              <a:buClr>
                <a:schemeClr val="accent1">
                  <a:lumMod val="75000"/>
                </a:schemeClr>
              </a:buClr>
              <a:buFont typeface="Wingdings 3" charset="2"/>
              <a:buChar char=""/>
              <a:defRPr/>
            </a:pPr>
            <a:endParaRPr lang="fr-FR" altLang="fr-FR" dirty="0"/>
          </a:p>
          <a:p>
            <a:pPr indent="-274320" eaLnBrk="1" fontAlgn="auto" hangingPunct="1">
              <a:lnSpc>
                <a:spcPct val="90000"/>
              </a:lnSpc>
              <a:spcAft>
                <a:spcPts val="0"/>
              </a:spcAft>
              <a:buClr>
                <a:schemeClr val="accent1">
                  <a:lumMod val="75000"/>
                </a:schemeClr>
              </a:buClr>
              <a:buFont typeface="Wingdings 3" charset="2"/>
              <a:buChar char=""/>
              <a:defRPr/>
            </a:pPr>
            <a:r>
              <a:rPr lang="fr-FR" altLang="fr-FR" sz="4000" dirty="0">
                <a:solidFill>
                  <a:srgbClr val="FF0000"/>
                </a:solidFill>
              </a:rPr>
              <a:t>2022 	</a:t>
            </a:r>
            <a:r>
              <a:rPr lang="fr-FR" altLang="fr-FR" dirty="0"/>
              <a:t>Logiciel Adhérent pour les Groupes et Comités Régionaux</a:t>
            </a:r>
          </a:p>
          <a:p>
            <a:pPr indent="-274320" eaLnBrk="1" fontAlgn="auto" hangingPunct="1">
              <a:lnSpc>
                <a:spcPct val="90000"/>
              </a:lnSpc>
              <a:spcAft>
                <a:spcPts val="0"/>
              </a:spcAft>
              <a:buClr>
                <a:schemeClr val="accent1">
                  <a:lumMod val="75000"/>
                </a:schemeClr>
              </a:buClr>
              <a:buFont typeface="Wingdings 3" charset="2"/>
              <a:buChar char=""/>
              <a:defRPr/>
            </a:pPr>
            <a:endParaRPr lang="fr-FR" altLang="fr-FR" dirty="0"/>
          </a:p>
          <a:p>
            <a:pPr indent="-274320" eaLnBrk="1" fontAlgn="auto" hangingPunct="1">
              <a:lnSpc>
                <a:spcPct val="90000"/>
              </a:lnSpc>
              <a:spcAft>
                <a:spcPts val="0"/>
              </a:spcAft>
              <a:buClr>
                <a:schemeClr val="accent1">
                  <a:lumMod val="75000"/>
                </a:schemeClr>
              </a:buClr>
              <a:buFont typeface="Wingdings 3" charset="2"/>
              <a:buChar char=""/>
              <a:defRPr/>
            </a:pPr>
            <a:r>
              <a:rPr lang="fr-FR" altLang="fr-FR" sz="4000" dirty="0">
                <a:solidFill>
                  <a:srgbClr val="FF0000"/>
                </a:solidFill>
              </a:rPr>
              <a:t>2025	</a:t>
            </a:r>
            <a:r>
              <a:rPr lang="fr-FR" altLang="fr-FR" sz="3100" dirty="0"/>
              <a:t>Adhésion en ligne</a:t>
            </a:r>
          </a:p>
          <a:p>
            <a:pPr marL="0" indent="0" eaLnBrk="1" fontAlgn="auto" hangingPunct="1">
              <a:lnSpc>
                <a:spcPct val="90000"/>
              </a:lnSpc>
              <a:spcAft>
                <a:spcPts val="0"/>
              </a:spcAft>
              <a:buClr>
                <a:schemeClr val="accent1">
                  <a:lumMod val="75000"/>
                </a:schemeClr>
              </a:buClr>
              <a:buNone/>
              <a:defRPr/>
            </a:pPr>
            <a:endParaRPr lang="fr-FR" altLang="fr-FR" sz="3100" dirty="0"/>
          </a:p>
          <a:p>
            <a:pPr indent="-274320" eaLnBrk="1" fontAlgn="auto" hangingPunct="1">
              <a:lnSpc>
                <a:spcPct val="90000"/>
              </a:lnSpc>
              <a:spcAft>
                <a:spcPts val="0"/>
              </a:spcAft>
              <a:buClr>
                <a:schemeClr val="accent1">
                  <a:lumMod val="75000"/>
                </a:schemeClr>
              </a:buClr>
              <a:buFont typeface="Wingdings 3" charset="2"/>
              <a:buChar char=""/>
              <a:defRPr/>
            </a:pPr>
            <a:r>
              <a:rPr lang="fr-FR" altLang="fr-FR" sz="4000" dirty="0">
                <a:solidFill>
                  <a:srgbClr val="FF0000"/>
                </a:solidFill>
              </a:rPr>
              <a:t>2026	Mise en place du « Numéro Adhérent »</a:t>
            </a:r>
          </a:p>
        </p:txBody>
      </p:sp>
    </p:spTree>
    <p:extLst>
      <p:ext uri="{BB962C8B-B14F-4D97-AF65-F5344CB8AC3E}">
        <p14:creationId xmlns:p14="http://schemas.microsoft.com/office/powerpoint/2010/main" val="10980080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8101" y="0"/>
            <a:ext cx="12192000" cy="6858000"/>
          </a:xfrm>
          <a:prstGeom prst="rect">
            <a:avLst/>
          </a:prstGeom>
        </p:spPr>
      </p:pic>
      <p:sp>
        <p:nvSpPr>
          <p:cNvPr id="3" name="Rectangle 2">
            <a:extLst>
              <a:ext uri="{FF2B5EF4-FFF2-40B4-BE49-F238E27FC236}">
                <a16:creationId xmlns:a16="http://schemas.microsoft.com/office/drawing/2014/main" id="{594FAA83-2F26-4E03-B8E9-168758A13F6C}"/>
              </a:ext>
            </a:extLst>
          </p:cNvPr>
          <p:cNvSpPr>
            <a:spLocks noGrp="1"/>
          </p:cNvSpPr>
          <p:nvPr>
            <p:ph type="title"/>
          </p:nvPr>
        </p:nvSpPr>
        <p:spPr>
          <a:xfrm>
            <a:off x="2030414" y="655638"/>
            <a:ext cx="8207375" cy="1008062"/>
          </a:xfrm>
        </p:spPr>
        <p:txBody>
          <a:bodyPr>
            <a:normAutofit/>
          </a:bodyPr>
          <a:lstStyle/>
          <a:p>
            <a:pPr algn="ctr" eaLnBrk="1" hangingPunct="1"/>
            <a:r>
              <a:rPr lang="fr-FR" altLang="fr-FR" sz="4800" b="1" dirty="0"/>
              <a:t>Le défi de l’O.N.C.F.</a:t>
            </a:r>
          </a:p>
        </p:txBody>
      </p:sp>
      <p:sp>
        <p:nvSpPr>
          <p:cNvPr id="5" name="Rectangle 3">
            <a:extLst>
              <a:ext uri="{FF2B5EF4-FFF2-40B4-BE49-F238E27FC236}">
                <a16:creationId xmlns:a16="http://schemas.microsoft.com/office/drawing/2014/main" id="{ECEAE782-7245-4237-B94A-E480706492D2}"/>
              </a:ext>
            </a:extLst>
          </p:cNvPr>
          <p:cNvSpPr>
            <a:spLocks noGrp="1" noChangeArrowheads="1"/>
          </p:cNvSpPr>
          <p:nvPr>
            <p:ph idx="1"/>
          </p:nvPr>
        </p:nvSpPr>
        <p:spPr>
          <a:xfrm>
            <a:off x="1992314" y="2636838"/>
            <a:ext cx="8245475" cy="3168650"/>
          </a:xfrm>
        </p:spPr>
        <p:txBody>
          <a:bodyPr vert="horz" lIns="91440" tIns="45720" rIns="91440" bIns="45720" rtlCol="0" anchor="t">
            <a:normAutofit/>
          </a:bodyPr>
          <a:lstStyle/>
          <a:p>
            <a:pPr indent="-274320" algn="ctr" eaLnBrk="1" fontAlgn="auto" hangingPunct="1">
              <a:spcAft>
                <a:spcPts val="0"/>
              </a:spcAft>
              <a:buClr>
                <a:schemeClr val="accent1">
                  <a:lumMod val="75000"/>
                </a:schemeClr>
              </a:buClr>
              <a:buFont typeface="Wingdings 3" charset="2"/>
              <a:buChar char=""/>
              <a:defRPr/>
            </a:pPr>
            <a:r>
              <a:rPr lang="fr-FR" altLang="fr-FR" sz="2800" dirty="0">
                <a:solidFill>
                  <a:schemeClr val="tx1"/>
                </a:solidFill>
                <a:latin typeface="+mj-lt"/>
              </a:rPr>
              <a:t>Ne pas confondre charité et solidarité,</a:t>
            </a:r>
          </a:p>
          <a:p>
            <a:pPr indent="-274320" eaLnBrk="1" fontAlgn="auto" hangingPunct="1">
              <a:spcAft>
                <a:spcPts val="0"/>
              </a:spcAft>
              <a:buClr>
                <a:schemeClr val="accent1">
                  <a:lumMod val="75000"/>
                </a:schemeClr>
              </a:buClr>
              <a:buNone/>
              <a:defRPr/>
            </a:pPr>
            <a:r>
              <a:rPr lang="fr-FR" altLang="fr-FR" sz="2500" dirty="0">
                <a:solidFill>
                  <a:schemeClr val="tx1"/>
                </a:solidFill>
                <a:latin typeface="+mj-lt"/>
              </a:rPr>
              <a:t>c’est le pari délicat que s’est fixé l’O.N.C.F. depuis sa création. </a:t>
            </a:r>
          </a:p>
          <a:p>
            <a:pPr indent="-274320" eaLnBrk="1" fontAlgn="auto" hangingPunct="1">
              <a:spcAft>
                <a:spcPts val="0"/>
              </a:spcAft>
              <a:buClr>
                <a:schemeClr val="accent1">
                  <a:lumMod val="75000"/>
                </a:schemeClr>
              </a:buClr>
              <a:buNone/>
              <a:defRPr/>
            </a:pPr>
            <a:endParaRPr lang="fr-FR" altLang="fr-FR" sz="2800" dirty="0">
              <a:solidFill>
                <a:schemeClr val="tx1"/>
              </a:solidFill>
              <a:latin typeface="+mj-lt"/>
            </a:endParaRPr>
          </a:p>
          <a:p>
            <a:pPr indent="-274320" algn="ctr">
              <a:buClr>
                <a:schemeClr val="accent1">
                  <a:lumMod val="75000"/>
                </a:schemeClr>
              </a:buClr>
              <a:buNone/>
              <a:defRPr/>
            </a:pPr>
            <a:r>
              <a:rPr lang="fr-FR" altLang="fr-FR" sz="2800" dirty="0">
                <a:latin typeface="+mj-lt"/>
              </a:rPr>
              <a:t>Aujourd’hui, plus </a:t>
            </a:r>
            <a:r>
              <a:rPr lang="fr-FR" altLang="fr-FR" sz="2800" dirty="0">
                <a:solidFill>
                  <a:srgbClr val="FF0000"/>
                </a:solidFill>
                <a:latin typeface="+mj-lt"/>
              </a:rPr>
              <a:t>51 </a:t>
            </a:r>
            <a:r>
              <a:rPr lang="fr-FR" altLang="fr-FR" dirty="0">
                <a:solidFill>
                  <a:srgbClr val="FF0000"/>
                </a:solidFill>
                <a:latin typeface="+mj-lt"/>
              </a:rPr>
              <a:t>447 </a:t>
            </a:r>
            <a:r>
              <a:rPr lang="fr-FR" altLang="fr-FR" sz="2800" dirty="0">
                <a:latin typeface="+mj-lt"/>
              </a:rPr>
              <a:t>cheminots convaincus </a:t>
            </a:r>
            <a:endParaRPr lang="fr-FR" altLang="fr-FR" sz="2800" dirty="0">
              <a:latin typeface="+mj-lt"/>
              <a:ea typeface="Calibri Light"/>
              <a:cs typeface="Calibri Light"/>
            </a:endParaRPr>
          </a:p>
          <a:p>
            <a:pPr indent="-274320" algn="ctr" eaLnBrk="1" fontAlgn="auto" hangingPunct="1">
              <a:spcAft>
                <a:spcPts val="0"/>
              </a:spcAft>
              <a:buClr>
                <a:schemeClr val="accent1">
                  <a:lumMod val="75000"/>
                </a:schemeClr>
              </a:buClr>
              <a:buNone/>
              <a:defRPr/>
            </a:pPr>
            <a:r>
              <a:rPr lang="fr-FR" altLang="fr-FR" sz="2800" dirty="0">
                <a:solidFill>
                  <a:schemeClr val="tx1"/>
                </a:solidFill>
                <a:latin typeface="+mj-lt"/>
              </a:rPr>
              <a:t>ont décidé d’aider concrètement plus de </a:t>
            </a:r>
            <a:r>
              <a:rPr lang="fr-FR" altLang="fr-FR" sz="2800" dirty="0">
                <a:solidFill>
                  <a:srgbClr val="FF0000"/>
                </a:solidFill>
                <a:latin typeface="+mj-lt"/>
              </a:rPr>
              <a:t>593 </a:t>
            </a:r>
            <a:r>
              <a:rPr lang="fr-FR" altLang="fr-FR" sz="2800" dirty="0">
                <a:solidFill>
                  <a:schemeClr val="tx1"/>
                </a:solidFill>
                <a:latin typeface="+mj-lt"/>
              </a:rPr>
              <a:t>pupilles</a:t>
            </a:r>
          </a:p>
        </p:txBody>
      </p:sp>
    </p:spTree>
    <p:extLst>
      <p:ext uri="{BB962C8B-B14F-4D97-AF65-F5344CB8AC3E}">
        <p14:creationId xmlns:p14="http://schemas.microsoft.com/office/powerpoint/2010/main" val="1630381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3FF6E790-D53A-459A-8975-F2539DF328B4}"/>
              </a:ext>
            </a:extLst>
          </p:cNvPr>
          <p:cNvSpPr>
            <a:spLocks noGrp="1" noChangeArrowheads="1"/>
          </p:cNvSpPr>
          <p:nvPr>
            <p:ph idx="1"/>
          </p:nvPr>
        </p:nvSpPr>
        <p:spPr>
          <a:xfrm>
            <a:off x="1703388" y="1628775"/>
            <a:ext cx="8208962" cy="4738688"/>
          </a:xfrm>
        </p:spPr>
        <p:txBody>
          <a:bodyPr rtlCol="0">
            <a:normAutofit/>
          </a:bodyPr>
          <a:lstStyle/>
          <a:p>
            <a:pPr lvl="2" algn="ctr" eaLnBrk="1" fontAlgn="auto" hangingPunct="1">
              <a:spcAft>
                <a:spcPts val="0"/>
              </a:spcAft>
              <a:buClr>
                <a:schemeClr val="accent1">
                  <a:lumMod val="75000"/>
                </a:schemeClr>
              </a:buClr>
              <a:buNone/>
              <a:defRPr/>
            </a:pPr>
            <a:endParaRPr lang="fr-FR" altLang="fr-FR" i="1" dirty="0">
              <a:solidFill>
                <a:schemeClr val="tx1">
                  <a:lumMod val="75000"/>
                  <a:lumOff val="25000"/>
                </a:schemeClr>
              </a:solidFill>
            </a:endParaRPr>
          </a:p>
          <a:p>
            <a:pPr lvl="2" algn="ctr" eaLnBrk="1" fontAlgn="auto" hangingPunct="1">
              <a:spcAft>
                <a:spcPts val="0"/>
              </a:spcAft>
              <a:buClr>
                <a:schemeClr val="accent1">
                  <a:lumMod val="75000"/>
                </a:schemeClr>
              </a:buClr>
              <a:buNone/>
              <a:defRPr/>
            </a:pPr>
            <a:r>
              <a:rPr lang="fr-FR" altLang="fr-FR" sz="2800" dirty="0">
                <a:solidFill>
                  <a:schemeClr val="tx1"/>
                </a:solidFill>
              </a:rPr>
              <a:t>La politique patrimoniale de l’ONCF a toujours été étroitement liée à la réponse des besoins de nos pupilles, aux évolutions de la société et également à la volonté de notre Conseil d’Administration de développer une </a:t>
            </a:r>
          </a:p>
          <a:p>
            <a:pPr lvl="2" algn="ctr" eaLnBrk="1" fontAlgn="auto" hangingPunct="1">
              <a:spcAft>
                <a:spcPts val="0"/>
              </a:spcAft>
              <a:buClr>
                <a:schemeClr val="accent1">
                  <a:lumMod val="75000"/>
                </a:schemeClr>
              </a:buClr>
              <a:buNone/>
              <a:defRPr/>
            </a:pPr>
            <a:r>
              <a:rPr lang="fr-FR" altLang="fr-FR" sz="2800" dirty="0">
                <a:solidFill>
                  <a:schemeClr val="tx1"/>
                </a:solidFill>
              </a:rPr>
              <a:t>Solidarité de haut niveau.</a:t>
            </a:r>
          </a:p>
          <a:p>
            <a:pPr lvl="2" algn="ctr" eaLnBrk="1" fontAlgn="auto" hangingPunct="1">
              <a:spcAft>
                <a:spcPts val="0"/>
              </a:spcAft>
              <a:buClr>
                <a:schemeClr val="accent1">
                  <a:lumMod val="75000"/>
                </a:schemeClr>
              </a:buClr>
              <a:buNone/>
              <a:defRPr/>
            </a:pPr>
            <a:endParaRPr lang="fr-FR" altLang="fr-FR" sz="2800" dirty="0">
              <a:solidFill>
                <a:schemeClr val="tx1"/>
              </a:solidFill>
            </a:endParaRPr>
          </a:p>
          <a:p>
            <a:pPr indent="-274320" algn="ctr" eaLnBrk="1" fontAlgn="auto" hangingPunct="1">
              <a:spcAft>
                <a:spcPts val="0"/>
              </a:spcAft>
              <a:buClr>
                <a:schemeClr val="accent1">
                  <a:lumMod val="75000"/>
                </a:schemeClr>
              </a:buClr>
              <a:buNone/>
              <a:defRPr/>
            </a:pPr>
            <a:r>
              <a:rPr lang="fr-FR" altLang="fr-FR" sz="2800" dirty="0">
                <a:solidFill>
                  <a:schemeClr val="tx1"/>
                </a:solidFill>
              </a:rPr>
              <a:t>   </a:t>
            </a:r>
            <a:r>
              <a:rPr lang="fr-FR" altLang="fr-FR" sz="2800" dirty="0">
                <a:solidFill>
                  <a:srgbClr val="FF0000"/>
                </a:solidFill>
              </a:rPr>
              <a:t>C’est pourquoi son histoire a connu des adaptations par des achats et des ventes de structures d’accueil,</a:t>
            </a:r>
          </a:p>
        </p:txBody>
      </p:sp>
      <p:sp>
        <p:nvSpPr>
          <p:cNvPr id="5" name="Rectangle 2">
            <a:extLst>
              <a:ext uri="{FF2B5EF4-FFF2-40B4-BE49-F238E27FC236}">
                <a16:creationId xmlns:a16="http://schemas.microsoft.com/office/drawing/2014/main" id="{93CB9BEC-6973-46D0-8672-4BBF84497632}"/>
              </a:ext>
            </a:extLst>
          </p:cNvPr>
          <p:cNvSpPr>
            <a:spLocks noGrp="1"/>
          </p:cNvSpPr>
          <p:nvPr>
            <p:ph type="title"/>
          </p:nvPr>
        </p:nvSpPr>
        <p:spPr>
          <a:xfrm>
            <a:off x="1181345" y="556359"/>
            <a:ext cx="9253048" cy="709613"/>
          </a:xfrm>
        </p:spPr>
        <p:txBody>
          <a:bodyPr>
            <a:noAutofit/>
          </a:bodyPr>
          <a:lstStyle/>
          <a:p>
            <a:pPr eaLnBrk="1" hangingPunct="1"/>
            <a:r>
              <a:rPr lang="fr-FR" altLang="fr-FR" sz="4800" b="1" dirty="0"/>
              <a:t>La politique patrimoniale de l’ONCF</a:t>
            </a:r>
          </a:p>
        </p:txBody>
      </p:sp>
    </p:spTree>
    <p:extLst>
      <p:ext uri="{BB962C8B-B14F-4D97-AF65-F5344CB8AC3E}">
        <p14:creationId xmlns:p14="http://schemas.microsoft.com/office/powerpoint/2010/main" val="20899626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Espace réservé du contenu 3" descr="Scan20006.jpg">
            <a:extLst>
              <a:ext uri="{FF2B5EF4-FFF2-40B4-BE49-F238E27FC236}">
                <a16:creationId xmlns:a16="http://schemas.microsoft.com/office/drawing/2014/main" id="{AD23DC77-A94D-426A-8EE4-D2D17AAC0B84}"/>
              </a:ext>
            </a:extLst>
          </p:cNvPr>
          <p:cNvPicPr>
            <a:picLocks noGrp="1" noChangeAspect="1"/>
          </p:cNvPicPr>
          <p:nvPr>
            <p:ph idx="1"/>
          </p:nvPr>
        </p:nvPicPr>
        <p:blipFill>
          <a:blip r:embed="rId3" cstate="print"/>
          <a:stretch>
            <a:fillRect/>
          </a:stretch>
        </p:blipFill>
        <p:spPr>
          <a:xfrm>
            <a:off x="4439817" y="2420889"/>
            <a:ext cx="5202203" cy="3508375"/>
          </a:xfrm>
          <a:solidFill>
            <a:srgbClr val="FFFFFF">
              <a:shade val="85000"/>
            </a:srgbClr>
          </a:solidFill>
          <a:ln w="190500" cap="sq">
            <a:solidFill>
              <a:srgbClr val="FFFFFF"/>
            </a:solidFill>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Titre 1">
            <a:extLst>
              <a:ext uri="{FF2B5EF4-FFF2-40B4-BE49-F238E27FC236}">
                <a16:creationId xmlns:a16="http://schemas.microsoft.com/office/drawing/2014/main" id="{91537ADD-4BD3-4D10-9976-552AD387FF89}"/>
              </a:ext>
            </a:extLst>
          </p:cNvPr>
          <p:cNvSpPr>
            <a:spLocks noGrp="1"/>
          </p:cNvSpPr>
          <p:nvPr>
            <p:ph type="title"/>
          </p:nvPr>
        </p:nvSpPr>
        <p:spPr>
          <a:xfrm>
            <a:off x="1774826" y="609600"/>
            <a:ext cx="8207375" cy="1143000"/>
          </a:xfrm>
        </p:spPr>
        <p:txBody>
          <a:bodyPr/>
          <a:lstStyle/>
          <a:p>
            <a:pPr eaLnBrk="1" hangingPunct="1"/>
            <a:r>
              <a:rPr lang="fr-FR" altLang="fr-FR" sz="6000" b="1" dirty="0">
                <a:solidFill>
                  <a:schemeClr val="tx1"/>
                </a:solidFill>
              </a:rPr>
              <a:t>					 </a:t>
            </a:r>
            <a:r>
              <a:rPr lang="fr-FR" altLang="fr-FR" sz="6000" dirty="0">
                <a:solidFill>
                  <a:schemeClr val="tx1"/>
                </a:solidFill>
              </a:rPr>
              <a:t>Le Pecq</a:t>
            </a:r>
          </a:p>
        </p:txBody>
      </p:sp>
      <p:sp>
        <p:nvSpPr>
          <p:cNvPr id="6" name="Oval 19">
            <a:extLst>
              <a:ext uri="{FF2B5EF4-FFF2-40B4-BE49-F238E27FC236}">
                <a16:creationId xmlns:a16="http://schemas.microsoft.com/office/drawing/2014/main" id="{191F83D4-BAA7-4F7A-BA6D-B3C513654A29}"/>
              </a:ext>
            </a:extLst>
          </p:cNvPr>
          <p:cNvSpPr>
            <a:spLocks noChangeArrowheads="1"/>
          </p:cNvSpPr>
          <p:nvPr/>
        </p:nvSpPr>
        <p:spPr bwMode="auto">
          <a:xfrm rot="20544831">
            <a:off x="947592" y="852487"/>
            <a:ext cx="4770438" cy="1800225"/>
          </a:xfrm>
          <a:prstGeom prst="ellipse">
            <a:avLst/>
          </a:prstGeom>
          <a:noFill/>
          <a:ln w="9525">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ctr" eaLnBrk="0" fontAlgn="base" hangingPunct="0">
              <a:spcBef>
                <a:spcPct val="0"/>
              </a:spcBef>
              <a:spcAft>
                <a:spcPct val="0"/>
              </a:spcAft>
              <a:buClrTx/>
              <a:buSzTx/>
              <a:buNone/>
              <a:defRPr/>
            </a:pPr>
            <a:r>
              <a:rPr lang="fr-FR" altLang="fr-FR" sz="3600" dirty="0">
                <a:solidFill>
                  <a:prstClr val="black"/>
                </a:solidFill>
                <a:latin typeface="Calibri"/>
              </a:rPr>
              <a:t>Vendu en 1984</a:t>
            </a:r>
          </a:p>
          <a:p>
            <a:pPr algn="ctr" eaLnBrk="0" fontAlgn="base" hangingPunct="0">
              <a:spcBef>
                <a:spcPct val="0"/>
              </a:spcBef>
              <a:spcAft>
                <a:spcPct val="0"/>
              </a:spcAft>
              <a:buClrTx/>
              <a:buSzTx/>
              <a:buNone/>
              <a:defRPr/>
            </a:pPr>
            <a:r>
              <a:rPr lang="fr-FR" altLang="fr-FR" sz="3600" dirty="0">
                <a:solidFill>
                  <a:prstClr val="black"/>
                </a:solidFill>
                <a:latin typeface="Calibri"/>
              </a:rPr>
              <a:t>838 470 €</a:t>
            </a:r>
          </a:p>
        </p:txBody>
      </p:sp>
    </p:spTree>
    <p:extLst>
      <p:ext uri="{BB962C8B-B14F-4D97-AF65-F5344CB8AC3E}">
        <p14:creationId xmlns:p14="http://schemas.microsoft.com/office/powerpoint/2010/main" val="22571449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Espace réservé du contenu 3" descr="Scan20007.jpg">
            <a:extLst>
              <a:ext uri="{FF2B5EF4-FFF2-40B4-BE49-F238E27FC236}">
                <a16:creationId xmlns:a16="http://schemas.microsoft.com/office/drawing/2014/main" id="{4285FCE0-DDEF-4CC7-8355-FBE83D099FFB}"/>
              </a:ext>
            </a:extLst>
          </p:cNvPr>
          <p:cNvPicPr>
            <a:picLocks noGrp="1" noChangeAspect="1"/>
          </p:cNvPicPr>
          <p:nvPr>
            <p:ph idx="1"/>
          </p:nvPr>
        </p:nvPicPr>
        <p:blipFill>
          <a:blip r:embed="rId3" cstate="print"/>
          <a:stretch>
            <a:fillRect/>
          </a:stretch>
        </p:blipFill>
        <p:spPr>
          <a:xfrm rot="209112">
            <a:off x="4007769" y="2564904"/>
            <a:ext cx="5636029" cy="3499658"/>
          </a:xfrm>
          <a:solidFill>
            <a:srgbClr val="FFFFFF">
              <a:shade val="85000"/>
            </a:srgbClr>
          </a:solidFill>
          <a:ln w="190500" cap="sq">
            <a:solidFill>
              <a:srgbClr val="FFFFFF"/>
            </a:solidFill>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5" name="Titre 1">
            <a:extLst>
              <a:ext uri="{FF2B5EF4-FFF2-40B4-BE49-F238E27FC236}">
                <a16:creationId xmlns:a16="http://schemas.microsoft.com/office/drawing/2014/main" id="{1149468C-BF8B-40DF-AB34-23CF8DC3CD31}"/>
              </a:ext>
            </a:extLst>
          </p:cNvPr>
          <p:cNvSpPr>
            <a:spLocks noGrp="1"/>
          </p:cNvSpPr>
          <p:nvPr>
            <p:ph type="title"/>
          </p:nvPr>
        </p:nvSpPr>
        <p:spPr>
          <a:xfrm>
            <a:off x="1992314" y="500063"/>
            <a:ext cx="8207375" cy="1143000"/>
          </a:xfrm>
        </p:spPr>
        <p:txBody>
          <a:bodyPr/>
          <a:lstStyle/>
          <a:p>
            <a:pPr eaLnBrk="1" hangingPunct="1"/>
            <a:r>
              <a:rPr lang="fr-FR" altLang="fr-FR" sz="5800" dirty="0">
                <a:solidFill>
                  <a:schemeClr val="tx1"/>
                </a:solidFill>
              </a:rPr>
              <a:t>				    Le Vésinet</a:t>
            </a:r>
          </a:p>
        </p:txBody>
      </p:sp>
      <p:sp>
        <p:nvSpPr>
          <p:cNvPr id="6" name="Oval 20">
            <a:extLst>
              <a:ext uri="{FF2B5EF4-FFF2-40B4-BE49-F238E27FC236}">
                <a16:creationId xmlns:a16="http://schemas.microsoft.com/office/drawing/2014/main" id="{1590806D-DD5D-410B-B08A-9A6522B43301}"/>
              </a:ext>
            </a:extLst>
          </p:cNvPr>
          <p:cNvSpPr>
            <a:spLocks noChangeArrowheads="1"/>
          </p:cNvSpPr>
          <p:nvPr/>
        </p:nvSpPr>
        <p:spPr bwMode="auto">
          <a:xfrm rot="20043349">
            <a:off x="550741" y="959401"/>
            <a:ext cx="4786313" cy="1738313"/>
          </a:xfrm>
          <a:prstGeom prst="ellipse">
            <a:avLst/>
          </a:prstGeom>
          <a:noFill/>
          <a:ln w="9525">
            <a:solidFill>
              <a:schemeClr val="accent1">
                <a:lumMod val="75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3600" dirty="0">
                <a:solidFill>
                  <a:prstClr val="black"/>
                </a:solidFill>
                <a:latin typeface="Calibri"/>
              </a:rPr>
              <a:t>Vendu en 1987</a:t>
            </a:r>
          </a:p>
          <a:p>
            <a:pPr algn="ctr" eaLnBrk="0" fontAlgn="base" hangingPunct="0">
              <a:spcBef>
                <a:spcPct val="0"/>
              </a:spcBef>
              <a:spcAft>
                <a:spcPct val="0"/>
              </a:spcAft>
              <a:buClrTx/>
              <a:buSzTx/>
              <a:buNone/>
              <a:defRPr/>
            </a:pPr>
            <a:r>
              <a:rPr lang="fr-FR" altLang="fr-FR" sz="3600" dirty="0">
                <a:solidFill>
                  <a:prstClr val="black"/>
                </a:solidFill>
                <a:latin typeface="Calibri"/>
              </a:rPr>
              <a:t>564 061 €</a:t>
            </a:r>
          </a:p>
          <a:p>
            <a:pPr eaLnBrk="0" fontAlgn="base" hangingPunct="0">
              <a:spcBef>
                <a:spcPct val="0"/>
              </a:spcBef>
              <a:spcAft>
                <a:spcPct val="0"/>
              </a:spcAft>
              <a:buClrTx/>
              <a:buSzTx/>
              <a:buNone/>
              <a:defRPr/>
            </a:pPr>
            <a:endParaRPr lang="fr-FR" altLang="fr-FR" sz="3200" dirty="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40074459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Espace réservé du contenu 3" descr="Scan20005.jpg">
            <a:extLst>
              <a:ext uri="{FF2B5EF4-FFF2-40B4-BE49-F238E27FC236}">
                <a16:creationId xmlns:a16="http://schemas.microsoft.com/office/drawing/2014/main" id="{58022825-680F-4A86-9A27-C19E7B1EB1F2}"/>
              </a:ext>
            </a:extLst>
          </p:cNvPr>
          <p:cNvPicPr>
            <a:picLocks noGrp="1" noChangeAspect="1"/>
          </p:cNvPicPr>
          <p:nvPr>
            <p:ph idx="1"/>
          </p:nvPr>
        </p:nvPicPr>
        <p:blipFill>
          <a:blip r:embed="rId3" cstate="print"/>
          <a:stretch>
            <a:fillRect/>
          </a:stretch>
        </p:blipFill>
        <p:spPr>
          <a:xfrm>
            <a:off x="2180237" y="2636912"/>
            <a:ext cx="5964382" cy="3200400"/>
          </a:xfrm>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
        <p:nvSpPr>
          <p:cNvPr id="5" name="Oval 21">
            <a:extLst>
              <a:ext uri="{FF2B5EF4-FFF2-40B4-BE49-F238E27FC236}">
                <a16:creationId xmlns:a16="http://schemas.microsoft.com/office/drawing/2014/main" id="{3D26BAB5-2D8B-4678-965F-1931DEBC6DE1}"/>
              </a:ext>
            </a:extLst>
          </p:cNvPr>
          <p:cNvSpPr>
            <a:spLocks noChangeArrowheads="1"/>
          </p:cNvSpPr>
          <p:nvPr/>
        </p:nvSpPr>
        <p:spPr bwMode="auto">
          <a:xfrm rot="1052940">
            <a:off x="6385762" y="997561"/>
            <a:ext cx="5076825" cy="1868487"/>
          </a:xfrm>
          <a:prstGeom prst="ellipse">
            <a:avLst/>
          </a:prstGeom>
          <a:noFill/>
          <a:ln w="9525">
            <a:solidFill>
              <a:schemeClr val="accent1">
                <a:lumMod val="75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3600" dirty="0">
                <a:solidFill>
                  <a:prstClr val="black"/>
                </a:solidFill>
                <a:latin typeface="Calibri"/>
              </a:rPr>
              <a:t>Vendu en 1991</a:t>
            </a:r>
          </a:p>
          <a:p>
            <a:pPr algn="ctr" eaLnBrk="0" fontAlgn="base" hangingPunct="0">
              <a:spcBef>
                <a:spcPct val="0"/>
              </a:spcBef>
              <a:spcAft>
                <a:spcPct val="0"/>
              </a:spcAft>
              <a:buClrTx/>
              <a:buSzTx/>
              <a:buNone/>
              <a:defRPr/>
            </a:pPr>
            <a:r>
              <a:rPr lang="fr-FR" altLang="fr-FR" sz="3600" dirty="0">
                <a:solidFill>
                  <a:prstClr val="black"/>
                </a:solidFill>
                <a:latin typeface="Calibri"/>
              </a:rPr>
              <a:t> 1 246 270 €</a:t>
            </a:r>
          </a:p>
          <a:p>
            <a:pPr eaLnBrk="0" fontAlgn="base" hangingPunct="0">
              <a:spcBef>
                <a:spcPct val="0"/>
              </a:spcBef>
              <a:spcAft>
                <a:spcPct val="0"/>
              </a:spcAft>
              <a:buClrTx/>
              <a:buSzTx/>
              <a:buNone/>
              <a:defRPr/>
            </a:pPr>
            <a:endParaRPr lang="fr-FR" altLang="fr-FR" sz="3200" dirty="0">
              <a:solidFill>
                <a:srgbClr val="FFFF00"/>
              </a:solidFill>
              <a:latin typeface="Times New Roman" panose="02020603050405020304" pitchFamily="18" charset="0"/>
            </a:endParaRPr>
          </a:p>
        </p:txBody>
      </p:sp>
      <p:sp>
        <p:nvSpPr>
          <p:cNvPr id="6" name="Titre 1">
            <a:extLst>
              <a:ext uri="{FF2B5EF4-FFF2-40B4-BE49-F238E27FC236}">
                <a16:creationId xmlns:a16="http://schemas.microsoft.com/office/drawing/2014/main" id="{A5DBC3A2-3FE0-4D53-BB03-DDCCF4C3DB1B}"/>
              </a:ext>
            </a:extLst>
          </p:cNvPr>
          <p:cNvSpPr>
            <a:spLocks noGrp="1"/>
          </p:cNvSpPr>
          <p:nvPr>
            <p:ph type="title"/>
          </p:nvPr>
        </p:nvSpPr>
        <p:spPr>
          <a:xfrm>
            <a:off x="2208214" y="741364"/>
            <a:ext cx="8027987" cy="731837"/>
          </a:xfrm>
        </p:spPr>
        <p:txBody>
          <a:bodyPr rtlCol="0">
            <a:normAutofit fontScale="90000"/>
          </a:bodyPr>
          <a:lstStyle/>
          <a:p>
            <a:pPr eaLnBrk="1" fontAlgn="auto" hangingPunct="1">
              <a:spcAft>
                <a:spcPts val="0"/>
              </a:spcAft>
              <a:defRPr/>
            </a:pPr>
            <a:r>
              <a:rPr lang="fr-FR" sz="5400" dirty="0">
                <a:solidFill>
                  <a:schemeClr val="tx1"/>
                </a:solidFill>
              </a:rPr>
              <a:t>   Avernes</a:t>
            </a:r>
          </a:p>
        </p:txBody>
      </p:sp>
    </p:spTree>
    <p:extLst>
      <p:ext uri="{BB962C8B-B14F-4D97-AF65-F5344CB8AC3E}">
        <p14:creationId xmlns:p14="http://schemas.microsoft.com/office/powerpoint/2010/main" val="7032687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285111B5-A038-4E54-A94C-1F02E3249B1C}"/>
              </a:ext>
            </a:extLst>
          </p:cNvPr>
          <p:cNvSpPr>
            <a:spLocks noGrp="1" noChangeArrowheads="1"/>
          </p:cNvSpPr>
          <p:nvPr>
            <p:ph idx="1"/>
          </p:nvPr>
        </p:nvSpPr>
        <p:spPr>
          <a:xfrm>
            <a:off x="1992313" y="2205038"/>
            <a:ext cx="8208962" cy="3816350"/>
          </a:xfrm>
        </p:spPr>
        <p:txBody>
          <a:bodyPr rtlCol="0">
            <a:normAutofit lnSpcReduction="10000"/>
          </a:bodyPr>
          <a:lstStyle/>
          <a:p>
            <a:pPr indent="-274320" eaLnBrk="1" fontAlgn="auto" hangingPunct="1">
              <a:lnSpc>
                <a:spcPct val="90000"/>
              </a:lnSpc>
              <a:spcAft>
                <a:spcPts val="0"/>
              </a:spcAft>
              <a:buClr>
                <a:schemeClr val="accent1">
                  <a:lumMod val="75000"/>
                </a:schemeClr>
              </a:buClr>
              <a:buNone/>
              <a:defRPr/>
            </a:pPr>
            <a:r>
              <a:rPr lang="fr-FR" altLang="fr-FR" sz="800" i="1" dirty="0">
                <a:solidFill>
                  <a:schemeClr val="tx1">
                    <a:lumMod val="75000"/>
                    <a:lumOff val="25000"/>
                  </a:schemeClr>
                </a:solidFill>
              </a:rPr>
              <a:t>	</a:t>
            </a:r>
          </a:p>
          <a:p>
            <a:pPr indent="-274320" algn="ctr" eaLnBrk="1" fontAlgn="auto" hangingPunct="1">
              <a:lnSpc>
                <a:spcPct val="90000"/>
              </a:lnSpc>
              <a:spcAft>
                <a:spcPts val="0"/>
              </a:spcAft>
              <a:buClr>
                <a:schemeClr val="accent1">
                  <a:lumMod val="75000"/>
                </a:schemeClr>
              </a:buClr>
              <a:buNone/>
              <a:defRPr/>
            </a:pPr>
            <a:r>
              <a:rPr lang="fr-FR" altLang="fr-FR" sz="3000" dirty="0">
                <a:solidFill>
                  <a:schemeClr val="tx1"/>
                </a:solidFill>
              </a:rPr>
              <a:t>Les ventes des établissements créeront des réserves financières pour reconstruire un patrimoine adapté aux besoins des pupilles.</a:t>
            </a:r>
          </a:p>
          <a:p>
            <a:pPr indent="-274320" algn="ctr" eaLnBrk="1" fontAlgn="auto" hangingPunct="1">
              <a:lnSpc>
                <a:spcPct val="90000"/>
              </a:lnSpc>
              <a:spcAft>
                <a:spcPts val="0"/>
              </a:spcAft>
              <a:buClr>
                <a:schemeClr val="accent1">
                  <a:lumMod val="75000"/>
                </a:schemeClr>
              </a:buClr>
              <a:buNone/>
              <a:defRPr/>
            </a:pPr>
            <a:endParaRPr lang="fr-FR" altLang="fr-FR" sz="3000" dirty="0">
              <a:solidFill>
                <a:schemeClr val="tx1"/>
              </a:solidFill>
            </a:endParaRPr>
          </a:p>
          <a:p>
            <a:pPr indent="-274320" algn="ctr" eaLnBrk="1" fontAlgn="auto" hangingPunct="1">
              <a:lnSpc>
                <a:spcPct val="90000"/>
              </a:lnSpc>
              <a:spcAft>
                <a:spcPts val="0"/>
              </a:spcAft>
              <a:buClr>
                <a:schemeClr val="accent1">
                  <a:lumMod val="75000"/>
                </a:schemeClr>
              </a:buClr>
              <a:buNone/>
              <a:defRPr/>
            </a:pPr>
            <a:r>
              <a:rPr lang="fr-FR" altLang="fr-FR" sz="3000" dirty="0">
                <a:solidFill>
                  <a:schemeClr val="tx1"/>
                </a:solidFill>
              </a:rPr>
              <a:t>Sa gestion a pour objectif l’équilibre de ses comptes pour ne pas engendrer des charges qui viendraient dégrader le compte d’exploitation de l’association.</a:t>
            </a:r>
          </a:p>
          <a:p>
            <a:pPr indent="-274320" eaLnBrk="1" fontAlgn="auto" hangingPunct="1">
              <a:lnSpc>
                <a:spcPct val="90000"/>
              </a:lnSpc>
              <a:spcAft>
                <a:spcPts val="0"/>
              </a:spcAft>
              <a:buClr>
                <a:schemeClr val="accent1">
                  <a:lumMod val="75000"/>
                </a:schemeClr>
              </a:buClr>
              <a:buNone/>
              <a:defRPr/>
            </a:pPr>
            <a:endParaRPr lang="fr-FR" altLang="fr-FR" i="1" dirty="0">
              <a:solidFill>
                <a:schemeClr val="tx1">
                  <a:lumMod val="75000"/>
                  <a:lumOff val="25000"/>
                </a:schemeClr>
              </a:solidFill>
            </a:endParaRPr>
          </a:p>
          <a:p>
            <a:pPr indent="-274320" eaLnBrk="1" fontAlgn="auto" hangingPunct="1">
              <a:lnSpc>
                <a:spcPct val="90000"/>
              </a:lnSpc>
              <a:spcAft>
                <a:spcPts val="0"/>
              </a:spcAft>
              <a:buClr>
                <a:schemeClr val="accent1">
                  <a:lumMod val="75000"/>
                </a:schemeClr>
              </a:buClr>
              <a:buNone/>
              <a:defRPr/>
            </a:pPr>
            <a:endParaRPr lang="fr-FR" altLang="fr-FR" sz="1800" i="1" dirty="0">
              <a:solidFill>
                <a:schemeClr val="tx1">
                  <a:lumMod val="75000"/>
                  <a:lumOff val="25000"/>
                </a:schemeClr>
              </a:solidFill>
            </a:endParaRPr>
          </a:p>
        </p:txBody>
      </p:sp>
      <p:sp>
        <p:nvSpPr>
          <p:cNvPr id="5" name="Rectangle 2">
            <a:extLst>
              <a:ext uri="{FF2B5EF4-FFF2-40B4-BE49-F238E27FC236}">
                <a16:creationId xmlns:a16="http://schemas.microsoft.com/office/drawing/2014/main" id="{04B02EA4-B640-4839-9964-FDF34E4C1F6D}"/>
              </a:ext>
            </a:extLst>
          </p:cNvPr>
          <p:cNvSpPr>
            <a:spLocks noGrp="1"/>
          </p:cNvSpPr>
          <p:nvPr>
            <p:ph type="title"/>
          </p:nvPr>
        </p:nvSpPr>
        <p:spPr>
          <a:xfrm>
            <a:off x="1992314" y="908050"/>
            <a:ext cx="8207375" cy="863600"/>
          </a:xfrm>
        </p:spPr>
        <p:txBody>
          <a:bodyPr>
            <a:normAutofit/>
          </a:bodyPr>
          <a:lstStyle/>
          <a:p>
            <a:pPr eaLnBrk="1" hangingPunct="1"/>
            <a:r>
              <a:rPr lang="fr-FR" altLang="fr-FR" sz="4800" b="1" dirty="0"/>
              <a:t>La reconstitution du patrimoine</a:t>
            </a:r>
          </a:p>
        </p:txBody>
      </p:sp>
    </p:spTree>
    <p:extLst>
      <p:ext uri="{BB962C8B-B14F-4D97-AF65-F5344CB8AC3E}">
        <p14:creationId xmlns:p14="http://schemas.microsoft.com/office/powerpoint/2010/main" val="36245561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35718" y="0"/>
            <a:ext cx="12192000" cy="6858000"/>
          </a:xfrm>
          <a:prstGeom prst="rect">
            <a:avLst/>
          </a:prstGeom>
        </p:spPr>
      </p:pic>
      <p:sp>
        <p:nvSpPr>
          <p:cNvPr id="3" name="Titre 1">
            <a:extLst>
              <a:ext uri="{FF2B5EF4-FFF2-40B4-BE49-F238E27FC236}">
                <a16:creationId xmlns:a16="http://schemas.microsoft.com/office/drawing/2014/main" id="{F533510D-33D0-4C60-A73B-F8968A197971}"/>
              </a:ext>
            </a:extLst>
          </p:cNvPr>
          <p:cNvSpPr>
            <a:spLocks noGrp="1"/>
          </p:cNvSpPr>
          <p:nvPr>
            <p:ph type="title"/>
          </p:nvPr>
        </p:nvSpPr>
        <p:spPr>
          <a:xfrm>
            <a:off x="2028031" y="849923"/>
            <a:ext cx="8557907" cy="839788"/>
          </a:xfrm>
        </p:spPr>
        <p:txBody>
          <a:bodyPr>
            <a:noAutofit/>
          </a:bodyPr>
          <a:lstStyle/>
          <a:p>
            <a:pPr algn="ctr" eaLnBrk="1" hangingPunct="1"/>
            <a:r>
              <a:rPr lang="fr-FR" altLang="fr-FR" sz="4800" b="1" dirty="0"/>
              <a:t>Principe de gestion du patrimoine</a:t>
            </a:r>
          </a:p>
        </p:txBody>
      </p:sp>
      <p:sp>
        <p:nvSpPr>
          <p:cNvPr id="5" name="Espace réservé du contenu 2">
            <a:extLst>
              <a:ext uri="{FF2B5EF4-FFF2-40B4-BE49-F238E27FC236}">
                <a16:creationId xmlns:a16="http://schemas.microsoft.com/office/drawing/2014/main" id="{1689CF14-CE6B-4E40-90F3-9F5CD6B71757}"/>
              </a:ext>
            </a:extLst>
          </p:cNvPr>
          <p:cNvSpPr>
            <a:spLocks noGrp="1"/>
          </p:cNvSpPr>
          <p:nvPr>
            <p:ph idx="1"/>
          </p:nvPr>
        </p:nvSpPr>
        <p:spPr>
          <a:xfrm>
            <a:off x="1774824" y="2650272"/>
            <a:ext cx="8713788" cy="2376487"/>
          </a:xfrm>
        </p:spPr>
        <p:txBody>
          <a:bodyPr>
            <a:normAutofit lnSpcReduction="10000"/>
          </a:bodyPr>
          <a:lstStyle/>
          <a:p>
            <a:pPr algn="ctr" eaLnBrk="1" hangingPunct="1">
              <a:lnSpc>
                <a:spcPct val="90000"/>
              </a:lnSpc>
              <a:buFont typeface="Wingdings" panose="05000000000000000000" pitchFamily="2" charset="2"/>
              <a:buNone/>
            </a:pPr>
            <a:r>
              <a:rPr lang="fr-FR" altLang="fr-FR" sz="2800" dirty="0">
                <a:solidFill>
                  <a:schemeClr val="tx1"/>
                </a:solidFill>
              </a:rPr>
              <a:t>Il faudra plusieurs congrès et plusieurs années </a:t>
            </a:r>
          </a:p>
          <a:p>
            <a:pPr algn="ctr" eaLnBrk="1" hangingPunct="1">
              <a:lnSpc>
                <a:spcPct val="90000"/>
              </a:lnSpc>
              <a:buFont typeface="Wingdings" panose="05000000000000000000" pitchFamily="2" charset="2"/>
              <a:buNone/>
            </a:pPr>
            <a:r>
              <a:rPr lang="fr-FR" altLang="fr-FR" sz="2800" dirty="0">
                <a:solidFill>
                  <a:schemeClr val="tx1"/>
                </a:solidFill>
              </a:rPr>
              <a:t>d’études pour donner corps à la « Maison de l’ONCF », établissement qui doit répondre aux orientations, </a:t>
            </a:r>
          </a:p>
          <a:p>
            <a:pPr algn="ctr" eaLnBrk="1" hangingPunct="1">
              <a:lnSpc>
                <a:spcPct val="90000"/>
              </a:lnSpc>
              <a:buFont typeface="Wingdings" panose="05000000000000000000" pitchFamily="2" charset="2"/>
              <a:buNone/>
            </a:pPr>
            <a:endParaRPr lang="fr-FR" altLang="fr-FR" sz="2800" dirty="0">
              <a:solidFill>
                <a:schemeClr val="tx1"/>
              </a:solidFill>
            </a:endParaRPr>
          </a:p>
          <a:p>
            <a:pPr algn="ctr" eaLnBrk="1" hangingPunct="1">
              <a:lnSpc>
                <a:spcPct val="90000"/>
              </a:lnSpc>
              <a:buFont typeface="Wingdings" panose="05000000000000000000" pitchFamily="2" charset="2"/>
              <a:buNone/>
            </a:pPr>
            <a:r>
              <a:rPr lang="fr-FR" altLang="fr-FR" sz="2800" dirty="0">
                <a:solidFill>
                  <a:schemeClr val="tx1"/>
                </a:solidFill>
              </a:rPr>
              <a:t>c'est-à-dire :</a:t>
            </a:r>
          </a:p>
        </p:txBody>
      </p:sp>
    </p:spTree>
    <p:extLst>
      <p:ext uri="{BB962C8B-B14F-4D97-AF65-F5344CB8AC3E}">
        <p14:creationId xmlns:p14="http://schemas.microsoft.com/office/powerpoint/2010/main" val="9008751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C0319EE1-BF80-4E65-B3A8-635D809325C5}"/>
              </a:ext>
            </a:extLst>
          </p:cNvPr>
          <p:cNvSpPr>
            <a:spLocks noGrp="1"/>
          </p:cNvSpPr>
          <p:nvPr>
            <p:ph idx="1"/>
          </p:nvPr>
        </p:nvSpPr>
        <p:spPr>
          <a:xfrm>
            <a:off x="2707481" y="1655156"/>
            <a:ext cx="6777037" cy="5111750"/>
          </a:xfrm>
        </p:spPr>
        <p:txBody>
          <a:bodyPr/>
          <a:lstStyle/>
          <a:p>
            <a:pPr lvl="2" eaLnBrk="1" hangingPunct="1">
              <a:lnSpc>
                <a:spcPct val="90000"/>
              </a:lnSpc>
              <a:buFontTx/>
              <a:buChar char="-"/>
            </a:pPr>
            <a:r>
              <a:rPr lang="fr-FR" altLang="fr-FR" sz="2800" i="1" dirty="0">
                <a:solidFill>
                  <a:schemeClr val="tx1"/>
                </a:solidFill>
              </a:rPr>
              <a:t>Recevoir des pupilles étudiants,</a:t>
            </a:r>
          </a:p>
          <a:p>
            <a:pPr lvl="2" eaLnBrk="1" hangingPunct="1">
              <a:lnSpc>
                <a:spcPct val="90000"/>
              </a:lnSpc>
              <a:buFontTx/>
              <a:buChar char="-"/>
            </a:pPr>
            <a:r>
              <a:rPr lang="fr-FR" altLang="fr-FR" sz="2800" i="1" dirty="0">
                <a:solidFill>
                  <a:schemeClr val="tx1"/>
                </a:solidFill>
              </a:rPr>
              <a:t>Accueillir des pupilles à la recherche d’un premier emploi,</a:t>
            </a:r>
          </a:p>
          <a:p>
            <a:pPr lvl="2" eaLnBrk="1" hangingPunct="1">
              <a:lnSpc>
                <a:spcPct val="90000"/>
              </a:lnSpc>
              <a:buFontTx/>
              <a:buChar char="-"/>
            </a:pPr>
            <a:r>
              <a:rPr lang="fr-FR" altLang="fr-FR" sz="2800" i="1" dirty="0">
                <a:solidFill>
                  <a:schemeClr val="tx1"/>
                </a:solidFill>
              </a:rPr>
              <a:t>Recevoir des pupilles en stage ou en apprentissage,</a:t>
            </a:r>
          </a:p>
          <a:p>
            <a:pPr lvl="2" eaLnBrk="1" hangingPunct="1">
              <a:lnSpc>
                <a:spcPct val="90000"/>
              </a:lnSpc>
              <a:buFontTx/>
              <a:buChar char="-"/>
            </a:pPr>
            <a:r>
              <a:rPr lang="fr-FR" altLang="fr-FR" sz="2800" i="1" dirty="0">
                <a:solidFill>
                  <a:schemeClr val="tx1"/>
                </a:solidFill>
              </a:rPr>
              <a:t>Accueillir des initiatives sportives ou culturelles,</a:t>
            </a:r>
          </a:p>
          <a:p>
            <a:pPr lvl="2" eaLnBrk="1" hangingPunct="1">
              <a:lnSpc>
                <a:spcPct val="90000"/>
              </a:lnSpc>
              <a:buFontTx/>
              <a:buChar char="-"/>
            </a:pPr>
            <a:r>
              <a:rPr lang="fr-FR" altLang="fr-FR" sz="2800" i="1" dirty="0">
                <a:solidFill>
                  <a:schemeClr val="tx1"/>
                </a:solidFill>
              </a:rPr>
              <a:t>Recevoir selon disponibilités les adhérents de passage à Paris,</a:t>
            </a:r>
          </a:p>
          <a:p>
            <a:pPr lvl="2" eaLnBrk="1" hangingPunct="1">
              <a:lnSpc>
                <a:spcPct val="90000"/>
              </a:lnSpc>
              <a:buFontTx/>
              <a:buChar char="-"/>
            </a:pPr>
            <a:r>
              <a:rPr lang="fr-FR" altLang="fr-FR" sz="2800" i="1" dirty="0">
                <a:solidFill>
                  <a:schemeClr val="tx1"/>
                </a:solidFill>
              </a:rPr>
              <a:t>Accueillir des partenaires conventionnés avec l’association</a:t>
            </a:r>
            <a:r>
              <a:rPr lang="fr-FR" altLang="fr-FR" sz="2800" i="1" dirty="0">
                <a:solidFill>
                  <a:srgbClr val="FFFF00"/>
                </a:solidFill>
              </a:rPr>
              <a:t>.</a:t>
            </a:r>
            <a:endParaRPr lang="fr-FR" altLang="fr-FR" sz="2800" dirty="0"/>
          </a:p>
        </p:txBody>
      </p:sp>
      <p:sp>
        <p:nvSpPr>
          <p:cNvPr id="5" name="Rectangle 2">
            <a:extLst>
              <a:ext uri="{FF2B5EF4-FFF2-40B4-BE49-F238E27FC236}">
                <a16:creationId xmlns:a16="http://schemas.microsoft.com/office/drawing/2014/main" id="{E1FDE179-DF6E-4E12-B79C-F41512821A62}"/>
              </a:ext>
            </a:extLst>
          </p:cNvPr>
          <p:cNvSpPr>
            <a:spLocks noGrp="1"/>
          </p:cNvSpPr>
          <p:nvPr>
            <p:ph type="title"/>
          </p:nvPr>
        </p:nvSpPr>
        <p:spPr>
          <a:xfrm>
            <a:off x="1763714" y="459582"/>
            <a:ext cx="9138748" cy="638175"/>
          </a:xfrm>
        </p:spPr>
        <p:txBody>
          <a:bodyPr>
            <a:noAutofit/>
          </a:bodyPr>
          <a:lstStyle/>
          <a:p>
            <a:pPr algn="ctr" eaLnBrk="1" hangingPunct="1"/>
            <a:r>
              <a:rPr lang="fr-FR" altLang="fr-FR" sz="4800" b="1" dirty="0"/>
              <a:t>Principe de gestion du patrimoine</a:t>
            </a:r>
          </a:p>
        </p:txBody>
      </p:sp>
    </p:spTree>
    <p:extLst>
      <p:ext uri="{BB962C8B-B14F-4D97-AF65-F5344CB8AC3E}">
        <p14:creationId xmlns:p14="http://schemas.microsoft.com/office/powerpoint/2010/main" val="15619460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Oval 24">
            <a:extLst>
              <a:ext uri="{FF2B5EF4-FFF2-40B4-BE49-F238E27FC236}">
                <a16:creationId xmlns:a16="http://schemas.microsoft.com/office/drawing/2014/main" id="{FDA79C08-F2E8-4CF3-BDEC-E84708797AE3}"/>
              </a:ext>
            </a:extLst>
          </p:cNvPr>
          <p:cNvSpPr>
            <a:spLocks noChangeArrowheads="1"/>
          </p:cNvSpPr>
          <p:nvPr/>
        </p:nvSpPr>
        <p:spPr bwMode="auto">
          <a:xfrm rot="19921810">
            <a:off x="527051" y="3569799"/>
            <a:ext cx="4143375" cy="2305050"/>
          </a:xfrm>
          <a:prstGeom prst="ellipse">
            <a:avLst/>
          </a:prstGeom>
          <a:noFill/>
          <a:ln w="9525">
            <a:solidFill>
              <a:schemeClr val="accent1">
                <a:lumMod val="50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4500" dirty="0">
                <a:solidFill>
                  <a:srgbClr val="FF0000"/>
                </a:solidFill>
                <a:latin typeface="Calibri"/>
              </a:rPr>
              <a:t>1994</a:t>
            </a:r>
          </a:p>
          <a:p>
            <a:pPr algn="ctr" eaLnBrk="0" fontAlgn="base" hangingPunct="0">
              <a:spcBef>
                <a:spcPct val="0"/>
              </a:spcBef>
              <a:spcAft>
                <a:spcPct val="0"/>
              </a:spcAft>
              <a:buClrTx/>
              <a:buSzTx/>
              <a:buNone/>
              <a:defRPr/>
            </a:pPr>
            <a:r>
              <a:rPr lang="fr-FR" altLang="fr-FR" sz="4500" dirty="0">
                <a:solidFill>
                  <a:prstClr val="black"/>
                </a:solidFill>
                <a:latin typeface="Calibri"/>
              </a:rPr>
              <a:t>4 078 011 €</a:t>
            </a:r>
          </a:p>
          <a:p>
            <a:pPr eaLnBrk="0" fontAlgn="base" hangingPunct="0">
              <a:spcBef>
                <a:spcPct val="0"/>
              </a:spcBef>
              <a:spcAft>
                <a:spcPct val="0"/>
              </a:spcAft>
              <a:buClrTx/>
              <a:buSzTx/>
              <a:buNone/>
              <a:defRPr/>
            </a:pPr>
            <a:endParaRPr lang="fr-FR" altLang="fr-FR" sz="3200" dirty="0">
              <a:solidFill>
                <a:srgbClr val="FFFF00"/>
              </a:solidFill>
              <a:latin typeface="Times New Roman" panose="02020603050405020304" pitchFamily="18" charset="0"/>
            </a:endParaRPr>
          </a:p>
        </p:txBody>
      </p:sp>
      <p:sp>
        <p:nvSpPr>
          <p:cNvPr id="6" name="Rectangle 2">
            <a:extLst>
              <a:ext uri="{FF2B5EF4-FFF2-40B4-BE49-F238E27FC236}">
                <a16:creationId xmlns:a16="http://schemas.microsoft.com/office/drawing/2014/main" id="{F5FF0935-37C5-49D7-8124-ECA6EC3E7A4D}"/>
              </a:ext>
            </a:extLst>
          </p:cNvPr>
          <p:cNvSpPr>
            <a:spLocks noGrp="1" noChangeArrowheads="1"/>
          </p:cNvSpPr>
          <p:nvPr>
            <p:ph type="title"/>
          </p:nvPr>
        </p:nvSpPr>
        <p:spPr>
          <a:xfrm>
            <a:off x="760534" y="681038"/>
            <a:ext cx="3500438" cy="1706563"/>
          </a:xfrm>
        </p:spPr>
        <p:txBody>
          <a:bodyPr rtlCol="0">
            <a:normAutofit fontScale="90000"/>
          </a:bodyPr>
          <a:lstStyle/>
          <a:p>
            <a:pPr algn="ctr" eaLnBrk="1" fontAlgn="auto" hangingPunct="1">
              <a:spcAft>
                <a:spcPts val="0"/>
              </a:spcAft>
              <a:defRPr/>
            </a:pPr>
            <a:r>
              <a:rPr lang="fr-FR" b="1" dirty="0"/>
              <a:t>La Maison ONCF</a:t>
            </a:r>
            <a:br>
              <a:rPr lang="fr-FR" b="1" dirty="0"/>
            </a:br>
            <a:r>
              <a:rPr lang="fr-FR" b="1" dirty="0"/>
              <a:t>à </a:t>
            </a:r>
            <a:br>
              <a:rPr lang="fr-FR" b="1" dirty="0"/>
            </a:br>
            <a:r>
              <a:rPr lang="fr-FR" b="1" dirty="0"/>
              <a:t>Montreuil</a:t>
            </a:r>
          </a:p>
        </p:txBody>
      </p:sp>
      <p:pic>
        <p:nvPicPr>
          <p:cNvPr id="2" name="Image 1"/>
          <p:cNvPicPr>
            <a:picLocks noChangeAspect="1"/>
          </p:cNvPicPr>
          <p:nvPr/>
        </p:nvPicPr>
        <p:blipFill>
          <a:blip r:embed="rId3"/>
          <a:stretch>
            <a:fillRect/>
          </a:stretch>
        </p:blipFill>
        <p:spPr>
          <a:xfrm>
            <a:off x="6311961" y="175846"/>
            <a:ext cx="3829050" cy="6682154"/>
          </a:xfrm>
          <a:prstGeom prst="rect">
            <a:avLst/>
          </a:prstGeom>
        </p:spPr>
      </p:pic>
    </p:spTree>
    <p:extLst>
      <p:ext uri="{BB962C8B-B14F-4D97-AF65-F5344CB8AC3E}">
        <p14:creationId xmlns:p14="http://schemas.microsoft.com/office/powerpoint/2010/main" val="70722169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9426D508-E81B-4E8B-A9B3-FF0679C797CF}"/>
              </a:ext>
            </a:extLst>
          </p:cNvPr>
          <p:cNvSpPr>
            <a:spLocks noGrp="1"/>
          </p:cNvSpPr>
          <p:nvPr>
            <p:ph type="title"/>
          </p:nvPr>
        </p:nvSpPr>
        <p:spPr>
          <a:xfrm>
            <a:off x="1992314" y="692151"/>
            <a:ext cx="8207375" cy="785813"/>
          </a:xfrm>
        </p:spPr>
        <p:txBody>
          <a:bodyPr>
            <a:normAutofit/>
          </a:bodyPr>
          <a:lstStyle/>
          <a:p>
            <a:pPr algn="ctr" eaLnBrk="1" hangingPunct="1"/>
            <a:r>
              <a:rPr lang="fr-FR" altLang="fr-FR" sz="4800" b="1" dirty="0"/>
              <a:t>La reconstitution du patrimoine</a:t>
            </a:r>
          </a:p>
        </p:txBody>
      </p:sp>
      <p:sp>
        <p:nvSpPr>
          <p:cNvPr id="5" name="Rectangle 3">
            <a:extLst>
              <a:ext uri="{FF2B5EF4-FFF2-40B4-BE49-F238E27FC236}">
                <a16:creationId xmlns:a16="http://schemas.microsoft.com/office/drawing/2014/main" id="{0A796B57-9562-4172-B33E-C8619C3BB863}"/>
              </a:ext>
            </a:extLst>
          </p:cNvPr>
          <p:cNvSpPr>
            <a:spLocks noGrp="1" noChangeArrowheads="1"/>
          </p:cNvSpPr>
          <p:nvPr>
            <p:ph idx="1"/>
          </p:nvPr>
        </p:nvSpPr>
        <p:spPr>
          <a:xfrm>
            <a:off x="1992314" y="1989139"/>
            <a:ext cx="8207375" cy="4319587"/>
          </a:xfrm>
        </p:spPr>
        <p:txBody>
          <a:bodyPr rtlCol="0">
            <a:normAutofit lnSpcReduction="10000"/>
          </a:bodyPr>
          <a:lstStyle/>
          <a:p>
            <a:pPr indent="-274320" algn="ctr" eaLnBrk="1" fontAlgn="auto" hangingPunct="1">
              <a:lnSpc>
                <a:spcPct val="80000"/>
              </a:lnSpc>
              <a:spcAft>
                <a:spcPts val="0"/>
              </a:spcAft>
              <a:buClr>
                <a:schemeClr val="accent1">
                  <a:lumMod val="75000"/>
                </a:schemeClr>
              </a:buClr>
              <a:buNone/>
              <a:defRPr/>
            </a:pPr>
            <a:r>
              <a:rPr lang="fr-FR" altLang="fr-FR" sz="2600" dirty="0">
                <a:solidFill>
                  <a:schemeClr val="tx1"/>
                </a:solidFill>
                <a:latin typeface="+mj-lt"/>
              </a:rPr>
              <a:t>Après la construction de la maison de l’ONCF, avec ces réserves financières, et en partenariat avec la fédération CGT des cheminots, la décision est prise de rénover un patrimoine cher aux yeux des cheminots:</a:t>
            </a:r>
          </a:p>
          <a:p>
            <a:pPr indent="-274320" algn="ctr" eaLnBrk="1" fontAlgn="auto" hangingPunct="1">
              <a:lnSpc>
                <a:spcPct val="80000"/>
              </a:lnSpc>
              <a:spcAft>
                <a:spcPts val="0"/>
              </a:spcAft>
              <a:buClr>
                <a:schemeClr val="accent1">
                  <a:lumMod val="75000"/>
                </a:schemeClr>
              </a:buClr>
              <a:buNone/>
              <a:defRPr/>
            </a:pPr>
            <a:endParaRPr lang="fr-FR" altLang="fr-FR" sz="2600" dirty="0">
              <a:solidFill>
                <a:schemeClr val="tx1"/>
              </a:solidFill>
              <a:latin typeface="+mj-lt"/>
            </a:endParaRPr>
          </a:p>
          <a:p>
            <a:pPr indent="-274320" algn="ctr" eaLnBrk="1" fontAlgn="auto" hangingPunct="1">
              <a:lnSpc>
                <a:spcPct val="80000"/>
              </a:lnSpc>
              <a:spcAft>
                <a:spcPts val="0"/>
              </a:spcAft>
              <a:buClr>
                <a:schemeClr val="accent1">
                  <a:lumMod val="75000"/>
                </a:schemeClr>
              </a:buClr>
              <a:buNone/>
              <a:defRPr/>
            </a:pPr>
            <a:r>
              <a:rPr lang="fr-FR" altLang="fr-FR" sz="2600" dirty="0">
                <a:solidFill>
                  <a:schemeClr val="tx1"/>
                </a:solidFill>
                <a:latin typeface="+mj-lt"/>
              </a:rPr>
              <a:t>	 </a:t>
            </a:r>
            <a:r>
              <a:rPr lang="fr-FR" altLang="fr-FR" sz="2600" dirty="0">
                <a:solidFill>
                  <a:srgbClr val="FF0000"/>
                </a:solidFill>
                <a:latin typeface="+mj-lt"/>
              </a:rPr>
              <a:t>le chalet Pierre Sémard</a:t>
            </a:r>
          </a:p>
          <a:p>
            <a:pPr indent="-274320" eaLnBrk="1" fontAlgn="auto" hangingPunct="1">
              <a:lnSpc>
                <a:spcPct val="80000"/>
              </a:lnSpc>
              <a:spcAft>
                <a:spcPts val="0"/>
              </a:spcAft>
              <a:buClr>
                <a:schemeClr val="accent1">
                  <a:lumMod val="75000"/>
                </a:schemeClr>
              </a:buClr>
              <a:buNone/>
              <a:defRPr/>
            </a:pPr>
            <a:endParaRPr lang="fr-FR" altLang="fr-FR" sz="2800" i="1" dirty="0">
              <a:solidFill>
                <a:schemeClr val="tx1"/>
              </a:solidFill>
              <a:latin typeface="+mj-lt"/>
            </a:endParaRPr>
          </a:p>
          <a:p>
            <a:pPr indent="-274320" algn="ctr" eaLnBrk="1" fontAlgn="auto" hangingPunct="1">
              <a:lnSpc>
                <a:spcPct val="80000"/>
              </a:lnSpc>
              <a:spcAft>
                <a:spcPts val="0"/>
              </a:spcAft>
              <a:buClr>
                <a:schemeClr val="accent1">
                  <a:lumMod val="75000"/>
                </a:schemeClr>
              </a:buClr>
              <a:buNone/>
              <a:defRPr/>
            </a:pPr>
            <a:r>
              <a:rPr lang="fr-FR" altLang="fr-FR" sz="2800" i="1" dirty="0">
                <a:solidFill>
                  <a:schemeClr val="tx1"/>
                </a:solidFill>
                <a:latin typeface="+mj-lt"/>
              </a:rPr>
              <a:t>	</a:t>
            </a:r>
            <a:r>
              <a:rPr lang="fr-FR" altLang="fr-FR" sz="2600" dirty="0">
                <a:solidFill>
                  <a:schemeClr val="tx1"/>
                </a:solidFill>
                <a:latin typeface="+mj-lt"/>
              </a:rPr>
              <a:t>Une Société civile sera mise en place pour gérer l’établissement pour les deux partenaires.</a:t>
            </a:r>
          </a:p>
          <a:p>
            <a:pPr indent="-274320" eaLnBrk="1" fontAlgn="auto" hangingPunct="1">
              <a:lnSpc>
                <a:spcPct val="80000"/>
              </a:lnSpc>
              <a:spcAft>
                <a:spcPts val="0"/>
              </a:spcAft>
              <a:buClr>
                <a:schemeClr val="accent1">
                  <a:lumMod val="75000"/>
                </a:schemeClr>
              </a:buClr>
              <a:buNone/>
              <a:defRPr/>
            </a:pPr>
            <a:endParaRPr lang="fr-FR" altLang="fr-FR" sz="2800" i="1" dirty="0">
              <a:solidFill>
                <a:schemeClr val="tx1"/>
              </a:solidFill>
              <a:latin typeface="+mj-lt"/>
            </a:endParaRPr>
          </a:p>
          <a:p>
            <a:pPr indent="-274320" algn="ctr" eaLnBrk="1" fontAlgn="auto" hangingPunct="1">
              <a:lnSpc>
                <a:spcPct val="80000"/>
              </a:lnSpc>
              <a:spcAft>
                <a:spcPts val="0"/>
              </a:spcAft>
              <a:buClr>
                <a:schemeClr val="accent1">
                  <a:lumMod val="75000"/>
                </a:schemeClr>
              </a:buClr>
              <a:buNone/>
              <a:defRPr/>
            </a:pPr>
            <a:r>
              <a:rPr lang="fr-FR" altLang="fr-FR" sz="2600" dirty="0">
                <a:solidFill>
                  <a:schemeClr val="tx1"/>
                </a:solidFill>
                <a:latin typeface="+mj-lt"/>
              </a:rPr>
              <a:t>Dorénavant les pupilles peuvent seuls ou en famille effectuer des séjours de vacances à la montagne.</a:t>
            </a:r>
          </a:p>
        </p:txBody>
      </p:sp>
    </p:spTree>
    <p:extLst>
      <p:ext uri="{BB962C8B-B14F-4D97-AF65-F5344CB8AC3E}">
        <p14:creationId xmlns:p14="http://schemas.microsoft.com/office/powerpoint/2010/main" val="258850381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Picture 58">
            <a:extLst>
              <a:ext uri="{FF2B5EF4-FFF2-40B4-BE49-F238E27FC236}">
                <a16:creationId xmlns:a16="http://schemas.microsoft.com/office/drawing/2014/main" id="{ECC58750-7950-4D9B-A9F7-ACABE5C2C9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050" y="1089025"/>
            <a:ext cx="3368812" cy="47170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25">
            <a:extLst>
              <a:ext uri="{FF2B5EF4-FFF2-40B4-BE49-F238E27FC236}">
                <a16:creationId xmlns:a16="http://schemas.microsoft.com/office/drawing/2014/main" id="{4EF7F178-26ED-4087-886D-5858B6E0CD46}"/>
              </a:ext>
            </a:extLst>
          </p:cNvPr>
          <p:cNvSpPr>
            <a:spLocks noChangeArrowheads="1"/>
          </p:cNvSpPr>
          <p:nvPr/>
        </p:nvSpPr>
        <p:spPr bwMode="auto">
          <a:xfrm rot="20071051">
            <a:off x="4426136" y="1893401"/>
            <a:ext cx="3925888" cy="1933575"/>
          </a:xfrm>
          <a:prstGeom prst="ellipse">
            <a:avLst/>
          </a:prstGeom>
          <a:noFill/>
          <a:ln w="9525">
            <a:solidFill>
              <a:schemeClr val="accent1">
                <a:lumMod val="50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3600" dirty="0">
                <a:solidFill>
                  <a:prstClr val="black"/>
                </a:solidFill>
                <a:latin typeface="Calibri"/>
              </a:rPr>
              <a:t>1998</a:t>
            </a:r>
          </a:p>
          <a:p>
            <a:pPr algn="ctr" eaLnBrk="0" fontAlgn="base" hangingPunct="0">
              <a:spcBef>
                <a:spcPct val="0"/>
              </a:spcBef>
              <a:spcAft>
                <a:spcPct val="0"/>
              </a:spcAft>
              <a:buClrTx/>
              <a:buSzTx/>
              <a:buNone/>
              <a:defRPr/>
            </a:pPr>
            <a:r>
              <a:rPr lang="fr-FR" altLang="fr-FR" sz="3600" dirty="0">
                <a:solidFill>
                  <a:prstClr val="black"/>
                </a:solidFill>
                <a:latin typeface="Calibri"/>
              </a:rPr>
              <a:t>1 291 243 €</a:t>
            </a:r>
            <a:endParaRPr lang="fr-FR" altLang="fr-FR" sz="800" b="1" dirty="0">
              <a:solidFill>
                <a:srgbClr val="FFFF00"/>
              </a:solidFill>
              <a:latin typeface="Times New Roman" panose="02020603050405020304" pitchFamily="18" charset="0"/>
            </a:endParaRPr>
          </a:p>
        </p:txBody>
      </p:sp>
      <p:sp>
        <p:nvSpPr>
          <p:cNvPr id="7" name="Rectangle 2">
            <a:extLst>
              <a:ext uri="{FF2B5EF4-FFF2-40B4-BE49-F238E27FC236}">
                <a16:creationId xmlns:a16="http://schemas.microsoft.com/office/drawing/2014/main" id="{F0DA05C5-4FE3-44B3-B1F1-C05280C1BC67}"/>
              </a:ext>
            </a:extLst>
          </p:cNvPr>
          <p:cNvSpPr>
            <a:spLocks noGrp="1"/>
          </p:cNvSpPr>
          <p:nvPr>
            <p:ph type="title"/>
          </p:nvPr>
        </p:nvSpPr>
        <p:spPr>
          <a:xfrm>
            <a:off x="2438400" y="765175"/>
            <a:ext cx="7715250" cy="647700"/>
          </a:xfrm>
        </p:spPr>
        <p:txBody>
          <a:bodyPr rtlCol="0">
            <a:noAutofit/>
          </a:bodyPr>
          <a:lstStyle/>
          <a:p>
            <a:pPr algn="r" eaLnBrk="1" fontAlgn="auto" hangingPunct="1">
              <a:spcAft>
                <a:spcPts val="0"/>
              </a:spcAft>
              <a:defRPr/>
            </a:pPr>
            <a:r>
              <a:rPr lang="fr-FR" altLang="fr-FR" sz="4800" b="1" dirty="0"/>
              <a:t>Le Chalet Pierre SEMARD</a:t>
            </a:r>
          </a:p>
        </p:txBody>
      </p:sp>
      <p:pic>
        <p:nvPicPr>
          <p:cNvPr id="8" name="Espace réservé du contenu 7"/>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7671617" y="3855720"/>
            <a:ext cx="4128376" cy="2760080"/>
          </a:xfrm>
        </p:spPr>
      </p:pic>
    </p:spTree>
    <p:extLst>
      <p:ext uri="{BB962C8B-B14F-4D97-AF65-F5344CB8AC3E}">
        <p14:creationId xmlns:p14="http://schemas.microsoft.com/office/powerpoint/2010/main" val="8435650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grpSp>
        <p:nvGrpSpPr>
          <p:cNvPr id="3" name="Groupe 1">
            <a:extLst>
              <a:ext uri="{FF2B5EF4-FFF2-40B4-BE49-F238E27FC236}">
                <a16:creationId xmlns:a16="http://schemas.microsoft.com/office/drawing/2014/main" id="{2AB67863-F8FF-4996-ADAD-0491E71CD3A6}"/>
              </a:ext>
            </a:extLst>
          </p:cNvPr>
          <p:cNvGrpSpPr>
            <a:grpSpLocks/>
          </p:cNvGrpSpPr>
          <p:nvPr/>
        </p:nvGrpSpPr>
        <p:grpSpPr bwMode="auto">
          <a:xfrm>
            <a:off x="2199421" y="1325609"/>
            <a:ext cx="7461250" cy="5472112"/>
            <a:chOff x="784225" y="1554163"/>
            <a:chExt cx="7461250" cy="5619750"/>
          </a:xfrm>
        </p:grpSpPr>
        <p:grpSp>
          <p:nvGrpSpPr>
            <p:cNvPr id="5" name="Group 4">
              <a:extLst>
                <a:ext uri="{FF2B5EF4-FFF2-40B4-BE49-F238E27FC236}">
                  <a16:creationId xmlns:a16="http://schemas.microsoft.com/office/drawing/2014/main" id="{C15FD515-303B-489E-BEF1-843F140EA6D1}"/>
                </a:ext>
              </a:extLst>
            </p:cNvPr>
            <p:cNvGrpSpPr>
              <a:grpSpLocks noChangeAspect="1"/>
            </p:cNvGrpSpPr>
            <p:nvPr/>
          </p:nvGrpSpPr>
          <p:grpSpPr bwMode="auto">
            <a:xfrm>
              <a:off x="1835150" y="1943100"/>
              <a:ext cx="5715000" cy="5230813"/>
              <a:chOff x="2198" y="3750"/>
              <a:chExt cx="7200" cy="6192"/>
            </a:xfrm>
          </p:grpSpPr>
          <p:sp>
            <p:nvSpPr>
              <p:cNvPr id="14" name="AutoShape 5">
                <a:extLst>
                  <a:ext uri="{FF2B5EF4-FFF2-40B4-BE49-F238E27FC236}">
                    <a16:creationId xmlns:a16="http://schemas.microsoft.com/office/drawing/2014/main" id="{1630EE49-1684-40F0-9530-09206C8FEFA9}"/>
                  </a:ext>
                </a:extLst>
              </p:cNvPr>
              <p:cNvSpPr>
                <a:spLocks noChangeAspect="1" noChangeArrowheads="1"/>
              </p:cNvSpPr>
              <p:nvPr/>
            </p:nvSpPr>
            <p:spPr bwMode="auto">
              <a:xfrm>
                <a:off x="2198" y="3750"/>
                <a:ext cx="7200" cy="6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fr-FR" altLang="fr-FR">
                  <a:solidFill>
                    <a:prstClr val="black"/>
                  </a:solidFill>
                </a:endParaRPr>
              </a:p>
            </p:txBody>
          </p:sp>
          <p:sp>
            <p:nvSpPr>
              <p:cNvPr id="15" name="AutoShape 6">
                <a:extLst>
                  <a:ext uri="{FF2B5EF4-FFF2-40B4-BE49-F238E27FC236}">
                    <a16:creationId xmlns:a16="http://schemas.microsoft.com/office/drawing/2014/main" id="{BA3DACDC-4BA8-447B-9617-09D4B3D07DC9}"/>
                  </a:ext>
                </a:extLst>
              </p:cNvPr>
              <p:cNvSpPr>
                <a:spLocks/>
              </p:cNvSpPr>
              <p:nvPr/>
            </p:nvSpPr>
            <p:spPr bwMode="auto">
              <a:xfrm>
                <a:off x="4646" y="4038"/>
                <a:ext cx="576" cy="4896"/>
              </a:xfrm>
              <a:prstGeom prst="rightBrace">
                <a:avLst>
                  <a:gd name="adj1" fmla="val 70833"/>
                  <a:gd name="adj2" fmla="val 50000"/>
                </a:avLst>
              </a:prstGeom>
              <a:ln>
                <a:headEnd/>
                <a:tailEnd/>
              </a:ln>
            </p:spPr>
            <p:style>
              <a:lnRef idx="1">
                <a:schemeClr val="accent2"/>
              </a:lnRef>
              <a:fillRef idx="0">
                <a:schemeClr val="accent2"/>
              </a:fillRef>
              <a:effectRef idx="0">
                <a:schemeClr val="accent2"/>
              </a:effectRef>
              <a:fontRef idx="minor">
                <a:schemeClr val="tx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0" fontAlgn="base" hangingPunct="0">
                  <a:spcBef>
                    <a:spcPct val="0"/>
                  </a:spcBef>
                  <a:spcAft>
                    <a:spcPct val="0"/>
                  </a:spcAft>
                  <a:buClrTx/>
                  <a:buSzTx/>
                  <a:buNone/>
                  <a:defRPr/>
                </a:pPr>
                <a:endParaRPr lang="fr-FR" altLang="fr-FR" sz="2400">
                  <a:solidFill>
                    <a:prstClr val="black"/>
                  </a:solidFill>
                  <a:latin typeface="Times New Roman" panose="02020603050405020304" pitchFamily="18" charset="0"/>
                </a:endParaRPr>
              </a:p>
            </p:txBody>
          </p:sp>
          <p:sp>
            <p:nvSpPr>
              <p:cNvPr id="16" name="AutoShape 7">
                <a:extLst>
                  <a:ext uri="{FF2B5EF4-FFF2-40B4-BE49-F238E27FC236}">
                    <a16:creationId xmlns:a16="http://schemas.microsoft.com/office/drawing/2014/main" id="{1B51AA46-6FF0-4ADB-B54E-DF2AE1904532}"/>
                  </a:ext>
                </a:extLst>
              </p:cNvPr>
              <p:cNvSpPr>
                <a:spLocks/>
              </p:cNvSpPr>
              <p:nvPr/>
            </p:nvSpPr>
            <p:spPr bwMode="auto">
              <a:xfrm>
                <a:off x="5942" y="4038"/>
                <a:ext cx="576" cy="4896"/>
              </a:xfrm>
              <a:prstGeom prst="leftBrace">
                <a:avLst>
                  <a:gd name="adj1" fmla="val 70833"/>
                  <a:gd name="adj2" fmla="val 50000"/>
                </a:avLst>
              </a:prstGeom>
              <a:noFill/>
              <a:ln w="9525">
                <a:solidFill>
                  <a:schemeClr val="accent1">
                    <a:lumMod val="50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0" fontAlgn="base" hangingPunct="0">
                  <a:spcBef>
                    <a:spcPct val="0"/>
                  </a:spcBef>
                  <a:spcAft>
                    <a:spcPct val="0"/>
                  </a:spcAft>
                  <a:buClrTx/>
                  <a:buSzTx/>
                  <a:buNone/>
                  <a:defRPr/>
                </a:pPr>
                <a:endParaRPr lang="fr-FR" altLang="fr-FR" sz="2400">
                  <a:solidFill>
                    <a:prstClr val="black"/>
                  </a:solidFill>
                  <a:latin typeface="Times New Roman" panose="02020603050405020304" pitchFamily="18" charset="0"/>
                </a:endParaRPr>
              </a:p>
            </p:txBody>
          </p:sp>
          <p:sp>
            <p:nvSpPr>
              <p:cNvPr id="17" name="AutoShape 8">
                <a:extLst>
                  <a:ext uri="{FF2B5EF4-FFF2-40B4-BE49-F238E27FC236}">
                    <a16:creationId xmlns:a16="http://schemas.microsoft.com/office/drawing/2014/main" id="{8FDA9406-2CF0-43E6-8654-16E12AD00A72}"/>
                  </a:ext>
                </a:extLst>
              </p:cNvPr>
              <p:cNvSpPr>
                <a:spLocks noChangeArrowheads="1"/>
              </p:cNvSpPr>
              <p:nvPr/>
            </p:nvSpPr>
            <p:spPr bwMode="auto">
              <a:xfrm>
                <a:off x="5222" y="6198"/>
                <a:ext cx="720" cy="576"/>
              </a:xfrm>
              <a:prstGeom prst="rightArrow">
                <a:avLst>
                  <a:gd name="adj1" fmla="val 50000"/>
                  <a:gd name="adj2" fmla="val 31250"/>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endParaRPr lang="fr-FR" altLang="fr-FR">
                  <a:solidFill>
                    <a:prstClr val="black"/>
                  </a:solidFill>
                </a:endParaRPr>
              </a:p>
            </p:txBody>
          </p:sp>
        </p:grpSp>
        <p:sp>
          <p:nvSpPr>
            <p:cNvPr id="6" name="Oval 19">
              <a:extLst>
                <a:ext uri="{FF2B5EF4-FFF2-40B4-BE49-F238E27FC236}">
                  <a16:creationId xmlns:a16="http://schemas.microsoft.com/office/drawing/2014/main" id="{FB0728C1-28E2-4E45-BD85-D76E4FE24605}"/>
                </a:ext>
              </a:extLst>
            </p:cNvPr>
            <p:cNvSpPr>
              <a:spLocks noChangeArrowheads="1"/>
            </p:cNvSpPr>
            <p:nvPr/>
          </p:nvSpPr>
          <p:spPr bwMode="auto">
            <a:xfrm>
              <a:off x="784225" y="1554163"/>
              <a:ext cx="2994025" cy="1299373"/>
            </a:xfrm>
            <a:prstGeom prst="ellipse">
              <a:avLst/>
            </a:prstGeom>
            <a:noFill/>
            <a:ln w="9525">
              <a:solidFill>
                <a:schemeClr val="accent1">
                  <a:lumMod val="50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1984</a:t>
              </a:r>
            </a:p>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Le Pecq</a:t>
              </a:r>
            </a:p>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838 470 €</a:t>
              </a:r>
            </a:p>
          </p:txBody>
        </p:sp>
        <p:sp>
          <p:nvSpPr>
            <p:cNvPr id="7" name="Oval 20">
              <a:extLst>
                <a:ext uri="{FF2B5EF4-FFF2-40B4-BE49-F238E27FC236}">
                  <a16:creationId xmlns:a16="http://schemas.microsoft.com/office/drawing/2014/main" id="{211EA634-94E7-449B-A27C-36567E085A26}"/>
                </a:ext>
              </a:extLst>
            </p:cNvPr>
            <p:cNvSpPr>
              <a:spLocks noChangeArrowheads="1"/>
            </p:cNvSpPr>
            <p:nvPr/>
          </p:nvSpPr>
          <p:spPr bwMode="auto">
            <a:xfrm>
              <a:off x="784225" y="2964399"/>
              <a:ext cx="2994025" cy="1154274"/>
            </a:xfrm>
            <a:prstGeom prst="ellipse">
              <a:avLst/>
            </a:prstGeom>
            <a:noFill/>
            <a:ln w="9525">
              <a:solidFill>
                <a:schemeClr val="accent1">
                  <a:lumMod val="50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1987</a:t>
              </a:r>
            </a:p>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Le Vésinet</a:t>
              </a:r>
            </a:p>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564 061 €</a:t>
              </a:r>
              <a:endParaRPr lang="fr-FR" altLang="fr-FR" sz="2000" dirty="0">
                <a:solidFill>
                  <a:prstClr val="black"/>
                </a:solidFill>
                <a:latin typeface="Times New Roman" panose="02020603050405020304" pitchFamily="18" charset="0"/>
              </a:endParaRPr>
            </a:p>
          </p:txBody>
        </p:sp>
        <p:sp>
          <p:nvSpPr>
            <p:cNvPr id="8" name="Oval 21">
              <a:extLst>
                <a:ext uri="{FF2B5EF4-FFF2-40B4-BE49-F238E27FC236}">
                  <a16:creationId xmlns:a16="http://schemas.microsoft.com/office/drawing/2014/main" id="{B128483B-4F59-41F0-B054-36E7EED39453}"/>
                </a:ext>
              </a:extLst>
            </p:cNvPr>
            <p:cNvSpPr>
              <a:spLocks noChangeArrowheads="1"/>
            </p:cNvSpPr>
            <p:nvPr/>
          </p:nvSpPr>
          <p:spPr bwMode="auto">
            <a:xfrm>
              <a:off x="849312" y="4260512"/>
              <a:ext cx="2952750" cy="1296113"/>
            </a:xfrm>
            <a:prstGeom prst="ellipse">
              <a:avLst/>
            </a:prstGeom>
            <a:noFill/>
            <a:ln w="9525">
              <a:solidFill>
                <a:schemeClr val="accent1">
                  <a:lumMod val="50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1991</a:t>
              </a:r>
            </a:p>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Avernes</a:t>
              </a:r>
            </a:p>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1 246 270 €</a:t>
              </a:r>
            </a:p>
            <a:p>
              <a:pPr eaLnBrk="0" fontAlgn="base" hangingPunct="0">
                <a:spcBef>
                  <a:spcPct val="0"/>
                </a:spcBef>
                <a:spcAft>
                  <a:spcPct val="0"/>
                </a:spcAft>
                <a:buClrTx/>
                <a:buSzTx/>
                <a:buNone/>
                <a:defRPr/>
              </a:pPr>
              <a:endParaRPr lang="fr-FR" altLang="fr-FR" sz="2400" dirty="0">
                <a:solidFill>
                  <a:prstClr val="black"/>
                </a:solidFill>
                <a:latin typeface="Times New Roman" panose="02020603050405020304" pitchFamily="18" charset="0"/>
              </a:endParaRPr>
            </a:p>
          </p:txBody>
        </p:sp>
        <p:sp>
          <p:nvSpPr>
            <p:cNvPr id="9" name="Oval 22">
              <a:extLst>
                <a:ext uri="{FF2B5EF4-FFF2-40B4-BE49-F238E27FC236}">
                  <a16:creationId xmlns:a16="http://schemas.microsoft.com/office/drawing/2014/main" id="{1193106D-FF5A-46C1-A8AC-7BF34813BEC3}"/>
                </a:ext>
              </a:extLst>
            </p:cNvPr>
            <p:cNvSpPr>
              <a:spLocks noChangeArrowheads="1"/>
            </p:cNvSpPr>
            <p:nvPr/>
          </p:nvSpPr>
          <p:spPr bwMode="auto">
            <a:xfrm>
              <a:off x="898525" y="5721288"/>
              <a:ext cx="2879725" cy="1242312"/>
            </a:xfrm>
            <a:prstGeom prst="ellipse">
              <a:avLst/>
            </a:prstGeom>
            <a:noFill/>
            <a:ln w="9525">
              <a:solidFill>
                <a:schemeClr val="accent1">
                  <a:lumMod val="50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Intérêts des placements suite aux ventes</a:t>
              </a:r>
              <a:endParaRPr lang="fr-FR" altLang="fr-FR" sz="2000" dirty="0">
                <a:solidFill>
                  <a:prstClr val="black"/>
                </a:solidFill>
                <a:latin typeface="Times New Roman" panose="02020603050405020304" pitchFamily="18" charset="0"/>
              </a:endParaRPr>
            </a:p>
          </p:txBody>
        </p:sp>
        <p:sp>
          <p:nvSpPr>
            <p:cNvPr id="10" name="Oval 23">
              <a:extLst>
                <a:ext uri="{FF2B5EF4-FFF2-40B4-BE49-F238E27FC236}">
                  <a16:creationId xmlns:a16="http://schemas.microsoft.com/office/drawing/2014/main" id="{0CEF00FD-CFB5-4055-87A2-884BA4BF65DA}"/>
                </a:ext>
              </a:extLst>
            </p:cNvPr>
            <p:cNvSpPr>
              <a:spLocks noChangeArrowheads="1"/>
            </p:cNvSpPr>
            <p:nvPr/>
          </p:nvSpPr>
          <p:spPr bwMode="auto">
            <a:xfrm>
              <a:off x="5264150" y="1609594"/>
              <a:ext cx="2808287" cy="1265184"/>
            </a:xfrm>
            <a:prstGeom prst="ellipse">
              <a:avLst/>
            </a:prstGeom>
            <a:noFill/>
            <a:ln w="9525">
              <a:solidFill>
                <a:schemeClr val="accent1">
                  <a:lumMod val="50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1984</a:t>
              </a:r>
            </a:p>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Siège ONCF</a:t>
              </a:r>
            </a:p>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266 785 €</a:t>
              </a:r>
              <a:endParaRPr lang="fr-FR" altLang="fr-FR" sz="2000" dirty="0">
                <a:solidFill>
                  <a:prstClr val="black"/>
                </a:solidFill>
                <a:latin typeface="Times New Roman" panose="02020603050405020304" pitchFamily="18" charset="0"/>
              </a:endParaRPr>
            </a:p>
          </p:txBody>
        </p:sp>
        <p:sp>
          <p:nvSpPr>
            <p:cNvPr id="11" name="Oval 24">
              <a:extLst>
                <a:ext uri="{FF2B5EF4-FFF2-40B4-BE49-F238E27FC236}">
                  <a16:creationId xmlns:a16="http://schemas.microsoft.com/office/drawing/2014/main" id="{F4DE1301-2E5E-4E6B-BFBE-9B8AF3F3FEB0}"/>
                </a:ext>
              </a:extLst>
            </p:cNvPr>
            <p:cNvSpPr>
              <a:spLocks noChangeArrowheads="1"/>
            </p:cNvSpPr>
            <p:nvPr/>
          </p:nvSpPr>
          <p:spPr bwMode="auto">
            <a:xfrm>
              <a:off x="5437187" y="2936684"/>
              <a:ext cx="2808288" cy="1224378"/>
            </a:xfrm>
            <a:prstGeom prst="ellipse">
              <a:avLst/>
            </a:prstGeom>
            <a:noFill/>
            <a:ln w="9525">
              <a:solidFill>
                <a:schemeClr val="accent1">
                  <a:lumMod val="50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1994</a:t>
              </a:r>
            </a:p>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Maison ONCF</a:t>
              </a:r>
            </a:p>
            <a:p>
              <a:pPr algn="ctr" eaLnBrk="0" fontAlgn="base" hangingPunct="0">
                <a:spcBef>
                  <a:spcPct val="0"/>
                </a:spcBef>
                <a:spcAft>
                  <a:spcPct val="0"/>
                </a:spcAft>
                <a:buClrTx/>
                <a:buSzTx/>
                <a:buNone/>
                <a:defRPr/>
              </a:pPr>
              <a:r>
                <a:rPr lang="fr-FR" altLang="fr-FR" sz="2000" b="1" dirty="0">
                  <a:solidFill>
                    <a:prstClr val="black"/>
                  </a:solidFill>
                  <a:latin typeface="Times New Roman" panose="02020603050405020304" pitchFamily="18" charset="0"/>
                </a:rPr>
                <a:t>4 078 011  €</a:t>
              </a:r>
              <a:endParaRPr lang="fr-FR" altLang="fr-FR" sz="2000" dirty="0">
                <a:solidFill>
                  <a:prstClr val="black"/>
                </a:solidFill>
                <a:latin typeface="Times New Roman" panose="02020603050405020304" pitchFamily="18" charset="0"/>
              </a:endParaRPr>
            </a:p>
          </p:txBody>
        </p:sp>
        <p:sp>
          <p:nvSpPr>
            <p:cNvPr id="12" name="Oval 25">
              <a:extLst>
                <a:ext uri="{FF2B5EF4-FFF2-40B4-BE49-F238E27FC236}">
                  <a16:creationId xmlns:a16="http://schemas.microsoft.com/office/drawing/2014/main" id="{17D49A05-CECC-4427-B04F-26663AB556C8}"/>
                </a:ext>
              </a:extLst>
            </p:cNvPr>
            <p:cNvSpPr>
              <a:spLocks noChangeArrowheads="1"/>
            </p:cNvSpPr>
            <p:nvPr/>
          </p:nvSpPr>
          <p:spPr bwMode="auto">
            <a:xfrm>
              <a:off x="5292725" y="4317573"/>
              <a:ext cx="2952750" cy="1224379"/>
            </a:xfrm>
            <a:prstGeom prst="ellipse">
              <a:avLst/>
            </a:prstGeom>
            <a:noFill/>
            <a:ln w="9525">
              <a:solidFill>
                <a:schemeClr val="accent1">
                  <a:lumMod val="50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2000" b="1">
                  <a:solidFill>
                    <a:prstClr val="black"/>
                  </a:solidFill>
                  <a:latin typeface="Times New Roman" panose="02020603050405020304" pitchFamily="18" charset="0"/>
                </a:rPr>
                <a:t>1998</a:t>
              </a:r>
            </a:p>
            <a:p>
              <a:pPr algn="ctr" eaLnBrk="0" fontAlgn="base" hangingPunct="0">
                <a:spcBef>
                  <a:spcPct val="0"/>
                </a:spcBef>
                <a:spcAft>
                  <a:spcPct val="0"/>
                </a:spcAft>
                <a:buClrTx/>
                <a:buSzTx/>
                <a:buNone/>
                <a:defRPr/>
              </a:pPr>
              <a:r>
                <a:rPr lang="fr-FR" altLang="fr-FR" sz="2000" b="1">
                  <a:solidFill>
                    <a:prstClr val="black"/>
                  </a:solidFill>
                  <a:latin typeface="Times New Roman" panose="02020603050405020304" pitchFamily="18" charset="0"/>
                </a:rPr>
                <a:t>Chalet P. Semard</a:t>
              </a:r>
            </a:p>
            <a:p>
              <a:pPr algn="ctr" eaLnBrk="0" fontAlgn="base" hangingPunct="0">
                <a:spcBef>
                  <a:spcPct val="0"/>
                </a:spcBef>
                <a:spcAft>
                  <a:spcPct val="0"/>
                </a:spcAft>
                <a:buClrTx/>
                <a:buSzTx/>
                <a:buNone/>
                <a:defRPr/>
              </a:pPr>
              <a:r>
                <a:rPr lang="fr-FR" altLang="fr-FR" sz="2000" b="1">
                  <a:solidFill>
                    <a:prstClr val="black"/>
                  </a:solidFill>
                  <a:latin typeface="Times New Roman" panose="02020603050405020304" pitchFamily="18" charset="0"/>
                </a:rPr>
                <a:t>1 291 243 €</a:t>
              </a:r>
              <a:endParaRPr lang="fr-FR" altLang="fr-FR" sz="2000">
                <a:solidFill>
                  <a:prstClr val="black"/>
                </a:solidFill>
                <a:latin typeface="Times New Roman" panose="02020603050405020304" pitchFamily="18" charset="0"/>
              </a:endParaRPr>
            </a:p>
          </p:txBody>
        </p:sp>
        <p:sp>
          <p:nvSpPr>
            <p:cNvPr id="13" name="Oval 26">
              <a:extLst>
                <a:ext uri="{FF2B5EF4-FFF2-40B4-BE49-F238E27FC236}">
                  <a16:creationId xmlns:a16="http://schemas.microsoft.com/office/drawing/2014/main" id="{D089C11F-098B-430C-BF70-B802ABDBF16F}"/>
                </a:ext>
              </a:extLst>
            </p:cNvPr>
            <p:cNvSpPr>
              <a:spLocks noChangeArrowheads="1"/>
            </p:cNvSpPr>
            <p:nvPr/>
          </p:nvSpPr>
          <p:spPr bwMode="auto">
            <a:xfrm>
              <a:off x="5254625" y="5714767"/>
              <a:ext cx="2990850" cy="1142861"/>
            </a:xfrm>
            <a:prstGeom prst="ellipse">
              <a:avLst/>
            </a:prstGeom>
            <a:noFill/>
            <a:ln w="9525">
              <a:solidFill>
                <a:schemeClr val="accent1">
                  <a:lumMod val="50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2000" b="1">
                  <a:solidFill>
                    <a:prstClr val="black"/>
                  </a:solidFill>
                  <a:latin typeface="Times New Roman" panose="02020603050405020304" pitchFamily="18" charset="0"/>
                </a:rPr>
                <a:t>Réserves financières</a:t>
              </a:r>
            </a:p>
            <a:p>
              <a:pPr algn="ctr" eaLnBrk="0" fontAlgn="base" hangingPunct="0">
                <a:spcBef>
                  <a:spcPct val="0"/>
                </a:spcBef>
                <a:spcAft>
                  <a:spcPct val="0"/>
                </a:spcAft>
                <a:buClrTx/>
                <a:buSzTx/>
                <a:buNone/>
                <a:defRPr/>
              </a:pPr>
              <a:r>
                <a:rPr lang="fr-FR" altLang="fr-FR" sz="2000" b="1">
                  <a:solidFill>
                    <a:prstClr val="black"/>
                  </a:solidFill>
                  <a:latin typeface="Times New Roman" panose="02020603050405020304" pitchFamily="18" charset="0"/>
                </a:rPr>
                <a:t>304 898 €</a:t>
              </a:r>
              <a:endParaRPr lang="fr-FR" altLang="fr-FR" sz="2000">
                <a:solidFill>
                  <a:prstClr val="black"/>
                </a:solidFill>
                <a:latin typeface="Times New Roman" panose="02020603050405020304" pitchFamily="18" charset="0"/>
              </a:endParaRPr>
            </a:p>
          </p:txBody>
        </p:sp>
      </p:grpSp>
      <p:sp>
        <p:nvSpPr>
          <p:cNvPr id="18" name="Rectangle 2">
            <a:extLst>
              <a:ext uri="{FF2B5EF4-FFF2-40B4-BE49-F238E27FC236}">
                <a16:creationId xmlns:a16="http://schemas.microsoft.com/office/drawing/2014/main" id="{3F3D9BFC-985A-4984-9408-827D93D65323}"/>
              </a:ext>
            </a:extLst>
          </p:cNvPr>
          <p:cNvSpPr>
            <a:spLocks noGrp="1"/>
          </p:cNvSpPr>
          <p:nvPr>
            <p:ph type="title"/>
          </p:nvPr>
        </p:nvSpPr>
        <p:spPr>
          <a:xfrm>
            <a:off x="1992312" y="402050"/>
            <a:ext cx="8207375" cy="504825"/>
          </a:xfrm>
        </p:spPr>
        <p:txBody>
          <a:bodyPr rtlCol="0">
            <a:noAutofit/>
          </a:bodyPr>
          <a:lstStyle/>
          <a:p>
            <a:pPr algn="ctr" eaLnBrk="1" fontAlgn="auto" hangingPunct="1">
              <a:spcAft>
                <a:spcPts val="0"/>
              </a:spcAft>
              <a:defRPr/>
            </a:pPr>
            <a:r>
              <a:rPr lang="fr-FR" altLang="fr-FR" sz="4800" b="1" dirty="0"/>
              <a:t>Un patrimoine bien géré</a:t>
            </a:r>
          </a:p>
        </p:txBody>
      </p:sp>
    </p:spTree>
    <p:extLst>
      <p:ext uri="{BB962C8B-B14F-4D97-AF65-F5344CB8AC3E}">
        <p14:creationId xmlns:p14="http://schemas.microsoft.com/office/powerpoint/2010/main" val="18266247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Espace réservé du contenu 2">
            <a:extLst>
              <a:ext uri="{FF2B5EF4-FFF2-40B4-BE49-F238E27FC236}">
                <a16:creationId xmlns:a16="http://schemas.microsoft.com/office/drawing/2014/main" id="{AB6CCE54-C6FB-4460-B58C-E33C39A10C40}"/>
              </a:ext>
            </a:extLst>
          </p:cNvPr>
          <p:cNvSpPr>
            <a:spLocks noGrp="1"/>
          </p:cNvSpPr>
          <p:nvPr>
            <p:ph sz="quarter" idx="4294967295"/>
          </p:nvPr>
        </p:nvSpPr>
        <p:spPr>
          <a:xfrm>
            <a:off x="6024685" y="2347913"/>
            <a:ext cx="4432300" cy="4022725"/>
          </a:xfrm>
          <a:prstGeom prst="rect">
            <a:avLst/>
          </a:prstGeom>
        </p:spPr>
        <p:txBody>
          <a:bodyPr rtlCol="0">
            <a:normAutofit/>
          </a:bodyPr>
          <a:lstStyle/>
          <a:p>
            <a:pPr indent="-274320" algn="ctr" eaLnBrk="1" fontAlgn="auto" hangingPunct="1">
              <a:spcAft>
                <a:spcPts val="0"/>
              </a:spcAft>
              <a:buClr>
                <a:schemeClr val="accent1">
                  <a:lumMod val="75000"/>
                </a:schemeClr>
              </a:buClr>
              <a:buFont typeface="Wingdings 3" charset="2"/>
              <a:buChar char=""/>
              <a:defRPr/>
            </a:pPr>
            <a:r>
              <a:rPr lang="fr-FR" altLang="fr-FR" sz="3000" dirty="0">
                <a:solidFill>
                  <a:schemeClr val="tx1"/>
                </a:solidFill>
                <a:latin typeface="+mj-lt"/>
              </a:rPr>
              <a:t> Mise en place d’un groupe de travail sur</a:t>
            </a:r>
          </a:p>
          <a:p>
            <a:pPr marL="68580" indent="0" algn="ctr" eaLnBrk="1" fontAlgn="auto" hangingPunct="1">
              <a:spcAft>
                <a:spcPts val="0"/>
              </a:spcAft>
              <a:buClr>
                <a:schemeClr val="accent1">
                  <a:lumMod val="75000"/>
                </a:schemeClr>
              </a:buClr>
              <a:buNone/>
              <a:defRPr/>
            </a:pPr>
            <a:r>
              <a:rPr lang="fr-FR" altLang="fr-FR" sz="3000" dirty="0">
                <a:solidFill>
                  <a:schemeClr val="tx1"/>
                </a:solidFill>
                <a:latin typeface="+mj-lt"/>
              </a:rPr>
              <a:t>le patrimoine suite aux décisions du Congrès de 2008</a:t>
            </a:r>
          </a:p>
          <a:p>
            <a:pPr indent="-274320" algn="ctr" eaLnBrk="1" fontAlgn="auto" hangingPunct="1">
              <a:spcAft>
                <a:spcPts val="0"/>
              </a:spcAft>
              <a:buClr>
                <a:schemeClr val="accent1">
                  <a:lumMod val="75000"/>
                </a:schemeClr>
              </a:buClr>
              <a:buNone/>
              <a:defRPr/>
            </a:pPr>
            <a:r>
              <a:rPr lang="fr-FR" altLang="fr-FR" sz="3000" dirty="0">
                <a:solidFill>
                  <a:srgbClr val="FF0000"/>
                </a:solidFill>
                <a:latin typeface="+mj-lt"/>
              </a:rPr>
              <a:t>Enveloppe : 2 000 000 €</a:t>
            </a:r>
          </a:p>
          <a:p>
            <a:pPr indent="-274320" eaLnBrk="1" fontAlgn="auto" hangingPunct="1">
              <a:spcAft>
                <a:spcPts val="0"/>
              </a:spcAft>
              <a:buClr>
                <a:schemeClr val="accent1">
                  <a:lumMod val="75000"/>
                </a:schemeClr>
              </a:buClr>
              <a:buFont typeface="Wingdings 3" charset="2"/>
              <a:buChar char=""/>
              <a:defRPr/>
            </a:pPr>
            <a:endParaRPr lang="fr-FR" altLang="fr-FR" dirty="0">
              <a:solidFill>
                <a:schemeClr val="tx1">
                  <a:lumMod val="75000"/>
                  <a:lumOff val="25000"/>
                </a:schemeClr>
              </a:solidFill>
            </a:endParaRPr>
          </a:p>
        </p:txBody>
      </p:sp>
      <p:sp>
        <p:nvSpPr>
          <p:cNvPr id="6" name="Rectangle 2">
            <a:extLst>
              <a:ext uri="{FF2B5EF4-FFF2-40B4-BE49-F238E27FC236}">
                <a16:creationId xmlns:a16="http://schemas.microsoft.com/office/drawing/2014/main" id="{A651BE7D-09FE-4697-A5A3-96816DD1608D}"/>
              </a:ext>
            </a:extLst>
          </p:cNvPr>
          <p:cNvSpPr>
            <a:spLocks noGrp="1"/>
          </p:cNvSpPr>
          <p:nvPr>
            <p:ph type="title"/>
          </p:nvPr>
        </p:nvSpPr>
        <p:spPr>
          <a:xfrm>
            <a:off x="1593851" y="493714"/>
            <a:ext cx="9414118" cy="576262"/>
          </a:xfrm>
        </p:spPr>
        <p:txBody>
          <a:bodyPr>
            <a:noAutofit/>
          </a:bodyPr>
          <a:lstStyle/>
          <a:p>
            <a:pPr algn="ctr" eaLnBrk="1" hangingPunct="1"/>
            <a:r>
              <a:rPr lang="fr-FR" altLang="fr-FR" sz="4800" b="1" dirty="0"/>
              <a:t>La politique patrimoniale de l’ONCF</a:t>
            </a:r>
          </a:p>
        </p:txBody>
      </p:sp>
      <p:pic>
        <p:nvPicPr>
          <p:cNvPr id="2" name="Image 1"/>
          <p:cNvPicPr>
            <a:picLocks noChangeAspect="1"/>
          </p:cNvPicPr>
          <p:nvPr/>
        </p:nvPicPr>
        <p:blipFill>
          <a:blip r:embed="rId3"/>
          <a:stretch>
            <a:fillRect/>
          </a:stretch>
        </p:blipFill>
        <p:spPr>
          <a:xfrm>
            <a:off x="105385" y="1820985"/>
            <a:ext cx="5514975" cy="4181475"/>
          </a:xfrm>
          <a:prstGeom prst="rect">
            <a:avLst/>
          </a:prstGeom>
        </p:spPr>
      </p:pic>
    </p:spTree>
    <p:extLst>
      <p:ext uri="{BB962C8B-B14F-4D97-AF65-F5344CB8AC3E}">
        <p14:creationId xmlns:p14="http://schemas.microsoft.com/office/powerpoint/2010/main" val="32957746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647D0B33-CFCA-432C-90F7-FF42E62945A2}"/>
              </a:ext>
            </a:extLst>
          </p:cNvPr>
          <p:cNvSpPr>
            <a:spLocks noGrp="1"/>
          </p:cNvSpPr>
          <p:nvPr>
            <p:ph idx="1"/>
          </p:nvPr>
        </p:nvSpPr>
        <p:spPr>
          <a:xfrm>
            <a:off x="1991518" y="1398619"/>
            <a:ext cx="8208963" cy="3309937"/>
          </a:xfrm>
        </p:spPr>
        <p:txBody>
          <a:bodyPr/>
          <a:lstStyle/>
          <a:p>
            <a:pPr algn="ctr" eaLnBrk="1" hangingPunct="1">
              <a:buFont typeface="Wingdings" panose="05000000000000000000" pitchFamily="2" charset="2"/>
              <a:buNone/>
            </a:pPr>
            <a:endParaRPr lang="fr-FR" altLang="fr-FR" sz="1400" b="1" dirty="0"/>
          </a:p>
          <a:p>
            <a:pPr algn="ctr" eaLnBrk="1" hangingPunct="1">
              <a:buFont typeface="Wingdings" panose="05000000000000000000" pitchFamily="2" charset="2"/>
              <a:buNone/>
            </a:pPr>
            <a:r>
              <a:rPr lang="fr-FR" altLang="fr-FR" sz="8000" b="1" dirty="0"/>
              <a:t>Fonctionnement de l’O.N.C.F</a:t>
            </a:r>
          </a:p>
          <a:p>
            <a:pPr eaLnBrk="1" hangingPunct="1"/>
            <a:endParaRPr lang="fr-FR" altLang="fr-FR" sz="1800" b="1" dirty="0"/>
          </a:p>
        </p:txBody>
      </p:sp>
      <p:pic>
        <p:nvPicPr>
          <p:cNvPr id="5" name="Imag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120186" y="4708556"/>
            <a:ext cx="2993146" cy="1987487"/>
          </a:xfrm>
          <a:prstGeom prst="rect">
            <a:avLst/>
          </a:prstGeom>
        </p:spPr>
      </p:pic>
    </p:spTree>
    <p:extLst>
      <p:ext uri="{BB962C8B-B14F-4D97-AF65-F5344CB8AC3E}">
        <p14:creationId xmlns:p14="http://schemas.microsoft.com/office/powerpoint/2010/main" val="144506827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5" name="Image 2">
            <a:extLst>
              <a:ext uri="{FF2B5EF4-FFF2-40B4-BE49-F238E27FC236}">
                <a16:creationId xmlns:a16="http://schemas.microsoft.com/office/drawing/2014/main" id="{0A51B624-272F-4F79-96BF-7A5FF8957B1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07261" y="3186802"/>
            <a:ext cx="4732494" cy="31483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
            <a:extLst>
              <a:ext uri="{FF2B5EF4-FFF2-40B4-BE49-F238E27FC236}">
                <a16:creationId xmlns:a16="http://schemas.microsoft.com/office/drawing/2014/main" id="{9D2894DD-C3BD-4001-9834-D464612CAE75}"/>
              </a:ext>
            </a:extLst>
          </p:cNvPr>
          <p:cNvSpPr>
            <a:spLocks noGrp="1" noChangeArrowheads="1"/>
          </p:cNvSpPr>
          <p:nvPr>
            <p:ph idx="1"/>
          </p:nvPr>
        </p:nvSpPr>
        <p:spPr>
          <a:xfrm>
            <a:off x="1790700" y="452953"/>
            <a:ext cx="8083550" cy="1009650"/>
          </a:xfrm>
        </p:spPr>
        <p:txBody>
          <a:bodyPr rtlCol="0">
            <a:noAutofit/>
          </a:bodyPr>
          <a:lstStyle/>
          <a:p>
            <a:pPr indent="-274320" algn="ctr" eaLnBrk="1" fontAlgn="auto" hangingPunct="1">
              <a:spcAft>
                <a:spcPts val="0"/>
              </a:spcAft>
              <a:buClr>
                <a:schemeClr val="accent1">
                  <a:lumMod val="75000"/>
                </a:schemeClr>
              </a:buClr>
              <a:buNone/>
              <a:defRPr/>
            </a:pPr>
            <a:r>
              <a:rPr lang="fr-FR" altLang="fr-FR" sz="4800" b="1" dirty="0"/>
              <a:t>Le Congrès</a:t>
            </a:r>
          </a:p>
        </p:txBody>
      </p:sp>
      <p:sp>
        <p:nvSpPr>
          <p:cNvPr id="7" name="ZoneTexte 8">
            <a:extLst>
              <a:ext uri="{FF2B5EF4-FFF2-40B4-BE49-F238E27FC236}">
                <a16:creationId xmlns:a16="http://schemas.microsoft.com/office/drawing/2014/main" id="{ACA50936-BD6B-4FD6-BF26-9580DA8A9456}"/>
              </a:ext>
            </a:extLst>
          </p:cNvPr>
          <p:cNvSpPr txBox="1">
            <a:spLocks noChangeArrowheads="1"/>
          </p:cNvSpPr>
          <p:nvPr/>
        </p:nvSpPr>
        <p:spPr bwMode="auto">
          <a:xfrm>
            <a:off x="6118225" y="1978025"/>
            <a:ext cx="4286250" cy="113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ctr" fontAlgn="base">
              <a:spcBef>
                <a:spcPct val="0"/>
              </a:spcBef>
              <a:spcAft>
                <a:spcPct val="0"/>
              </a:spcAft>
              <a:buClrTx/>
              <a:buSzTx/>
              <a:buNone/>
              <a:defRPr/>
            </a:pPr>
            <a:r>
              <a:rPr lang="fr-FR" altLang="fr-FR" dirty="0">
                <a:solidFill>
                  <a:prstClr val="black"/>
                </a:solidFill>
                <a:latin typeface="Calibri"/>
              </a:rPr>
              <a:t>A Tours,</a:t>
            </a:r>
          </a:p>
          <a:p>
            <a:pPr algn="ctr" fontAlgn="base">
              <a:spcBef>
                <a:spcPct val="0"/>
              </a:spcBef>
              <a:spcAft>
                <a:spcPct val="0"/>
              </a:spcAft>
              <a:buClrTx/>
              <a:buSzTx/>
              <a:buNone/>
              <a:defRPr/>
            </a:pPr>
            <a:r>
              <a:rPr lang="fr-FR" altLang="fr-FR" dirty="0">
                <a:solidFill>
                  <a:prstClr val="black"/>
                </a:solidFill>
                <a:latin typeface="Calibri"/>
              </a:rPr>
              <a:t>en </a:t>
            </a:r>
            <a:r>
              <a:rPr lang="fr-FR" altLang="fr-FR" sz="3600" dirty="0">
                <a:solidFill>
                  <a:prstClr val="black"/>
                </a:solidFill>
                <a:latin typeface="Calibri"/>
              </a:rPr>
              <a:t>2024</a:t>
            </a:r>
          </a:p>
        </p:txBody>
      </p:sp>
      <p:pic>
        <p:nvPicPr>
          <p:cNvPr id="2" name="Imag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2571" y="1557535"/>
            <a:ext cx="4156607" cy="3117455"/>
          </a:xfrm>
          <a:prstGeom prst="rect">
            <a:avLst/>
          </a:prstGeom>
        </p:spPr>
      </p:pic>
    </p:spTree>
    <p:extLst>
      <p:ext uri="{BB962C8B-B14F-4D97-AF65-F5344CB8AC3E}">
        <p14:creationId xmlns:p14="http://schemas.microsoft.com/office/powerpoint/2010/main" val="21413064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A84482C0-D99B-4900-B300-028899B4E1B7}"/>
              </a:ext>
            </a:extLst>
          </p:cNvPr>
          <p:cNvSpPr>
            <a:spLocks noGrp="1"/>
          </p:cNvSpPr>
          <p:nvPr>
            <p:ph idx="1"/>
          </p:nvPr>
        </p:nvSpPr>
        <p:spPr>
          <a:xfrm>
            <a:off x="1992314" y="1928814"/>
            <a:ext cx="8207375" cy="4092575"/>
          </a:xfrm>
        </p:spPr>
        <p:txBody>
          <a:bodyPr rtlCol="0">
            <a:normAutofit/>
          </a:bodyPr>
          <a:lstStyle/>
          <a:p>
            <a:pPr indent="-274320" eaLnBrk="1" fontAlgn="auto" hangingPunct="1">
              <a:lnSpc>
                <a:spcPct val="80000"/>
              </a:lnSpc>
              <a:spcAft>
                <a:spcPts val="0"/>
              </a:spcAft>
              <a:buNone/>
              <a:defRPr/>
            </a:pPr>
            <a:r>
              <a:rPr lang="fr-FR" altLang="fr-FR" sz="2800" dirty="0">
                <a:solidFill>
                  <a:schemeClr val="tx1"/>
                </a:solidFill>
                <a:latin typeface="+mj-lt"/>
                <a:cs typeface="Arial" pitchFamily="34" charset="0"/>
              </a:rPr>
              <a:t>Dans la vie de l’ONCF, le Congrès est un moment privilégié de démocratie qui correspond :</a:t>
            </a:r>
          </a:p>
          <a:p>
            <a:pPr indent="-274320" eaLnBrk="1" fontAlgn="auto" hangingPunct="1">
              <a:lnSpc>
                <a:spcPct val="80000"/>
              </a:lnSpc>
              <a:spcAft>
                <a:spcPts val="0"/>
              </a:spcAft>
              <a:buNone/>
              <a:defRPr/>
            </a:pPr>
            <a:endParaRPr lang="fr-FR" altLang="fr-FR" sz="2800" dirty="0">
              <a:solidFill>
                <a:schemeClr val="tx1"/>
              </a:solidFill>
              <a:latin typeface="+mj-lt"/>
              <a:cs typeface="Times New Roman" pitchFamily="18" charset="0"/>
            </a:endParaRPr>
          </a:p>
          <a:p>
            <a:pPr indent="-274320" eaLnBrk="1" fontAlgn="auto" hangingPunct="1">
              <a:lnSpc>
                <a:spcPct val="80000"/>
              </a:lnSpc>
              <a:spcAft>
                <a:spcPts val="0"/>
              </a:spcAft>
              <a:defRPr/>
            </a:pPr>
            <a:r>
              <a:rPr lang="fr-FR" altLang="fr-FR" sz="2800" dirty="0">
                <a:solidFill>
                  <a:schemeClr val="tx1"/>
                </a:solidFill>
                <a:latin typeface="+mj-lt"/>
                <a:cs typeface="Arial" pitchFamily="34" charset="0"/>
              </a:rPr>
              <a:t>d’une part à l’obligation légale de la « loi 1901 » de tenir une assemblée générale dressant rapport moral et rapport financier. </a:t>
            </a:r>
          </a:p>
          <a:p>
            <a:pPr indent="-274320" eaLnBrk="1" fontAlgn="auto" hangingPunct="1">
              <a:lnSpc>
                <a:spcPct val="80000"/>
              </a:lnSpc>
              <a:spcAft>
                <a:spcPts val="0"/>
              </a:spcAft>
              <a:defRPr/>
            </a:pPr>
            <a:endParaRPr lang="fr-FR" altLang="fr-FR" sz="2800" dirty="0">
              <a:solidFill>
                <a:schemeClr val="tx1"/>
              </a:solidFill>
              <a:latin typeface="+mj-lt"/>
            </a:endParaRPr>
          </a:p>
          <a:p>
            <a:pPr indent="-274320" eaLnBrk="1" fontAlgn="auto" hangingPunct="1">
              <a:lnSpc>
                <a:spcPct val="80000"/>
              </a:lnSpc>
              <a:spcAft>
                <a:spcPts val="0"/>
              </a:spcAft>
              <a:defRPr/>
            </a:pPr>
            <a:r>
              <a:rPr lang="fr-FR" altLang="fr-FR" sz="2800" dirty="0">
                <a:solidFill>
                  <a:schemeClr val="tx1"/>
                </a:solidFill>
                <a:latin typeface="+mj-lt"/>
                <a:cs typeface="Arial" pitchFamily="34" charset="0"/>
              </a:rPr>
              <a:t>d’autre part à la disposition des statuts de l’ONCF qui prévoient que le Conseil d’Administration convoque tous les trois ans un Congrès.</a:t>
            </a:r>
            <a:endParaRPr lang="fr-FR" altLang="fr-FR" sz="2800" dirty="0">
              <a:solidFill>
                <a:schemeClr val="tx1"/>
              </a:solidFill>
              <a:latin typeface="+mj-lt"/>
            </a:endParaRPr>
          </a:p>
        </p:txBody>
      </p:sp>
      <p:sp>
        <p:nvSpPr>
          <p:cNvPr id="5" name="Rectangle 2">
            <a:extLst>
              <a:ext uri="{FF2B5EF4-FFF2-40B4-BE49-F238E27FC236}">
                <a16:creationId xmlns:a16="http://schemas.microsoft.com/office/drawing/2014/main" id="{EA4EDE37-CA2D-4D3D-A116-EB36AF928543}"/>
              </a:ext>
            </a:extLst>
          </p:cNvPr>
          <p:cNvSpPr>
            <a:spLocks noGrp="1" noChangeArrowheads="1"/>
          </p:cNvSpPr>
          <p:nvPr>
            <p:ph type="title"/>
          </p:nvPr>
        </p:nvSpPr>
        <p:spPr>
          <a:xfrm>
            <a:off x="1913183" y="595314"/>
            <a:ext cx="8207375" cy="738187"/>
          </a:xfrm>
        </p:spPr>
        <p:txBody>
          <a:bodyPr rtlCol="0">
            <a:noAutofit/>
          </a:bodyPr>
          <a:lstStyle/>
          <a:p>
            <a:pPr algn="ctr" eaLnBrk="1" fontAlgn="auto" hangingPunct="1">
              <a:spcAft>
                <a:spcPts val="0"/>
              </a:spcAft>
              <a:defRPr/>
            </a:pPr>
            <a:r>
              <a:rPr lang="fr-FR" sz="4800" b="1" dirty="0"/>
              <a:t>Le Congrès de l’O.N.C.F.</a:t>
            </a:r>
          </a:p>
        </p:txBody>
      </p:sp>
    </p:spTree>
    <p:extLst>
      <p:ext uri="{BB962C8B-B14F-4D97-AF65-F5344CB8AC3E}">
        <p14:creationId xmlns:p14="http://schemas.microsoft.com/office/powerpoint/2010/main" val="370095501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0CDBA74F-3F5D-49FE-9092-1411C5592C1F}"/>
              </a:ext>
            </a:extLst>
          </p:cNvPr>
          <p:cNvSpPr>
            <a:spLocks noGrp="1" noChangeArrowheads="1"/>
          </p:cNvSpPr>
          <p:nvPr>
            <p:ph idx="1"/>
          </p:nvPr>
        </p:nvSpPr>
        <p:spPr>
          <a:xfrm>
            <a:off x="2053860" y="1439867"/>
            <a:ext cx="8576040" cy="5472113"/>
          </a:xfrm>
        </p:spPr>
        <p:txBody>
          <a:bodyPr rtlCol="0">
            <a:normAutofit fontScale="92500"/>
          </a:bodyPr>
          <a:lstStyle/>
          <a:p>
            <a:pPr indent="-274320" eaLnBrk="1" fontAlgn="auto" hangingPunct="1">
              <a:lnSpc>
                <a:spcPct val="80000"/>
              </a:lnSpc>
              <a:spcAft>
                <a:spcPts val="0"/>
              </a:spcAft>
              <a:buClr>
                <a:schemeClr val="accent1">
                  <a:lumMod val="75000"/>
                </a:schemeClr>
              </a:buClr>
              <a:buFont typeface="Wingdings 3" charset="2"/>
              <a:buChar char=""/>
              <a:defRPr/>
            </a:pPr>
            <a:r>
              <a:rPr lang="fr-FR" altLang="fr-FR" sz="2600" dirty="0">
                <a:solidFill>
                  <a:schemeClr val="tx1"/>
                </a:solidFill>
                <a:latin typeface="+mj-lt"/>
                <a:cs typeface="Arial" panose="020B0604020202020204" pitchFamily="34" charset="0"/>
              </a:rPr>
              <a:t>Analyser la dernière période écoulée,</a:t>
            </a:r>
          </a:p>
          <a:p>
            <a:pPr indent="-274320" eaLnBrk="1" fontAlgn="auto" hangingPunct="1">
              <a:lnSpc>
                <a:spcPct val="80000"/>
              </a:lnSpc>
              <a:spcAft>
                <a:spcPts val="0"/>
              </a:spcAft>
              <a:buClr>
                <a:schemeClr val="accent1">
                  <a:lumMod val="75000"/>
                </a:schemeClr>
              </a:buClr>
              <a:buNone/>
              <a:defRPr/>
            </a:pPr>
            <a:endParaRPr lang="fr-FR" altLang="fr-FR" sz="1600" dirty="0">
              <a:solidFill>
                <a:schemeClr val="tx1"/>
              </a:solidFill>
              <a:latin typeface="+mj-lt"/>
            </a:endParaRPr>
          </a:p>
          <a:p>
            <a:pPr indent="-274320" eaLnBrk="1" fontAlgn="auto" hangingPunct="1">
              <a:lnSpc>
                <a:spcPct val="80000"/>
              </a:lnSpc>
              <a:spcAft>
                <a:spcPts val="0"/>
              </a:spcAft>
              <a:buClr>
                <a:schemeClr val="accent1">
                  <a:lumMod val="75000"/>
                </a:schemeClr>
              </a:buClr>
              <a:buFont typeface="Wingdings 3" charset="2"/>
              <a:buChar char=""/>
              <a:defRPr/>
            </a:pPr>
            <a:r>
              <a:rPr lang="fr-FR" altLang="fr-FR" sz="2600" dirty="0">
                <a:solidFill>
                  <a:schemeClr val="tx1"/>
                </a:solidFill>
                <a:latin typeface="+mj-lt"/>
                <a:cs typeface="Arial" panose="020B0604020202020204" pitchFamily="34" charset="0"/>
              </a:rPr>
              <a:t>Déterminer et valider les orientations pour les trois ans à venir,</a:t>
            </a:r>
          </a:p>
          <a:p>
            <a:pPr indent="-274320" eaLnBrk="1" fontAlgn="auto" hangingPunct="1">
              <a:lnSpc>
                <a:spcPct val="80000"/>
              </a:lnSpc>
              <a:spcAft>
                <a:spcPts val="0"/>
              </a:spcAft>
              <a:buClr>
                <a:schemeClr val="accent1">
                  <a:lumMod val="75000"/>
                </a:schemeClr>
              </a:buClr>
              <a:buNone/>
              <a:defRPr/>
            </a:pPr>
            <a:endParaRPr lang="fr-FR" altLang="fr-FR" sz="1600" dirty="0">
              <a:solidFill>
                <a:schemeClr val="tx1"/>
              </a:solidFill>
              <a:latin typeface="+mj-lt"/>
            </a:endParaRPr>
          </a:p>
          <a:p>
            <a:pPr indent="-274320" eaLnBrk="1" fontAlgn="auto" hangingPunct="1">
              <a:lnSpc>
                <a:spcPct val="80000"/>
              </a:lnSpc>
              <a:spcAft>
                <a:spcPts val="0"/>
              </a:spcAft>
              <a:buClr>
                <a:schemeClr val="accent1">
                  <a:lumMod val="75000"/>
                </a:schemeClr>
              </a:buClr>
              <a:buFont typeface="Wingdings 3" charset="2"/>
              <a:buChar char=""/>
              <a:defRPr/>
            </a:pPr>
            <a:r>
              <a:rPr lang="fr-FR" altLang="fr-FR" sz="2600" dirty="0">
                <a:solidFill>
                  <a:schemeClr val="tx1"/>
                </a:solidFill>
                <a:latin typeface="+mj-lt"/>
                <a:cs typeface="Arial" panose="020B0604020202020204" pitchFamily="34" charset="0"/>
              </a:rPr>
              <a:t>Déterminer et valider les modifications à apporter aux statuts,</a:t>
            </a:r>
          </a:p>
          <a:p>
            <a:pPr indent="-274320" eaLnBrk="1" fontAlgn="auto" hangingPunct="1">
              <a:lnSpc>
                <a:spcPct val="80000"/>
              </a:lnSpc>
              <a:spcAft>
                <a:spcPts val="0"/>
              </a:spcAft>
              <a:buClr>
                <a:schemeClr val="accent1">
                  <a:lumMod val="75000"/>
                </a:schemeClr>
              </a:buClr>
              <a:buNone/>
              <a:defRPr/>
            </a:pPr>
            <a:endParaRPr lang="fr-FR" altLang="fr-FR" sz="1600" dirty="0">
              <a:solidFill>
                <a:schemeClr val="tx1"/>
              </a:solidFill>
              <a:latin typeface="+mj-lt"/>
            </a:endParaRPr>
          </a:p>
          <a:p>
            <a:pPr indent="-274320" eaLnBrk="1" fontAlgn="auto" hangingPunct="1">
              <a:lnSpc>
                <a:spcPct val="80000"/>
              </a:lnSpc>
              <a:spcAft>
                <a:spcPts val="0"/>
              </a:spcAft>
              <a:buClr>
                <a:schemeClr val="accent1">
                  <a:lumMod val="75000"/>
                </a:schemeClr>
              </a:buClr>
              <a:buFont typeface="Wingdings 3" charset="2"/>
              <a:buChar char=""/>
              <a:defRPr/>
            </a:pPr>
            <a:r>
              <a:rPr lang="fr-FR" altLang="fr-FR" sz="2600" dirty="0">
                <a:solidFill>
                  <a:schemeClr val="tx1"/>
                </a:solidFill>
                <a:latin typeface="+mj-lt"/>
                <a:cs typeface="Arial" panose="020B0604020202020204" pitchFamily="34" charset="0"/>
              </a:rPr>
              <a:t>Élire les organes de direction de l’association (CA),</a:t>
            </a:r>
          </a:p>
          <a:p>
            <a:pPr indent="-274320" eaLnBrk="1" fontAlgn="auto" hangingPunct="1">
              <a:lnSpc>
                <a:spcPct val="80000"/>
              </a:lnSpc>
              <a:spcAft>
                <a:spcPts val="0"/>
              </a:spcAft>
              <a:buClr>
                <a:schemeClr val="accent1">
                  <a:lumMod val="75000"/>
                </a:schemeClr>
              </a:buClr>
              <a:buNone/>
              <a:defRPr/>
            </a:pPr>
            <a:endParaRPr lang="fr-FR" altLang="fr-FR" sz="1600" dirty="0">
              <a:solidFill>
                <a:schemeClr val="tx1"/>
              </a:solidFill>
              <a:latin typeface="+mj-lt"/>
            </a:endParaRPr>
          </a:p>
          <a:p>
            <a:pPr indent="-274320" eaLnBrk="1" fontAlgn="auto" hangingPunct="1">
              <a:lnSpc>
                <a:spcPct val="80000"/>
              </a:lnSpc>
              <a:spcAft>
                <a:spcPts val="0"/>
              </a:spcAft>
              <a:buClr>
                <a:schemeClr val="accent1">
                  <a:lumMod val="75000"/>
                </a:schemeClr>
              </a:buClr>
              <a:buFont typeface="Wingdings 3" charset="2"/>
              <a:buChar char=""/>
              <a:defRPr/>
            </a:pPr>
            <a:r>
              <a:rPr lang="fr-FR" altLang="fr-FR" sz="2600" dirty="0">
                <a:solidFill>
                  <a:schemeClr val="tx1"/>
                </a:solidFill>
                <a:latin typeface="+mj-lt"/>
                <a:cs typeface="Arial" panose="020B0604020202020204" pitchFamily="34" charset="0"/>
              </a:rPr>
              <a:t>Élire les membres de la </a:t>
            </a:r>
            <a:r>
              <a:rPr lang="fr-FR" altLang="fr-FR" sz="2600" dirty="0">
                <a:solidFill>
                  <a:schemeClr val="accent2"/>
                </a:solidFill>
                <a:latin typeface="+mj-lt"/>
                <a:cs typeface="Arial" panose="020B0604020202020204" pitchFamily="34" charset="0"/>
              </a:rPr>
              <a:t>C</a:t>
            </a:r>
            <a:r>
              <a:rPr lang="fr-FR" altLang="fr-FR" sz="2600" dirty="0">
                <a:solidFill>
                  <a:schemeClr val="tx1"/>
                </a:solidFill>
                <a:latin typeface="+mj-lt"/>
                <a:cs typeface="Arial" panose="020B0604020202020204" pitchFamily="34" charset="0"/>
              </a:rPr>
              <a:t>ommission de </a:t>
            </a:r>
            <a:r>
              <a:rPr lang="fr-FR" altLang="fr-FR" sz="2600" dirty="0">
                <a:solidFill>
                  <a:schemeClr val="accent2"/>
                </a:solidFill>
                <a:latin typeface="+mj-lt"/>
                <a:cs typeface="Arial" panose="020B0604020202020204" pitchFamily="34" charset="0"/>
              </a:rPr>
              <a:t>S</a:t>
            </a:r>
            <a:r>
              <a:rPr lang="fr-FR" altLang="fr-FR" sz="2600" dirty="0">
                <a:solidFill>
                  <a:schemeClr val="tx1"/>
                </a:solidFill>
                <a:latin typeface="+mj-lt"/>
                <a:cs typeface="Arial" panose="020B0604020202020204" pitchFamily="34" charset="0"/>
              </a:rPr>
              <a:t>outien et de </a:t>
            </a:r>
          </a:p>
          <a:p>
            <a:pPr marL="0" indent="0" eaLnBrk="1" fontAlgn="auto" hangingPunct="1">
              <a:lnSpc>
                <a:spcPct val="80000"/>
              </a:lnSpc>
              <a:spcAft>
                <a:spcPts val="0"/>
              </a:spcAft>
              <a:buClr>
                <a:schemeClr val="accent1">
                  <a:lumMod val="75000"/>
                </a:schemeClr>
              </a:buClr>
              <a:buNone/>
              <a:defRPr/>
            </a:pPr>
            <a:r>
              <a:rPr lang="fr-FR" altLang="fr-FR" sz="2600" dirty="0">
                <a:solidFill>
                  <a:schemeClr val="tx1"/>
                </a:solidFill>
                <a:latin typeface="+mj-lt"/>
                <a:cs typeface="Arial" panose="020B0604020202020204" pitchFamily="34" charset="0"/>
              </a:rPr>
              <a:t>    </a:t>
            </a:r>
            <a:r>
              <a:rPr lang="fr-FR" altLang="fr-FR" sz="2600" dirty="0">
                <a:solidFill>
                  <a:schemeClr val="accent2"/>
                </a:solidFill>
                <a:latin typeface="+mj-lt"/>
                <a:cs typeface="Arial" panose="020B0604020202020204" pitchFamily="34" charset="0"/>
              </a:rPr>
              <a:t>C</a:t>
            </a:r>
            <a:r>
              <a:rPr lang="fr-FR" altLang="fr-FR" sz="2600" dirty="0">
                <a:solidFill>
                  <a:schemeClr val="tx1"/>
                </a:solidFill>
                <a:latin typeface="+mj-lt"/>
                <a:cs typeface="Arial" panose="020B0604020202020204" pitchFamily="34" charset="0"/>
              </a:rPr>
              <a:t>ontrôle </a:t>
            </a:r>
            <a:r>
              <a:rPr lang="fr-FR" altLang="fr-FR" sz="2600" dirty="0">
                <a:solidFill>
                  <a:schemeClr val="accent2"/>
                </a:solidFill>
                <a:latin typeface="+mj-lt"/>
                <a:cs typeface="Arial" panose="020B0604020202020204" pitchFamily="34" charset="0"/>
              </a:rPr>
              <a:t>F</a:t>
            </a:r>
            <a:r>
              <a:rPr lang="fr-FR" altLang="fr-FR" sz="2600" dirty="0">
                <a:solidFill>
                  <a:schemeClr val="tx1"/>
                </a:solidFill>
                <a:latin typeface="+mj-lt"/>
                <a:cs typeface="Arial" panose="020B0604020202020204" pitchFamily="34" charset="0"/>
              </a:rPr>
              <a:t>inancier (CSCF),</a:t>
            </a:r>
          </a:p>
          <a:p>
            <a:pPr marL="68580" indent="0" eaLnBrk="1" fontAlgn="auto" hangingPunct="1">
              <a:lnSpc>
                <a:spcPct val="80000"/>
              </a:lnSpc>
              <a:spcAft>
                <a:spcPts val="0"/>
              </a:spcAft>
              <a:buClr>
                <a:schemeClr val="accent1">
                  <a:lumMod val="75000"/>
                </a:schemeClr>
              </a:buClr>
              <a:buNone/>
              <a:defRPr/>
            </a:pPr>
            <a:endParaRPr lang="fr-FR" altLang="fr-FR" sz="1300" dirty="0">
              <a:solidFill>
                <a:schemeClr val="tx1">
                  <a:lumMod val="75000"/>
                  <a:lumOff val="25000"/>
                </a:schemeClr>
              </a:solidFill>
              <a:latin typeface="+mj-lt"/>
              <a:cs typeface="Arial" panose="020B0604020202020204" pitchFamily="34" charset="0"/>
            </a:endParaRPr>
          </a:p>
          <a:p>
            <a:pPr indent="-274320" eaLnBrk="1" fontAlgn="auto" hangingPunct="1">
              <a:lnSpc>
                <a:spcPct val="80000"/>
              </a:lnSpc>
              <a:spcAft>
                <a:spcPts val="0"/>
              </a:spcAft>
              <a:buClr>
                <a:schemeClr val="accent1">
                  <a:lumMod val="75000"/>
                </a:schemeClr>
              </a:buClr>
              <a:buNone/>
              <a:defRPr/>
            </a:pPr>
            <a:r>
              <a:rPr lang="fr-FR" altLang="fr-FR" sz="2600" dirty="0">
                <a:solidFill>
                  <a:srgbClr val="FF0000"/>
                </a:solidFill>
                <a:latin typeface="+mj-lt"/>
                <a:cs typeface="Arial" panose="020B0604020202020204" pitchFamily="34" charset="0"/>
              </a:rPr>
              <a:t>    Affirmer la solidarité comme une valeur moderne dans l’environnement d’aujourd’hui, dans le respect la </a:t>
            </a:r>
          </a:p>
          <a:p>
            <a:pPr indent="-274320" eaLnBrk="1" fontAlgn="auto" hangingPunct="1">
              <a:lnSpc>
                <a:spcPct val="80000"/>
              </a:lnSpc>
              <a:spcAft>
                <a:spcPts val="0"/>
              </a:spcAft>
              <a:buClr>
                <a:schemeClr val="accent1">
                  <a:lumMod val="75000"/>
                </a:schemeClr>
              </a:buClr>
              <a:buNone/>
              <a:defRPr/>
            </a:pPr>
            <a:r>
              <a:rPr lang="fr-FR" altLang="fr-FR" sz="2600" dirty="0">
                <a:solidFill>
                  <a:srgbClr val="FF0000"/>
                </a:solidFill>
                <a:latin typeface="+mj-lt"/>
                <a:cs typeface="Arial" panose="020B0604020202020204" pitchFamily="34" charset="0"/>
              </a:rPr>
              <a:t>    continuité des principes et engagements fondateurs de l’ONCF !</a:t>
            </a:r>
          </a:p>
          <a:p>
            <a:pPr indent="-274320" algn="just" eaLnBrk="1" fontAlgn="auto" hangingPunct="1">
              <a:lnSpc>
                <a:spcPct val="80000"/>
              </a:lnSpc>
              <a:spcAft>
                <a:spcPts val="0"/>
              </a:spcAft>
              <a:buClr>
                <a:schemeClr val="accent1">
                  <a:lumMod val="75000"/>
                </a:schemeClr>
              </a:buClr>
              <a:buFont typeface="Wingdings 3" charset="2"/>
              <a:buChar char=""/>
              <a:defRPr/>
            </a:pPr>
            <a:endParaRPr lang="fr-FR" altLang="fr-FR" i="1" dirty="0">
              <a:solidFill>
                <a:srgbClr val="FFFF00"/>
              </a:solidFill>
            </a:endParaRPr>
          </a:p>
        </p:txBody>
      </p:sp>
      <p:sp>
        <p:nvSpPr>
          <p:cNvPr id="5" name="Rectangle 2">
            <a:extLst>
              <a:ext uri="{FF2B5EF4-FFF2-40B4-BE49-F238E27FC236}">
                <a16:creationId xmlns:a16="http://schemas.microsoft.com/office/drawing/2014/main" id="{4F7B57DD-F13F-40EA-93B5-2CBCB897B99D}"/>
              </a:ext>
            </a:extLst>
          </p:cNvPr>
          <p:cNvSpPr>
            <a:spLocks noGrp="1"/>
          </p:cNvSpPr>
          <p:nvPr>
            <p:ph type="title"/>
          </p:nvPr>
        </p:nvSpPr>
        <p:spPr>
          <a:xfrm>
            <a:off x="2206747" y="431802"/>
            <a:ext cx="8208963" cy="576263"/>
          </a:xfrm>
        </p:spPr>
        <p:txBody>
          <a:bodyPr>
            <a:noAutofit/>
          </a:bodyPr>
          <a:lstStyle/>
          <a:p>
            <a:pPr algn="ctr" eaLnBrk="1" hangingPunct="1"/>
            <a:r>
              <a:rPr lang="fr-FR" altLang="fr-FR" sz="4800" b="1" dirty="0">
                <a:cs typeface="Times New Roman" panose="02020603050405020304" pitchFamily="18" charset="0"/>
              </a:rPr>
              <a:t>Son objectif</a:t>
            </a:r>
          </a:p>
        </p:txBody>
      </p:sp>
    </p:spTree>
    <p:extLst>
      <p:ext uri="{BB962C8B-B14F-4D97-AF65-F5344CB8AC3E}">
        <p14:creationId xmlns:p14="http://schemas.microsoft.com/office/powerpoint/2010/main" val="135546506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E8B85C1-586C-4232-B511-CC1BEED12F4B}"/>
              </a:ext>
            </a:extLst>
          </p:cNvPr>
          <p:cNvSpPr>
            <a:spLocks noGrp="1"/>
          </p:cNvSpPr>
          <p:nvPr>
            <p:ph type="title"/>
          </p:nvPr>
        </p:nvSpPr>
        <p:spPr>
          <a:xfrm>
            <a:off x="1991519" y="634207"/>
            <a:ext cx="8208962" cy="576263"/>
          </a:xfrm>
        </p:spPr>
        <p:txBody>
          <a:bodyPr rtlCol="0">
            <a:noAutofit/>
          </a:bodyPr>
          <a:lstStyle/>
          <a:p>
            <a:pPr algn="ctr" eaLnBrk="1" fontAlgn="auto" hangingPunct="1">
              <a:spcAft>
                <a:spcPts val="0"/>
              </a:spcAft>
              <a:defRPr/>
            </a:pPr>
            <a:r>
              <a:rPr lang="fr-FR" altLang="fr-FR" sz="4800" b="1" dirty="0"/>
              <a:t>Les adhérents</a:t>
            </a:r>
          </a:p>
        </p:txBody>
      </p:sp>
      <p:sp>
        <p:nvSpPr>
          <p:cNvPr id="5" name="ZoneTexte 7">
            <a:extLst>
              <a:ext uri="{FF2B5EF4-FFF2-40B4-BE49-F238E27FC236}">
                <a16:creationId xmlns:a16="http://schemas.microsoft.com/office/drawing/2014/main" id="{30B6F530-A24C-45C4-A646-ED77D51B0538}"/>
              </a:ext>
            </a:extLst>
          </p:cNvPr>
          <p:cNvSpPr txBox="1">
            <a:spLocks noChangeArrowheads="1"/>
          </p:cNvSpPr>
          <p:nvPr/>
        </p:nvSpPr>
        <p:spPr bwMode="auto">
          <a:xfrm>
            <a:off x="1992314" y="1844676"/>
            <a:ext cx="8207375" cy="4386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eaLnBrk="0" fontAlgn="base" hangingPunct="0">
              <a:spcBef>
                <a:spcPct val="0"/>
              </a:spcBef>
              <a:spcAft>
                <a:spcPct val="0"/>
              </a:spcAft>
              <a:buClrTx/>
              <a:buSzTx/>
              <a:buNone/>
              <a:defRPr/>
            </a:pPr>
            <a:r>
              <a:rPr lang="fr-FR" altLang="fr-FR" sz="2600" dirty="0">
                <a:solidFill>
                  <a:prstClr val="black"/>
                </a:solidFill>
                <a:latin typeface="Calibri"/>
                <a:cs typeface="Arial" pitchFamily="34" charset="0"/>
              </a:rPr>
              <a:t>Leur nombre évoluera de manière sensible sous l’impulsion des structures locales, régionales et nationale</a:t>
            </a:r>
          </a:p>
          <a:p>
            <a:pPr eaLnBrk="0" fontAlgn="base" hangingPunct="0">
              <a:spcBef>
                <a:spcPct val="0"/>
              </a:spcBef>
              <a:spcAft>
                <a:spcPct val="0"/>
              </a:spcAft>
              <a:buClrTx/>
              <a:buSzTx/>
              <a:buNone/>
              <a:defRPr/>
            </a:pPr>
            <a:endParaRPr lang="fr-FR" altLang="fr-FR" sz="1500" dirty="0">
              <a:solidFill>
                <a:prstClr val="black"/>
              </a:solidFill>
              <a:latin typeface="Calibri"/>
              <a:cs typeface="Arial" pitchFamily="34" charset="0"/>
            </a:endParaRPr>
          </a:p>
          <a:p>
            <a:pPr eaLnBrk="0" fontAlgn="base" hangingPunct="0">
              <a:spcBef>
                <a:spcPct val="0"/>
              </a:spcBef>
              <a:spcAft>
                <a:spcPct val="0"/>
              </a:spcAft>
              <a:buClrTx/>
              <a:buSzTx/>
              <a:buNone/>
              <a:defRPr/>
            </a:pPr>
            <a:r>
              <a:rPr lang="fr-FR" altLang="fr-FR" sz="2600" dirty="0">
                <a:solidFill>
                  <a:prstClr val="black"/>
                </a:solidFill>
                <a:latin typeface="Calibri"/>
                <a:cs typeface="Arial"/>
              </a:rPr>
              <a:t>De </a:t>
            </a:r>
            <a:r>
              <a:rPr lang="fr-FR" altLang="fr-FR" sz="2600" dirty="0">
                <a:solidFill>
                  <a:srgbClr val="FF0000"/>
                </a:solidFill>
                <a:latin typeface="Calibri"/>
                <a:cs typeface="Arial"/>
              </a:rPr>
              <a:t>16 000 </a:t>
            </a:r>
            <a:r>
              <a:rPr lang="fr-FR" altLang="fr-FR" sz="2600" dirty="0">
                <a:solidFill>
                  <a:prstClr val="black"/>
                </a:solidFill>
                <a:latin typeface="Calibri"/>
                <a:cs typeface="Arial"/>
              </a:rPr>
              <a:t>à la fin des</a:t>
            </a:r>
            <a:r>
              <a:rPr lang="fr-FR" altLang="fr-FR" sz="2600" dirty="0">
                <a:solidFill>
                  <a:srgbClr val="FF0000"/>
                </a:solidFill>
                <a:latin typeface="Calibri"/>
                <a:cs typeface="Arial"/>
              </a:rPr>
              <a:t> années 70</a:t>
            </a:r>
            <a:r>
              <a:rPr lang="fr-FR" altLang="fr-FR" sz="2600" b="1" dirty="0">
                <a:solidFill>
                  <a:prstClr val="black"/>
                </a:solidFill>
                <a:latin typeface="Calibri"/>
                <a:cs typeface="Arial"/>
              </a:rPr>
              <a:t>, </a:t>
            </a:r>
            <a:r>
              <a:rPr lang="fr-FR" altLang="fr-FR" sz="2600" dirty="0">
                <a:solidFill>
                  <a:prstClr val="black"/>
                </a:solidFill>
                <a:latin typeface="Calibri"/>
                <a:cs typeface="Arial"/>
              </a:rPr>
              <a:t>ils sont aujourd’hui plus de </a:t>
            </a:r>
            <a:r>
              <a:rPr lang="fr-FR" altLang="fr-FR" sz="2600" i="1" dirty="0">
                <a:solidFill>
                  <a:srgbClr val="FF0000"/>
                </a:solidFill>
                <a:latin typeface="Calibri"/>
              </a:rPr>
              <a:t>51 </a:t>
            </a:r>
            <a:r>
              <a:rPr lang="fr-FR" altLang="fr-FR" sz="2600" i="1" dirty="0">
                <a:solidFill>
                  <a:srgbClr val="FF0000"/>
                </a:solidFill>
                <a:latin typeface="Calibri"/>
                <a:cs typeface="Calibri"/>
              </a:rPr>
              <a:t>447</a:t>
            </a:r>
            <a:r>
              <a:rPr lang="fr-FR" altLang="fr-FR" sz="2600" dirty="0">
                <a:solidFill>
                  <a:prstClr val="black"/>
                </a:solidFill>
                <a:latin typeface="Calibri"/>
                <a:cs typeface="Arial"/>
              </a:rPr>
              <a:t>.</a:t>
            </a:r>
            <a:endParaRPr lang="fr-FR" altLang="fr-FR" sz="2600" dirty="0">
              <a:solidFill>
                <a:prstClr val="black"/>
              </a:solidFill>
              <a:latin typeface="Calibri"/>
              <a:ea typeface="Calibri"/>
              <a:cs typeface="Arial"/>
            </a:endParaRPr>
          </a:p>
          <a:p>
            <a:pPr algn="ctr" eaLnBrk="0" fontAlgn="base" hangingPunct="0">
              <a:spcBef>
                <a:spcPct val="0"/>
              </a:spcBef>
              <a:spcAft>
                <a:spcPct val="0"/>
              </a:spcAft>
              <a:buClrTx/>
              <a:buSzTx/>
              <a:buNone/>
              <a:defRPr/>
            </a:pPr>
            <a:endParaRPr lang="fr-FR" altLang="fr-FR" sz="2800" b="1" i="1" dirty="0">
              <a:solidFill>
                <a:srgbClr val="FF0000"/>
              </a:solidFill>
              <a:latin typeface="Calibri"/>
              <a:cs typeface="Arial" pitchFamily="34" charset="0"/>
            </a:endParaRPr>
          </a:p>
          <a:p>
            <a:pPr algn="ctr" eaLnBrk="0" fontAlgn="base" hangingPunct="0">
              <a:spcBef>
                <a:spcPct val="0"/>
              </a:spcBef>
              <a:spcAft>
                <a:spcPct val="0"/>
              </a:spcAft>
              <a:buClrTx/>
              <a:buSzTx/>
              <a:buNone/>
              <a:defRPr/>
            </a:pPr>
            <a:r>
              <a:rPr lang="fr-FR" altLang="fr-FR" sz="2800" i="1" dirty="0">
                <a:solidFill>
                  <a:srgbClr val="FF0000"/>
                </a:solidFill>
                <a:latin typeface="Calibri"/>
                <a:cs typeface="Arial" pitchFamily="34" charset="0"/>
              </a:rPr>
              <a:t>Placés au cœur de l’activité ONCF, ils prennent une</a:t>
            </a:r>
          </a:p>
          <a:p>
            <a:pPr algn="ctr" eaLnBrk="0" fontAlgn="base" hangingPunct="0">
              <a:spcBef>
                <a:spcPct val="0"/>
              </a:spcBef>
              <a:spcAft>
                <a:spcPct val="0"/>
              </a:spcAft>
              <a:buClrTx/>
              <a:buSzTx/>
              <a:buNone/>
              <a:defRPr/>
            </a:pPr>
            <a:r>
              <a:rPr lang="fr-FR" altLang="fr-FR" sz="2800" i="1" dirty="0">
                <a:solidFill>
                  <a:srgbClr val="FF0000"/>
                </a:solidFill>
                <a:latin typeface="Calibri"/>
                <a:cs typeface="Arial" pitchFamily="34" charset="0"/>
              </a:rPr>
              <a:t>part prépondérante dans son évolution et </a:t>
            </a:r>
          </a:p>
          <a:p>
            <a:pPr algn="ctr" eaLnBrk="0" fontAlgn="base" hangingPunct="0">
              <a:spcBef>
                <a:spcPct val="0"/>
              </a:spcBef>
              <a:spcAft>
                <a:spcPct val="0"/>
              </a:spcAft>
              <a:buClrTx/>
              <a:buSzTx/>
              <a:buNone/>
              <a:defRPr/>
            </a:pPr>
            <a:r>
              <a:rPr lang="fr-FR" altLang="fr-FR" sz="2800" i="1" dirty="0">
                <a:solidFill>
                  <a:srgbClr val="FF0000"/>
                </a:solidFill>
                <a:latin typeface="Calibri"/>
                <a:cs typeface="Arial" pitchFamily="34" charset="0"/>
              </a:rPr>
              <a:t>son rayonnement dans l’entreprise.</a:t>
            </a:r>
          </a:p>
          <a:p>
            <a:pPr eaLnBrk="0" fontAlgn="base" hangingPunct="0">
              <a:spcBef>
                <a:spcPct val="0"/>
              </a:spcBef>
              <a:spcAft>
                <a:spcPct val="0"/>
              </a:spcAft>
              <a:buClrTx/>
              <a:buSzTx/>
              <a:buNone/>
              <a:defRPr/>
            </a:pPr>
            <a:endParaRPr lang="fr-FR" altLang="fr-FR" sz="2000" dirty="0">
              <a:solidFill>
                <a:prstClr val="black"/>
              </a:solidFill>
              <a:latin typeface="Arial" pitchFamily="34" charset="0"/>
              <a:cs typeface="Arial" pitchFamily="34" charset="0"/>
            </a:endParaRPr>
          </a:p>
          <a:p>
            <a:pPr eaLnBrk="0" fontAlgn="base" hangingPunct="0">
              <a:spcBef>
                <a:spcPct val="0"/>
              </a:spcBef>
              <a:spcAft>
                <a:spcPct val="0"/>
              </a:spcAft>
              <a:buClrTx/>
              <a:buSzTx/>
              <a:buNone/>
              <a:defRPr/>
            </a:pPr>
            <a:endParaRPr lang="fr-FR" altLang="fr-FR" sz="2400" dirty="0">
              <a:solidFill>
                <a:prstClr val="black"/>
              </a:solidFill>
              <a:latin typeface="Times New Roman" pitchFamily="18" charset="0"/>
            </a:endParaRPr>
          </a:p>
        </p:txBody>
      </p:sp>
    </p:spTree>
    <p:extLst>
      <p:ext uri="{BB962C8B-B14F-4D97-AF65-F5344CB8AC3E}">
        <p14:creationId xmlns:p14="http://schemas.microsoft.com/office/powerpoint/2010/main" val="204001730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 y="0"/>
            <a:ext cx="12192000" cy="6858000"/>
          </a:xfrm>
          <a:prstGeom prst="rect">
            <a:avLst/>
          </a:prstGeom>
        </p:spPr>
      </p:pic>
      <p:sp>
        <p:nvSpPr>
          <p:cNvPr id="3" name="Rectangle 12">
            <a:extLst>
              <a:ext uri="{FF2B5EF4-FFF2-40B4-BE49-F238E27FC236}">
                <a16:creationId xmlns:a16="http://schemas.microsoft.com/office/drawing/2014/main" id="{E88B5C2D-EB08-44E5-87FB-69A6EACC12C7}"/>
              </a:ext>
            </a:extLst>
          </p:cNvPr>
          <p:cNvSpPr>
            <a:spLocks noChangeArrowheads="1"/>
          </p:cNvSpPr>
          <p:nvPr/>
        </p:nvSpPr>
        <p:spPr bwMode="auto">
          <a:xfrm>
            <a:off x="2351089" y="1989139"/>
            <a:ext cx="7489825" cy="3984625"/>
          </a:xfrm>
          <a:prstGeom prst="rect">
            <a:avLst/>
          </a:prstGeom>
          <a:noFill/>
          <a:ln w="57150">
            <a:noFill/>
            <a:miter lim="800000"/>
            <a:headEnd/>
            <a:tailEnd/>
          </a:ln>
        </p:spPr>
        <p:txBody>
          <a:bodyPr>
            <a:spAutoFit/>
          </a:bodyPr>
          <a:lstStyle>
            <a:lvl1pPr marL="342900" indent="-342900">
              <a:spcBef>
                <a:spcPct val="20000"/>
              </a:spcBef>
              <a:buClr>
                <a:schemeClr val="accent1"/>
              </a:buClr>
              <a:buSzPct val="70000"/>
              <a:buFont typeface="Wingdings 2" pitchFamily="18" charset="2"/>
              <a:buChar char=""/>
              <a:defRPr sz="3200">
                <a:solidFill>
                  <a:schemeClr val="tx2"/>
                </a:solidFill>
                <a:latin typeface="Franklin Gothic Book" pitchFamily="34" charset="0"/>
              </a:defRPr>
            </a:lvl1pPr>
            <a:lvl2pPr marL="742950" indent="-285750">
              <a:spcBef>
                <a:spcPct val="20000"/>
              </a:spcBef>
              <a:buClr>
                <a:schemeClr val="accent1"/>
              </a:buClr>
              <a:buSzPct val="70000"/>
              <a:buFont typeface="Wingdings 2" pitchFamily="18" charset="2"/>
              <a:buChar char=""/>
              <a:defRPr sz="2800">
                <a:solidFill>
                  <a:schemeClr val="tx2"/>
                </a:solidFill>
                <a:latin typeface="Franklin Gothic Book" pitchFamily="34" charset="0"/>
              </a:defRPr>
            </a:lvl2pPr>
            <a:lvl3pPr marL="1143000" indent="-228600">
              <a:spcBef>
                <a:spcPct val="20000"/>
              </a:spcBef>
              <a:buClr>
                <a:schemeClr val="accent1"/>
              </a:buClr>
              <a:buSzPct val="70000"/>
              <a:buFont typeface="Wingdings 2" pitchFamily="18" charset="2"/>
              <a:buChar char=""/>
              <a:defRPr sz="2400">
                <a:solidFill>
                  <a:schemeClr val="tx2"/>
                </a:solidFill>
                <a:latin typeface="Franklin Gothic Book" pitchFamily="34" charset="0"/>
              </a:defRPr>
            </a:lvl3pPr>
            <a:lvl4pPr marL="1600200" indent="-228600">
              <a:spcBef>
                <a:spcPct val="20000"/>
              </a:spcBef>
              <a:buClr>
                <a:schemeClr val="accent1"/>
              </a:buClr>
              <a:buSzPct val="70000"/>
              <a:buFont typeface="Wingdings 2" pitchFamily="18" charset="2"/>
              <a:buChar char=""/>
              <a:defRPr sz="2000">
                <a:solidFill>
                  <a:schemeClr val="tx2"/>
                </a:solidFill>
                <a:latin typeface="Franklin Gothic Book" pitchFamily="34" charset="0"/>
              </a:defRPr>
            </a:lvl4pPr>
            <a:lvl5pPr marL="2057400" indent="-228600">
              <a:spcBef>
                <a:spcPct val="20000"/>
              </a:spcBef>
              <a:buClr>
                <a:schemeClr val="accent1"/>
              </a:buClr>
              <a:buSzPct val="60000"/>
              <a:buFont typeface="Wingdings 2" pitchFamily="18" charset="2"/>
              <a:buChar char=""/>
              <a:defRPr>
                <a:solidFill>
                  <a:schemeClr val="tx2"/>
                </a:solidFill>
                <a:latin typeface="Franklin Gothic Book" pitchFamily="34" charset="0"/>
              </a:defRPr>
            </a:lvl5pPr>
            <a:lvl6pPr marL="25146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6pPr>
            <a:lvl7pPr marL="29718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7pPr>
            <a:lvl8pPr marL="34290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8pPr>
            <a:lvl9pPr marL="3886200" indent="-228600" eaLnBrk="0" fontAlgn="base" hangingPunct="0">
              <a:spcBef>
                <a:spcPct val="20000"/>
              </a:spcBef>
              <a:spcAft>
                <a:spcPct val="0"/>
              </a:spcAft>
              <a:buClr>
                <a:schemeClr val="accent1"/>
              </a:buClr>
              <a:buSzPct val="60000"/>
              <a:buFont typeface="Wingdings 2" pitchFamily="18" charset="2"/>
              <a:buChar char=""/>
              <a:defRPr>
                <a:solidFill>
                  <a:schemeClr val="tx2"/>
                </a:solidFill>
                <a:latin typeface="Franklin Gothic Book" pitchFamily="34" charset="0"/>
              </a:defRPr>
            </a:lvl9pPr>
          </a:lstStyle>
          <a:p>
            <a:pPr eaLnBrk="0" fontAlgn="base" hangingPunct="0">
              <a:spcBef>
                <a:spcPts val="600"/>
              </a:spcBef>
              <a:spcAft>
                <a:spcPct val="0"/>
              </a:spcAft>
              <a:buClr>
                <a:srgbClr val="94C600"/>
              </a:buClr>
              <a:buFont typeface="Wingdings" pitchFamily="2" charset="2"/>
              <a:buChar char=""/>
              <a:defRPr/>
            </a:pPr>
            <a:endParaRPr lang="fr-FR" altLang="fr-FR" sz="800" dirty="0">
              <a:solidFill>
                <a:prstClr val="black"/>
              </a:solidFill>
              <a:latin typeface="Cambria"/>
            </a:endParaRPr>
          </a:p>
          <a:p>
            <a:pPr algn="ctr" eaLnBrk="0" fontAlgn="base" hangingPunct="0">
              <a:spcBef>
                <a:spcPts val="600"/>
              </a:spcBef>
              <a:spcAft>
                <a:spcPct val="0"/>
              </a:spcAft>
              <a:buClr>
                <a:srgbClr val="94C600"/>
              </a:buClr>
              <a:buFont typeface="Wingdings" pitchFamily="2" charset="2"/>
              <a:buChar char=""/>
              <a:defRPr/>
            </a:pPr>
            <a:r>
              <a:rPr lang="fr-FR" altLang="fr-FR" sz="2000" dirty="0">
                <a:solidFill>
                  <a:prstClr val="black"/>
                </a:solidFill>
                <a:latin typeface="Calibri" panose="020F0502020204030204" pitchFamily="34" charset="0"/>
                <a:cs typeface="Calibri" panose="020F0502020204030204" pitchFamily="34" charset="0"/>
              </a:rPr>
              <a:t>Est le 1</a:t>
            </a:r>
            <a:r>
              <a:rPr lang="fr-FR" altLang="fr-FR" sz="2000" baseline="30000" dirty="0">
                <a:solidFill>
                  <a:prstClr val="black"/>
                </a:solidFill>
                <a:latin typeface="Calibri" panose="020F0502020204030204" pitchFamily="34" charset="0"/>
                <a:cs typeface="Calibri" panose="020F0502020204030204" pitchFamily="34" charset="0"/>
              </a:rPr>
              <a:t>er </a:t>
            </a:r>
            <a:r>
              <a:rPr lang="fr-FR" altLang="fr-FR" sz="2000" dirty="0">
                <a:solidFill>
                  <a:prstClr val="black"/>
                </a:solidFill>
                <a:latin typeface="Calibri" panose="020F0502020204030204" pitchFamily="34" charset="0"/>
                <a:cs typeface="Calibri" panose="020F0502020204030204" pitchFamily="34" charset="0"/>
              </a:rPr>
              <a:t>acte de la participation à la solidarité, </a:t>
            </a:r>
          </a:p>
          <a:p>
            <a:pPr marL="0" indent="0" algn="ctr" eaLnBrk="0" fontAlgn="base" hangingPunct="0">
              <a:spcBef>
                <a:spcPts val="600"/>
              </a:spcBef>
              <a:spcAft>
                <a:spcPct val="0"/>
              </a:spcAft>
              <a:buClr>
                <a:srgbClr val="94C600"/>
              </a:buClr>
              <a:buNone/>
              <a:defRPr/>
            </a:pPr>
            <a:r>
              <a:rPr lang="fr-FR" altLang="fr-FR" sz="2000" dirty="0">
                <a:solidFill>
                  <a:prstClr val="black"/>
                </a:solidFill>
                <a:latin typeface="Calibri" panose="020F0502020204030204" pitchFamily="34" charset="0"/>
                <a:cs typeface="Calibri" panose="020F0502020204030204" pitchFamily="34" charset="0"/>
              </a:rPr>
              <a:t>qui marque l’appartenance à notre association,</a:t>
            </a:r>
          </a:p>
          <a:p>
            <a:pPr algn="ctr" eaLnBrk="0" fontAlgn="base" hangingPunct="0">
              <a:spcBef>
                <a:spcPts val="600"/>
              </a:spcBef>
              <a:spcAft>
                <a:spcPct val="0"/>
              </a:spcAft>
              <a:buClr>
                <a:srgbClr val="94C600"/>
              </a:buClr>
              <a:buFont typeface="Wingdings" pitchFamily="2" charset="2"/>
              <a:buChar char=""/>
              <a:defRPr/>
            </a:pPr>
            <a:r>
              <a:rPr lang="fr-FR" altLang="fr-FR" sz="2000" dirty="0">
                <a:solidFill>
                  <a:prstClr val="black"/>
                </a:solidFill>
                <a:latin typeface="Calibri" panose="020F0502020204030204" pitchFamily="34" charset="0"/>
                <a:cs typeface="Calibri" panose="020F0502020204030204" pitchFamily="34" charset="0"/>
              </a:rPr>
              <a:t>Elle permet, par la cotisation, </a:t>
            </a:r>
          </a:p>
          <a:p>
            <a:pPr marL="0" indent="0" algn="ctr" eaLnBrk="0" fontAlgn="base" hangingPunct="0">
              <a:spcBef>
                <a:spcPts val="600"/>
              </a:spcBef>
              <a:spcAft>
                <a:spcPct val="0"/>
              </a:spcAft>
              <a:buClr>
                <a:srgbClr val="94C600"/>
              </a:buClr>
              <a:buNone/>
              <a:defRPr/>
            </a:pPr>
            <a:r>
              <a:rPr lang="fr-FR" altLang="fr-FR" sz="2000" dirty="0">
                <a:solidFill>
                  <a:prstClr val="black"/>
                </a:solidFill>
                <a:latin typeface="Calibri" panose="020F0502020204030204" pitchFamily="34" charset="0"/>
                <a:cs typeface="Calibri" panose="020F0502020204030204" pitchFamily="34" charset="0"/>
              </a:rPr>
              <a:t>de développer l’aide matérielle aux pupilles,</a:t>
            </a:r>
          </a:p>
          <a:p>
            <a:pPr algn="ctr" eaLnBrk="0" fontAlgn="base" hangingPunct="0">
              <a:spcBef>
                <a:spcPts val="600"/>
              </a:spcBef>
              <a:spcAft>
                <a:spcPct val="0"/>
              </a:spcAft>
              <a:buClr>
                <a:srgbClr val="94C600"/>
              </a:buClr>
              <a:buFont typeface="Wingdings" pitchFamily="2" charset="2"/>
              <a:buChar char=""/>
              <a:defRPr/>
            </a:pPr>
            <a:r>
              <a:rPr lang="fr-FR" altLang="fr-FR" sz="2000" dirty="0">
                <a:solidFill>
                  <a:prstClr val="black"/>
                </a:solidFill>
                <a:latin typeface="Calibri" panose="020F0502020204030204" pitchFamily="34" charset="0"/>
                <a:cs typeface="Calibri" panose="020F0502020204030204" pitchFamily="34" charset="0"/>
              </a:rPr>
              <a:t>Elle permet aussi de développer la solidarité</a:t>
            </a:r>
          </a:p>
          <a:p>
            <a:pPr marL="0" indent="0" algn="ctr" eaLnBrk="0" fontAlgn="base" hangingPunct="0">
              <a:spcBef>
                <a:spcPts val="600"/>
              </a:spcBef>
              <a:spcAft>
                <a:spcPct val="0"/>
              </a:spcAft>
              <a:buClr>
                <a:srgbClr val="94C600"/>
              </a:buClr>
              <a:buNone/>
              <a:defRPr/>
            </a:pPr>
            <a:r>
              <a:rPr lang="fr-FR" altLang="fr-FR" sz="2000" dirty="0">
                <a:solidFill>
                  <a:prstClr val="black"/>
                </a:solidFill>
                <a:latin typeface="Calibri" panose="020F0502020204030204" pitchFamily="34" charset="0"/>
                <a:cs typeface="Calibri" panose="020F0502020204030204" pitchFamily="34" charset="0"/>
              </a:rPr>
              <a:t> aux pupilles par un engagement militant</a:t>
            </a:r>
          </a:p>
          <a:p>
            <a:pPr marL="0" indent="0" algn="ctr" eaLnBrk="0" fontAlgn="base" hangingPunct="0">
              <a:spcBef>
                <a:spcPts val="600"/>
              </a:spcBef>
              <a:spcAft>
                <a:spcPct val="0"/>
              </a:spcAft>
              <a:buClr>
                <a:srgbClr val="94C600"/>
              </a:buClr>
              <a:buNone/>
              <a:defRPr/>
            </a:pPr>
            <a:r>
              <a:rPr lang="fr-FR" altLang="fr-FR" sz="2000" dirty="0">
                <a:solidFill>
                  <a:prstClr val="black"/>
                </a:solidFill>
                <a:latin typeface="Calibri" panose="020F0502020204030204" pitchFamily="34" charset="0"/>
                <a:cs typeface="Calibri" panose="020F0502020204030204" pitchFamily="34" charset="0"/>
              </a:rPr>
              <a:t> dans un cadre statutaire,</a:t>
            </a:r>
          </a:p>
          <a:p>
            <a:pPr algn="ctr" eaLnBrk="0" fontAlgn="base" hangingPunct="0">
              <a:spcBef>
                <a:spcPts val="600"/>
              </a:spcBef>
              <a:spcAft>
                <a:spcPct val="0"/>
              </a:spcAft>
              <a:buClr>
                <a:srgbClr val="94C600"/>
              </a:buClr>
              <a:buFont typeface="Wingdings" pitchFamily="2" charset="2"/>
              <a:buChar char=""/>
              <a:defRPr/>
            </a:pPr>
            <a:r>
              <a:rPr lang="fr-FR" altLang="fr-FR" sz="2000" dirty="0">
                <a:solidFill>
                  <a:prstClr val="black"/>
                </a:solidFill>
                <a:latin typeface="Calibri" panose="020F0502020204030204" pitchFamily="34" charset="0"/>
                <a:cs typeface="Calibri" panose="020F0502020204030204" pitchFamily="34" charset="0"/>
              </a:rPr>
              <a:t>Ouvre des droits aux pupilles des adhérents, lorsqu’un dossier présenté par un groupe a été accepté </a:t>
            </a:r>
          </a:p>
          <a:p>
            <a:pPr marL="0" indent="0" algn="ctr" eaLnBrk="0" fontAlgn="base" hangingPunct="0">
              <a:spcBef>
                <a:spcPts val="600"/>
              </a:spcBef>
              <a:spcAft>
                <a:spcPct val="0"/>
              </a:spcAft>
              <a:buClr>
                <a:srgbClr val="94C600"/>
              </a:buClr>
              <a:buNone/>
              <a:defRPr/>
            </a:pPr>
            <a:r>
              <a:rPr lang="fr-FR" altLang="fr-FR" sz="2000" dirty="0">
                <a:solidFill>
                  <a:srgbClr val="FF0000"/>
                </a:solidFill>
                <a:latin typeface="Calibri" panose="020F0502020204030204" pitchFamily="34" charset="0"/>
                <a:cs typeface="Calibri" panose="020F0502020204030204" pitchFamily="34" charset="0"/>
              </a:rPr>
              <a:t>par le bureau et le CA, après étude par le collectif pupille.</a:t>
            </a:r>
            <a:endParaRPr lang="fr-FR" altLang="fr-FR" sz="2000" i="1" dirty="0">
              <a:solidFill>
                <a:prstClr val="black"/>
              </a:solidFill>
              <a:latin typeface="Calibri" panose="020F0502020204030204" pitchFamily="34" charset="0"/>
              <a:cs typeface="Calibri" panose="020F0502020204030204" pitchFamily="34" charset="0"/>
            </a:endParaRPr>
          </a:p>
        </p:txBody>
      </p:sp>
      <p:sp>
        <p:nvSpPr>
          <p:cNvPr id="5" name="Titre 1">
            <a:extLst>
              <a:ext uri="{FF2B5EF4-FFF2-40B4-BE49-F238E27FC236}">
                <a16:creationId xmlns:a16="http://schemas.microsoft.com/office/drawing/2014/main" id="{362AEAE9-CCB3-43F4-B4C9-B8947FA6193D}"/>
              </a:ext>
            </a:extLst>
          </p:cNvPr>
          <p:cNvSpPr>
            <a:spLocks noGrp="1"/>
          </p:cNvSpPr>
          <p:nvPr>
            <p:ph type="title"/>
          </p:nvPr>
        </p:nvSpPr>
        <p:spPr>
          <a:xfrm>
            <a:off x="2024064" y="423070"/>
            <a:ext cx="8429625" cy="1143000"/>
          </a:xfrm>
        </p:spPr>
        <p:txBody>
          <a:bodyPr>
            <a:normAutofit/>
          </a:bodyPr>
          <a:lstStyle/>
          <a:p>
            <a:pPr algn="ctr" eaLnBrk="1" hangingPunct="1"/>
            <a:r>
              <a:rPr lang="fr-FR" altLang="fr-FR" sz="4800" b="1" dirty="0"/>
              <a:t>L’adhésion à l’ONCF</a:t>
            </a:r>
          </a:p>
        </p:txBody>
      </p:sp>
    </p:spTree>
    <p:extLst>
      <p:ext uri="{BB962C8B-B14F-4D97-AF65-F5344CB8AC3E}">
        <p14:creationId xmlns:p14="http://schemas.microsoft.com/office/powerpoint/2010/main" val="14687465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B910680E-5FD1-4CB3-9616-D1B6B2A57D7C}"/>
              </a:ext>
            </a:extLst>
          </p:cNvPr>
          <p:cNvSpPr>
            <a:spLocks noGrp="1"/>
          </p:cNvSpPr>
          <p:nvPr>
            <p:ph type="title"/>
          </p:nvPr>
        </p:nvSpPr>
        <p:spPr>
          <a:xfrm>
            <a:off x="2184400" y="464979"/>
            <a:ext cx="7989887" cy="647700"/>
          </a:xfrm>
        </p:spPr>
        <p:txBody>
          <a:bodyPr>
            <a:noAutofit/>
          </a:bodyPr>
          <a:lstStyle/>
          <a:p>
            <a:pPr algn="ctr" eaLnBrk="1" hangingPunct="1"/>
            <a:r>
              <a:rPr lang="fr-FR" altLang="fr-FR" sz="4800" b="1" dirty="0"/>
              <a:t>Une résultante efficace</a:t>
            </a:r>
          </a:p>
        </p:txBody>
      </p:sp>
      <p:sp>
        <p:nvSpPr>
          <p:cNvPr id="5" name="Rectangle 3">
            <a:extLst>
              <a:ext uri="{FF2B5EF4-FFF2-40B4-BE49-F238E27FC236}">
                <a16:creationId xmlns:a16="http://schemas.microsoft.com/office/drawing/2014/main" id="{7506CD7D-881D-431D-B2BA-4502E8118A0A}"/>
              </a:ext>
            </a:extLst>
          </p:cNvPr>
          <p:cNvSpPr>
            <a:spLocks noGrp="1"/>
          </p:cNvSpPr>
          <p:nvPr>
            <p:ph idx="1"/>
          </p:nvPr>
        </p:nvSpPr>
        <p:spPr>
          <a:xfrm>
            <a:off x="2184400" y="1628776"/>
            <a:ext cx="7772400" cy="4729163"/>
          </a:xfrm>
        </p:spPr>
        <p:txBody>
          <a:bodyPr/>
          <a:lstStyle/>
          <a:p>
            <a:pPr marL="68263" indent="0" eaLnBrk="1" hangingPunct="1">
              <a:buNone/>
            </a:pPr>
            <a:r>
              <a:rPr lang="fr-FR" altLang="fr-FR" sz="2800" dirty="0">
                <a:solidFill>
                  <a:schemeClr val="tx1"/>
                </a:solidFill>
              </a:rPr>
              <a:t>                                </a:t>
            </a:r>
          </a:p>
          <a:p>
            <a:pPr marL="68263" indent="0" eaLnBrk="1" hangingPunct="1">
              <a:buNone/>
            </a:pPr>
            <a:r>
              <a:rPr lang="fr-FR" altLang="fr-FR" sz="2800" dirty="0">
                <a:solidFill>
                  <a:schemeClr val="tx1"/>
                </a:solidFill>
              </a:rPr>
              <a:t>			- Ce qu’il en coûte à l’adhérent</a:t>
            </a:r>
          </a:p>
        </p:txBody>
      </p:sp>
      <p:sp>
        <p:nvSpPr>
          <p:cNvPr id="6" name="Oval 4">
            <a:extLst>
              <a:ext uri="{FF2B5EF4-FFF2-40B4-BE49-F238E27FC236}">
                <a16:creationId xmlns:a16="http://schemas.microsoft.com/office/drawing/2014/main" id="{C52F7956-EC4F-4B83-87AA-F95DDFC4A44E}"/>
              </a:ext>
            </a:extLst>
          </p:cNvPr>
          <p:cNvSpPr>
            <a:spLocks noChangeArrowheads="1"/>
          </p:cNvSpPr>
          <p:nvPr/>
        </p:nvSpPr>
        <p:spPr bwMode="auto">
          <a:xfrm rot="20507123">
            <a:off x="2457451" y="1852614"/>
            <a:ext cx="2633663" cy="1055687"/>
          </a:xfrm>
          <a:prstGeom prst="ellipse">
            <a:avLst/>
          </a:prstGeom>
          <a:solidFill>
            <a:schemeClr val="accent1">
              <a:lumMod val="40000"/>
              <a:lumOff val="60000"/>
            </a:schemeClr>
          </a:solidFill>
          <a:ln w="12700">
            <a:solidFill>
              <a:schemeClr val="tx1"/>
            </a:solidFill>
            <a:round/>
            <a:headEnd/>
            <a:tailEnd/>
          </a:ln>
        </p:spPr>
        <p:txBody>
          <a:bodyPr wrap="none" anchor="ct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4800" b="1" dirty="0">
                <a:solidFill>
                  <a:srgbClr val="FEA022">
                    <a:lumMod val="75000"/>
                  </a:srgbClr>
                </a:solidFill>
                <a:latin typeface="Times New Roman" panose="02020603050405020304" pitchFamily="18" charset="0"/>
              </a:rPr>
              <a:t>4,70 €</a:t>
            </a:r>
          </a:p>
        </p:txBody>
      </p:sp>
      <p:grpSp>
        <p:nvGrpSpPr>
          <p:cNvPr id="7" name="Groupe 2">
            <a:extLst>
              <a:ext uri="{FF2B5EF4-FFF2-40B4-BE49-F238E27FC236}">
                <a16:creationId xmlns:a16="http://schemas.microsoft.com/office/drawing/2014/main" id="{4CFD4B7D-9567-4A08-854A-0E097FD8CEAC}"/>
              </a:ext>
            </a:extLst>
          </p:cNvPr>
          <p:cNvGrpSpPr>
            <a:grpSpLocks/>
          </p:cNvGrpSpPr>
          <p:nvPr/>
        </p:nvGrpSpPr>
        <p:grpSpPr bwMode="auto">
          <a:xfrm rot="20385804">
            <a:off x="2119314" y="4106864"/>
            <a:ext cx="4086225" cy="1881187"/>
            <a:chOff x="2428875" y="4714876"/>
            <a:chExt cx="4086459" cy="1881187"/>
          </a:xfrm>
        </p:grpSpPr>
        <p:sp>
          <p:nvSpPr>
            <p:cNvPr id="8" name="Line 10">
              <a:extLst>
                <a:ext uri="{FF2B5EF4-FFF2-40B4-BE49-F238E27FC236}">
                  <a16:creationId xmlns:a16="http://schemas.microsoft.com/office/drawing/2014/main" id="{D194F13D-F0AF-4379-A667-E6939129BC2D}"/>
                </a:ext>
              </a:extLst>
            </p:cNvPr>
            <p:cNvSpPr>
              <a:spLocks noChangeShapeType="1"/>
            </p:cNvSpPr>
            <p:nvPr/>
          </p:nvSpPr>
          <p:spPr bwMode="auto">
            <a:xfrm>
              <a:off x="2766195" y="6084114"/>
              <a:ext cx="215912" cy="0"/>
            </a:xfrm>
            <a:prstGeom prst="line">
              <a:avLst/>
            </a:prstGeom>
            <a:noFill/>
            <a:ln w="12700">
              <a:solidFill>
                <a:schemeClr val="tx1"/>
              </a:solidFill>
              <a:round/>
              <a:headEnd/>
              <a:tailEnd/>
            </a:ln>
          </p:spPr>
          <p:txBody>
            <a:bodyPr/>
            <a:lstStyle/>
            <a:p>
              <a:pPr eaLnBrk="0" fontAlgn="base" hangingPunct="0">
                <a:spcBef>
                  <a:spcPct val="0"/>
                </a:spcBef>
                <a:spcAft>
                  <a:spcPct val="0"/>
                </a:spcAft>
                <a:defRPr/>
              </a:pPr>
              <a:endParaRPr lang="fr-FR" sz="2400">
                <a:solidFill>
                  <a:srgbClr val="FEA022">
                    <a:lumMod val="75000"/>
                  </a:srgbClr>
                </a:solidFill>
                <a:latin typeface="Times New Roman" panose="02020603050405020304" pitchFamily="18" charset="0"/>
              </a:endParaRPr>
            </a:p>
          </p:txBody>
        </p:sp>
        <p:sp>
          <p:nvSpPr>
            <p:cNvPr id="9" name="Oval 6">
              <a:extLst>
                <a:ext uri="{FF2B5EF4-FFF2-40B4-BE49-F238E27FC236}">
                  <a16:creationId xmlns:a16="http://schemas.microsoft.com/office/drawing/2014/main" id="{A5F7BD02-5D41-44B8-8A13-E0B64FFBCC76}"/>
                </a:ext>
              </a:extLst>
            </p:cNvPr>
            <p:cNvSpPr>
              <a:spLocks noChangeArrowheads="1"/>
            </p:cNvSpPr>
            <p:nvPr/>
          </p:nvSpPr>
          <p:spPr bwMode="auto">
            <a:xfrm>
              <a:off x="3199686" y="5509498"/>
              <a:ext cx="3024360" cy="1079500"/>
            </a:xfrm>
            <a:prstGeom prst="ellipse">
              <a:avLst/>
            </a:prstGeom>
            <a:solidFill>
              <a:schemeClr val="accent1">
                <a:lumMod val="40000"/>
                <a:lumOff val="60000"/>
              </a:schemeClr>
            </a:solidFill>
            <a:ln w="12700">
              <a:solidFill>
                <a:schemeClr val="tx1"/>
              </a:solidFill>
              <a:round/>
              <a:headEnd/>
              <a:tailEnd/>
            </a:ln>
          </p:spPr>
          <p:txBody>
            <a:bodyPr wrap="none" anchor="ct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7200" b="1" dirty="0">
                  <a:solidFill>
                    <a:srgbClr val="FEA022">
                      <a:lumMod val="75000"/>
                    </a:srgbClr>
                  </a:solidFill>
                  <a:latin typeface="Times New Roman" panose="02020603050405020304" pitchFamily="18" charset="0"/>
                </a:rPr>
                <a:t>3.76 €</a:t>
              </a:r>
            </a:p>
          </p:txBody>
        </p:sp>
        <p:sp>
          <p:nvSpPr>
            <p:cNvPr id="10" name="Line 9">
              <a:extLst>
                <a:ext uri="{FF2B5EF4-FFF2-40B4-BE49-F238E27FC236}">
                  <a16:creationId xmlns:a16="http://schemas.microsoft.com/office/drawing/2014/main" id="{1D8673F2-DE59-4C4A-B07F-B4DA403ADA22}"/>
                </a:ext>
              </a:extLst>
            </p:cNvPr>
            <p:cNvSpPr>
              <a:spLocks noChangeShapeType="1"/>
            </p:cNvSpPr>
            <p:nvPr/>
          </p:nvSpPr>
          <p:spPr bwMode="auto">
            <a:xfrm>
              <a:off x="2767243" y="5938993"/>
              <a:ext cx="215912" cy="0"/>
            </a:xfrm>
            <a:prstGeom prst="line">
              <a:avLst/>
            </a:prstGeom>
            <a:noFill/>
            <a:ln w="12700">
              <a:solidFill>
                <a:schemeClr val="tx1"/>
              </a:solidFill>
              <a:round/>
              <a:headEnd/>
              <a:tailEnd/>
            </a:ln>
          </p:spPr>
          <p:txBody>
            <a:bodyPr/>
            <a:lstStyle/>
            <a:p>
              <a:pPr eaLnBrk="0" fontAlgn="base" hangingPunct="0">
                <a:spcBef>
                  <a:spcPct val="0"/>
                </a:spcBef>
                <a:spcAft>
                  <a:spcPct val="0"/>
                </a:spcAft>
                <a:defRPr/>
              </a:pPr>
              <a:endParaRPr lang="fr-FR" sz="2400">
                <a:solidFill>
                  <a:srgbClr val="FEA022">
                    <a:lumMod val="75000"/>
                  </a:srgbClr>
                </a:solidFill>
                <a:latin typeface="Times New Roman" panose="02020603050405020304" pitchFamily="18" charset="0"/>
              </a:endParaRPr>
            </a:p>
          </p:txBody>
        </p:sp>
        <p:sp>
          <p:nvSpPr>
            <p:cNvPr id="11" name="Oval 7">
              <a:extLst>
                <a:ext uri="{FF2B5EF4-FFF2-40B4-BE49-F238E27FC236}">
                  <a16:creationId xmlns:a16="http://schemas.microsoft.com/office/drawing/2014/main" id="{C8C7A6FB-937A-4120-923D-F29C292DDD8C}"/>
                </a:ext>
              </a:extLst>
            </p:cNvPr>
            <p:cNvSpPr>
              <a:spLocks noChangeArrowheads="1"/>
            </p:cNvSpPr>
            <p:nvPr/>
          </p:nvSpPr>
          <p:spPr bwMode="auto">
            <a:xfrm>
              <a:off x="4846615" y="4749072"/>
              <a:ext cx="1666970" cy="647700"/>
            </a:xfrm>
            <a:prstGeom prst="ellipse">
              <a:avLst/>
            </a:prstGeom>
            <a:solidFill>
              <a:schemeClr val="accent1">
                <a:lumMod val="40000"/>
                <a:lumOff val="60000"/>
              </a:schemeClr>
            </a:solidFill>
            <a:ln w="12700">
              <a:solidFill>
                <a:schemeClr val="tx1"/>
              </a:solidFill>
              <a:round/>
              <a:headEnd/>
              <a:tailEnd/>
            </a:ln>
          </p:spPr>
          <p:txBody>
            <a:bodyPr wrap="none" anchor="ct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3600" b="1" dirty="0">
                  <a:solidFill>
                    <a:srgbClr val="FEA022">
                      <a:lumMod val="75000"/>
                    </a:srgbClr>
                  </a:solidFill>
                  <a:latin typeface="Times New Roman" panose="02020603050405020304" pitchFamily="18" charset="0"/>
                </a:rPr>
                <a:t>80 %</a:t>
              </a:r>
            </a:p>
          </p:txBody>
        </p:sp>
        <p:sp>
          <p:nvSpPr>
            <p:cNvPr id="12" name="Oval 4">
              <a:extLst>
                <a:ext uri="{FF2B5EF4-FFF2-40B4-BE49-F238E27FC236}">
                  <a16:creationId xmlns:a16="http://schemas.microsoft.com/office/drawing/2014/main" id="{7107DC9C-95B8-413C-B85D-F803B26D87AF}"/>
                </a:ext>
              </a:extLst>
            </p:cNvPr>
            <p:cNvSpPr>
              <a:spLocks noChangeArrowheads="1"/>
            </p:cNvSpPr>
            <p:nvPr/>
          </p:nvSpPr>
          <p:spPr bwMode="auto">
            <a:xfrm>
              <a:off x="2420203" y="4707718"/>
              <a:ext cx="1730474" cy="714375"/>
            </a:xfrm>
            <a:prstGeom prst="ellipse">
              <a:avLst/>
            </a:prstGeom>
            <a:solidFill>
              <a:schemeClr val="accent1">
                <a:lumMod val="40000"/>
                <a:lumOff val="60000"/>
              </a:schemeClr>
            </a:solidFill>
            <a:ln w="12700">
              <a:solidFill>
                <a:schemeClr val="tx1"/>
              </a:solidFill>
              <a:round/>
              <a:headEnd/>
              <a:tailEnd/>
            </a:ln>
          </p:spPr>
          <p:txBody>
            <a:bodyPr wrap="none" anchor="ct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3600" b="1" dirty="0">
                  <a:solidFill>
                    <a:srgbClr val="FEA022">
                      <a:lumMod val="75000"/>
                    </a:srgbClr>
                  </a:solidFill>
                  <a:latin typeface="Times New Roman" panose="02020603050405020304" pitchFamily="18" charset="0"/>
                </a:rPr>
                <a:t>4,70 €</a:t>
              </a:r>
            </a:p>
          </p:txBody>
        </p:sp>
        <p:sp>
          <p:nvSpPr>
            <p:cNvPr id="13" name="ZoneTexte 29">
              <a:extLst>
                <a:ext uri="{FF2B5EF4-FFF2-40B4-BE49-F238E27FC236}">
                  <a16:creationId xmlns:a16="http://schemas.microsoft.com/office/drawing/2014/main" id="{852F61CE-708F-4688-8E41-68E507A47E59}"/>
                </a:ext>
              </a:extLst>
            </p:cNvPr>
            <p:cNvSpPr txBox="1">
              <a:spLocks noChangeArrowheads="1"/>
            </p:cNvSpPr>
            <p:nvPr/>
          </p:nvSpPr>
          <p:spPr bwMode="auto">
            <a:xfrm>
              <a:off x="4341537" y="4840087"/>
              <a:ext cx="642974" cy="461962"/>
            </a:xfrm>
            <a:prstGeom prst="rect">
              <a:avLst/>
            </a:prstGeom>
            <a:noFill/>
            <a:ln>
              <a:noFill/>
            </a:ln>
          </p:spPr>
          <p:txBody>
            <a:bodyPr>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None/>
                <a:defRPr/>
              </a:pPr>
              <a:r>
                <a:rPr lang="fr-FR" altLang="fr-FR" sz="2400" dirty="0">
                  <a:solidFill>
                    <a:srgbClr val="FEA022">
                      <a:lumMod val="75000"/>
                    </a:srgbClr>
                  </a:solidFill>
                  <a:latin typeface="Times New Roman" panose="02020603050405020304" pitchFamily="18" charset="0"/>
                </a:rPr>
                <a:t>X</a:t>
              </a:r>
            </a:p>
          </p:txBody>
        </p:sp>
      </p:grpSp>
      <p:sp>
        <p:nvSpPr>
          <p:cNvPr id="14" name="Text Box 11">
            <a:extLst>
              <a:ext uri="{FF2B5EF4-FFF2-40B4-BE49-F238E27FC236}">
                <a16:creationId xmlns:a16="http://schemas.microsoft.com/office/drawing/2014/main" id="{4D2ABC9F-4A24-49BD-BC4C-5D19E12E7166}"/>
              </a:ext>
            </a:extLst>
          </p:cNvPr>
          <p:cNvSpPr txBox="1">
            <a:spLocks noChangeArrowheads="1"/>
          </p:cNvSpPr>
          <p:nvPr/>
        </p:nvSpPr>
        <p:spPr bwMode="auto">
          <a:xfrm>
            <a:off x="3918924" y="4802648"/>
            <a:ext cx="6584950" cy="893762"/>
          </a:xfrm>
          <a:prstGeom prst="rect">
            <a:avLst/>
          </a:prstGeom>
          <a:noFill/>
          <a:ln>
            <a:noFill/>
          </a:ln>
        </p:spPr>
        <p:txBody>
          <a:bodyPr>
            <a:spAutoFit/>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lvl="4" indent="0" eaLnBrk="0" fontAlgn="base" hangingPunct="0">
              <a:spcBef>
                <a:spcPct val="20000"/>
              </a:spcBef>
              <a:spcAft>
                <a:spcPct val="0"/>
              </a:spcAft>
              <a:buClr>
                <a:srgbClr val="FF0000"/>
              </a:buClr>
              <a:buSzPct val="76000"/>
              <a:buNone/>
              <a:defRPr/>
            </a:pPr>
            <a:r>
              <a:rPr lang="fr-FR" altLang="fr-FR" sz="2800" dirty="0">
                <a:solidFill>
                  <a:prstClr val="black"/>
                </a:solidFill>
                <a:latin typeface="Calibri"/>
              </a:rPr>
              <a:t>- Ce qui revient à la solidarité</a:t>
            </a:r>
          </a:p>
          <a:p>
            <a:pPr eaLnBrk="0" fontAlgn="base" hangingPunct="0">
              <a:spcBef>
                <a:spcPct val="0"/>
              </a:spcBef>
              <a:spcAft>
                <a:spcPct val="0"/>
              </a:spcAft>
              <a:buClrTx/>
              <a:buSzTx/>
              <a:buNone/>
              <a:defRPr/>
            </a:pPr>
            <a:endParaRPr lang="fr-FR" altLang="fr-FR" sz="2400" dirty="0">
              <a:solidFill>
                <a:prstClr val="black"/>
              </a:solidFill>
              <a:latin typeface="Times New Roman" panose="02020603050405020304" pitchFamily="18" charset="0"/>
            </a:endParaRPr>
          </a:p>
        </p:txBody>
      </p:sp>
    </p:spTree>
    <p:extLst>
      <p:ext uri="{BB962C8B-B14F-4D97-AF65-F5344CB8AC3E}">
        <p14:creationId xmlns:p14="http://schemas.microsoft.com/office/powerpoint/2010/main" val="6262455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71438" y="-61546"/>
            <a:ext cx="12192000" cy="6858000"/>
          </a:xfrm>
          <a:prstGeom prst="rect">
            <a:avLst/>
          </a:prstGeom>
        </p:spPr>
      </p:pic>
      <p:sp>
        <p:nvSpPr>
          <p:cNvPr id="3" name="Titre 1">
            <a:extLst>
              <a:ext uri="{FF2B5EF4-FFF2-40B4-BE49-F238E27FC236}">
                <a16:creationId xmlns:a16="http://schemas.microsoft.com/office/drawing/2014/main" id="{B3FE2C1E-AD0B-48FF-93B9-5E86F1DDF4F0}"/>
              </a:ext>
            </a:extLst>
          </p:cNvPr>
          <p:cNvSpPr>
            <a:spLocks noGrp="1"/>
          </p:cNvSpPr>
          <p:nvPr>
            <p:ph type="title"/>
          </p:nvPr>
        </p:nvSpPr>
        <p:spPr>
          <a:xfrm>
            <a:off x="1992312" y="214322"/>
            <a:ext cx="8207375" cy="1071562"/>
          </a:xfrm>
        </p:spPr>
        <p:txBody>
          <a:bodyPr>
            <a:normAutofit/>
          </a:bodyPr>
          <a:lstStyle/>
          <a:p>
            <a:pPr algn="ctr" eaLnBrk="1" hangingPunct="1"/>
            <a:r>
              <a:rPr lang="fr-FR" altLang="fr-FR" sz="4800" b="1" dirty="0"/>
              <a:t>Qui sont les adhérents ?</a:t>
            </a:r>
          </a:p>
        </p:txBody>
      </p:sp>
      <p:sp>
        <p:nvSpPr>
          <p:cNvPr id="5" name="Organigramme : Alternative 4">
            <a:extLst>
              <a:ext uri="{FF2B5EF4-FFF2-40B4-BE49-F238E27FC236}">
                <a16:creationId xmlns:a16="http://schemas.microsoft.com/office/drawing/2014/main" id="{C6C9D3E6-1A39-42E6-BC7D-0F881BF5C1EC}"/>
              </a:ext>
            </a:extLst>
          </p:cNvPr>
          <p:cNvSpPr/>
          <p:nvPr/>
        </p:nvSpPr>
        <p:spPr bwMode="auto">
          <a:xfrm>
            <a:off x="3309918" y="2000240"/>
            <a:ext cx="4071966" cy="857256"/>
          </a:xfrm>
          <a:prstGeom prst="flowChartAlternateProcess">
            <a:avLst/>
          </a:prstGeom>
          <a:ln>
            <a:noFill/>
            <a:headEnd type="none" w="med" len="med"/>
            <a:tailEnd type="none" w="med" len="med"/>
          </a:ln>
          <a:effectLst>
            <a:glow rad="228600">
              <a:schemeClr val="accent6">
                <a:satMod val="175000"/>
                <a:alpha val="40000"/>
              </a:schemeClr>
            </a:glow>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accent1"/>
          </a:lnRef>
          <a:fillRef idx="2">
            <a:schemeClr val="accent1"/>
          </a:fillRef>
          <a:effectRef idx="1">
            <a:schemeClr val="accent1"/>
          </a:effectRef>
          <a:fontRef idx="minor">
            <a:schemeClr val="dk1"/>
          </a:fontRef>
        </p:style>
        <p:txBody>
          <a:bodyPr/>
          <a:lstStyle/>
          <a:p>
            <a:pPr algn="ctr" eaLnBrk="0" fontAlgn="base" hangingPunct="0">
              <a:spcBef>
                <a:spcPct val="0"/>
              </a:spcBef>
              <a:spcAft>
                <a:spcPct val="0"/>
              </a:spcAft>
              <a:defRPr/>
            </a:pPr>
            <a:r>
              <a:rPr lang="fr-FR" sz="3200" dirty="0">
                <a:solidFill>
                  <a:srgbClr val="FF0000"/>
                </a:solidFill>
                <a:latin typeface="Times New Roman" pitchFamily="18" charset="0"/>
              </a:rPr>
              <a:t>Les Adhérents</a:t>
            </a:r>
          </a:p>
        </p:txBody>
      </p:sp>
      <p:sp>
        <p:nvSpPr>
          <p:cNvPr id="6" name="Organigramme : Alternative 5">
            <a:extLst>
              <a:ext uri="{FF2B5EF4-FFF2-40B4-BE49-F238E27FC236}">
                <a16:creationId xmlns:a16="http://schemas.microsoft.com/office/drawing/2014/main" id="{D0D6E324-905A-4EC7-B3F1-996C3BA0352D}"/>
              </a:ext>
            </a:extLst>
          </p:cNvPr>
          <p:cNvSpPr/>
          <p:nvPr/>
        </p:nvSpPr>
        <p:spPr bwMode="auto">
          <a:xfrm>
            <a:off x="6024562" y="3786190"/>
            <a:ext cx="2643206" cy="1143008"/>
          </a:xfrm>
          <a:prstGeom prst="flowChartAlternateProcess">
            <a:avLst/>
          </a:prstGeom>
          <a:ln>
            <a:noFill/>
            <a:headEnd type="none" w="med" len="med"/>
            <a:tailEnd type="none" w="med" len="med"/>
          </a:ln>
          <a:effectLst>
            <a:glow rad="228600">
              <a:schemeClr val="accent6">
                <a:satMod val="175000"/>
                <a:alpha val="40000"/>
              </a:schemeClr>
            </a:glow>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accent1"/>
          </a:lnRef>
          <a:fillRef idx="2">
            <a:schemeClr val="accent1"/>
          </a:fillRef>
          <a:effectRef idx="1">
            <a:schemeClr val="accent1"/>
          </a:effectRef>
          <a:fontRef idx="minor">
            <a:schemeClr val="dk1"/>
          </a:fontRef>
        </p:style>
        <p:txBody>
          <a:bodyPr/>
          <a:lstStyle/>
          <a:p>
            <a:pPr algn="ctr" eaLnBrk="0" fontAlgn="base" hangingPunct="0">
              <a:spcBef>
                <a:spcPct val="0"/>
              </a:spcBef>
              <a:spcAft>
                <a:spcPct val="0"/>
              </a:spcAft>
              <a:defRPr/>
            </a:pPr>
            <a:r>
              <a:rPr lang="fr-FR" sz="2800" dirty="0">
                <a:solidFill>
                  <a:srgbClr val="FF0000"/>
                </a:solidFill>
                <a:latin typeface="Times New Roman" pitchFamily="18" charset="0"/>
              </a:rPr>
              <a:t>Membres Bienfaiteurs</a:t>
            </a:r>
          </a:p>
        </p:txBody>
      </p:sp>
      <p:sp>
        <p:nvSpPr>
          <p:cNvPr id="7" name="Organigramme : Alternative 6">
            <a:extLst>
              <a:ext uri="{FF2B5EF4-FFF2-40B4-BE49-F238E27FC236}">
                <a16:creationId xmlns:a16="http://schemas.microsoft.com/office/drawing/2014/main" id="{9DCFCF44-728D-47E7-8ED5-8D6EA94C8ADE}"/>
              </a:ext>
            </a:extLst>
          </p:cNvPr>
          <p:cNvSpPr/>
          <p:nvPr/>
        </p:nvSpPr>
        <p:spPr bwMode="auto">
          <a:xfrm>
            <a:off x="2238348" y="3786190"/>
            <a:ext cx="2643206" cy="1143008"/>
          </a:xfrm>
          <a:prstGeom prst="flowChartAlternateProcess">
            <a:avLst/>
          </a:prstGeom>
          <a:ln>
            <a:noFill/>
            <a:headEnd type="none" w="med" len="med"/>
            <a:tailEnd type="none" w="med" len="med"/>
          </a:ln>
          <a:effectLst>
            <a:glow rad="228600">
              <a:schemeClr val="accent6">
                <a:satMod val="175000"/>
                <a:alpha val="40000"/>
              </a:schemeClr>
            </a:glow>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accent1"/>
          </a:lnRef>
          <a:fillRef idx="2">
            <a:schemeClr val="accent1"/>
          </a:fillRef>
          <a:effectRef idx="1">
            <a:schemeClr val="accent1"/>
          </a:effectRef>
          <a:fontRef idx="minor">
            <a:schemeClr val="dk1"/>
          </a:fontRef>
        </p:style>
        <p:txBody>
          <a:bodyPr/>
          <a:lstStyle/>
          <a:p>
            <a:pPr algn="ctr" eaLnBrk="0" fontAlgn="base" hangingPunct="0">
              <a:spcBef>
                <a:spcPct val="0"/>
              </a:spcBef>
              <a:spcAft>
                <a:spcPct val="0"/>
              </a:spcAft>
              <a:defRPr/>
            </a:pPr>
            <a:r>
              <a:rPr lang="fr-FR" sz="2800" dirty="0">
                <a:solidFill>
                  <a:srgbClr val="FF0000"/>
                </a:solidFill>
                <a:latin typeface="Times New Roman" pitchFamily="18" charset="0"/>
              </a:rPr>
              <a:t>Membres ordinaires</a:t>
            </a:r>
          </a:p>
        </p:txBody>
      </p:sp>
      <p:sp>
        <p:nvSpPr>
          <p:cNvPr id="8" name="Organigramme : Alternative 7">
            <a:extLst>
              <a:ext uri="{FF2B5EF4-FFF2-40B4-BE49-F238E27FC236}">
                <a16:creationId xmlns:a16="http://schemas.microsoft.com/office/drawing/2014/main" id="{DC31530B-D0FA-4BDC-AC1A-D48B413CAE1B}"/>
              </a:ext>
            </a:extLst>
          </p:cNvPr>
          <p:cNvSpPr/>
          <p:nvPr/>
        </p:nvSpPr>
        <p:spPr bwMode="auto">
          <a:xfrm>
            <a:off x="4095736" y="5357826"/>
            <a:ext cx="2857520" cy="785818"/>
          </a:xfrm>
          <a:prstGeom prst="flowChartAlternateProcess">
            <a:avLst/>
          </a:prstGeom>
          <a:ln>
            <a:noFill/>
            <a:headEnd type="none" w="med" len="med"/>
            <a:tailEnd type="none" w="med" len="med"/>
          </a:ln>
          <a:effectLst>
            <a:glow rad="228600">
              <a:schemeClr val="accent6">
                <a:satMod val="175000"/>
                <a:alpha val="40000"/>
              </a:schemeClr>
            </a:glow>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accent1"/>
          </a:lnRef>
          <a:fillRef idx="2">
            <a:schemeClr val="accent1"/>
          </a:fillRef>
          <a:effectRef idx="1">
            <a:schemeClr val="accent1"/>
          </a:effectRef>
          <a:fontRef idx="minor">
            <a:schemeClr val="dk1"/>
          </a:fontRef>
        </p:style>
        <p:txBody>
          <a:bodyPr/>
          <a:lstStyle/>
          <a:p>
            <a:pPr algn="ctr" eaLnBrk="0" fontAlgn="base" hangingPunct="0">
              <a:spcBef>
                <a:spcPct val="0"/>
              </a:spcBef>
              <a:spcAft>
                <a:spcPct val="0"/>
              </a:spcAft>
              <a:defRPr/>
            </a:pPr>
            <a:r>
              <a:rPr lang="fr-FR" sz="2400" dirty="0">
                <a:solidFill>
                  <a:srgbClr val="FF0000"/>
                </a:solidFill>
                <a:latin typeface="Times New Roman" pitchFamily="18" charset="0"/>
              </a:rPr>
              <a:t>Personnes physiques</a:t>
            </a:r>
          </a:p>
        </p:txBody>
      </p:sp>
      <p:sp>
        <p:nvSpPr>
          <p:cNvPr id="9" name="Organigramme : Alternative 8">
            <a:extLst>
              <a:ext uri="{FF2B5EF4-FFF2-40B4-BE49-F238E27FC236}">
                <a16:creationId xmlns:a16="http://schemas.microsoft.com/office/drawing/2014/main" id="{8389CFBC-A58B-4BFA-B79E-63797B4C6885}"/>
              </a:ext>
            </a:extLst>
          </p:cNvPr>
          <p:cNvSpPr/>
          <p:nvPr/>
        </p:nvSpPr>
        <p:spPr bwMode="auto">
          <a:xfrm>
            <a:off x="7739074" y="5357826"/>
            <a:ext cx="2643206" cy="785818"/>
          </a:xfrm>
          <a:prstGeom prst="flowChartAlternateProcess">
            <a:avLst/>
          </a:prstGeom>
          <a:ln>
            <a:noFill/>
            <a:headEnd type="none" w="med" len="med"/>
            <a:tailEnd type="none" w="med" len="med"/>
          </a:ln>
          <a:effectLst>
            <a:glow rad="228600">
              <a:schemeClr val="accent6">
                <a:satMod val="175000"/>
                <a:alpha val="40000"/>
              </a:schemeClr>
            </a:glow>
            <a:outerShdw blurRad="184150" dist="241300" dir="11520000" sx="110000" sy="110000" algn="ctr">
              <a:srgbClr val="000000">
                <a:alpha val="18000"/>
              </a:srgbClr>
            </a:outerShdw>
          </a:effectLst>
          <a:scene3d>
            <a:camera prst="perspectiveFront" fov="5100000">
              <a:rot lat="0" lon="2100000" rev="0"/>
            </a:camera>
            <a:lightRig rig="flood" dir="t">
              <a:rot lat="0" lon="0" rev="13800000"/>
            </a:lightRig>
          </a:scene3d>
          <a:sp3d extrusionH="107950" prstMaterial="plastic">
            <a:bevelT w="82550" h="63500" prst="divot"/>
            <a:bevelB/>
          </a:sp3d>
        </p:spPr>
        <p:style>
          <a:lnRef idx="1">
            <a:schemeClr val="accent1"/>
          </a:lnRef>
          <a:fillRef idx="2">
            <a:schemeClr val="accent1"/>
          </a:fillRef>
          <a:effectRef idx="1">
            <a:schemeClr val="accent1"/>
          </a:effectRef>
          <a:fontRef idx="minor">
            <a:schemeClr val="dk1"/>
          </a:fontRef>
        </p:style>
        <p:txBody>
          <a:bodyPr/>
          <a:lstStyle/>
          <a:p>
            <a:pPr algn="ctr" eaLnBrk="0" fontAlgn="base" hangingPunct="0">
              <a:spcBef>
                <a:spcPct val="0"/>
              </a:spcBef>
              <a:spcAft>
                <a:spcPct val="0"/>
              </a:spcAft>
              <a:defRPr/>
            </a:pPr>
            <a:r>
              <a:rPr lang="fr-FR" sz="2400" dirty="0">
                <a:solidFill>
                  <a:srgbClr val="FF0000"/>
                </a:solidFill>
                <a:latin typeface="Times New Roman" pitchFamily="18" charset="0"/>
              </a:rPr>
              <a:t>Personnes morales</a:t>
            </a:r>
          </a:p>
        </p:txBody>
      </p:sp>
      <p:cxnSp>
        <p:nvCxnSpPr>
          <p:cNvPr id="10" name="Connecteur droit avec flèche 12">
            <a:extLst>
              <a:ext uri="{FF2B5EF4-FFF2-40B4-BE49-F238E27FC236}">
                <a16:creationId xmlns:a16="http://schemas.microsoft.com/office/drawing/2014/main" id="{58160111-7ADF-42A0-86D8-F4B7AB1FDECF}"/>
              </a:ext>
            </a:extLst>
          </p:cNvPr>
          <p:cNvCxnSpPr>
            <a:cxnSpLocks noChangeShapeType="1"/>
          </p:cNvCxnSpPr>
          <p:nvPr/>
        </p:nvCxnSpPr>
        <p:spPr bwMode="auto">
          <a:xfrm>
            <a:off x="7847014" y="4929189"/>
            <a:ext cx="534987" cy="357187"/>
          </a:xfrm>
          <a:prstGeom prst="straightConnector1">
            <a:avLst/>
          </a:prstGeom>
          <a:noFill/>
          <a:ln w="57150" algn="ctr">
            <a:solidFill>
              <a:schemeClr val="accent1">
                <a:lumMod val="75000"/>
              </a:schemeClr>
            </a:solidFill>
            <a:round/>
            <a:headEnd/>
            <a:tailEnd type="arrow" w="med" len="med"/>
          </a:ln>
        </p:spPr>
      </p:cxnSp>
      <p:cxnSp>
        <p:nvCxnSpPr>
          <p:cNvPr id="11" name="Connecteur droit avec flèche 13">
            <a:extLst>
              <a:ext uri="{FF2B5EF4-FFF2-40B4-BE49-F238E27FC236}">
                <a16:creationId xmlns:a16="http://schemas.microsoft.com/office/drawing/2014/main" id="{6F4D54F1-B476-4494-B7B0-6E889E0A2BB8}"/>
              </a:ext>
            </a:extLst>
          </p:cNvPr>
          <p:cNvCxnSpPr>
            <a:cxnSpLocks noChangeShapeType="1"/>
          </p:cNvCxnSpPr>
          <p:nvPr/>
        </p:nvCxnSpPr>
        <p:spPr bwMode="auto">
          <a:xfrm rot="10800000" flipV="1">
            <a:off x="6167439" y="4929189"/>
            <a:ext cx="536575" cy="357187"/>
          </a:xfrm>
          <a:prstGeom prst="straightConnector1">
            <a:avLst/>
          </a:prstGeom>
          <a:noFill/>
          <a:ln w="57150" algn="ctr">
            <a:solidFill>
              <a:schemeClr val="accent1">
                <a:lumMod val="75000"/>
              </a:schemeClr>
            </a:solidFill>
            <a:round/>
            <a:headEnd/>
            <a:tailEnd type="arrow" w="med" len="med"/>
          </a:ln>
        </p:spPr>
      </p:cxnSp>
      <p:cxnSp>
        <p:nvCxnSpPr>
          <p:cNvPr id="12" name="Connecteur droit avec flèche 11">
            <a:extLst>
              <a:ext uri="{FF2B5EF4-FFF2-40B4-BE49-F238E27FC236}">
                <a16:creationId xmlns:a16="http://schemas.microsoft.com/office/drawing/2014/main" id="{FBC254A7-52FA-45DB-AB0E-B17CA4DF389B}"/>
              </a:ext>
            </a:extLst>
          </p:cNvPr>
          <p:cNvCxnSpPr>
            <a:cxnSpLocks noChangeShapeType="1"/>
          </p:cNvCxnSpPr>
          <p:nvPr/>
        </p:nvCxnSpPr>
        <p:spPr bwMode="auto">
          <a:xfrm>
            <a:off x="5630863" y="2857501"/>
            <a:ext cx="1179512" cy="785813"/>
          </a:xfrm>
          <a:prstGeom prst="straightConnector1">
            <a:avLst/>
          </a:prstGeom>
          <a:noFill/>
          <a:ln w="57150" algn="ctr">
            <a:solidFill>
              <a:schemeClr val="accent1">
                <a:lumMod val="75000"/>
              </a:schemeClr>
            </a:solidFill>
            <a:round/>
            <a:headEnd/>
            <a:tailEnd type="arrow" w="med" len="med"/>
          </a:ln>
        </p:spPr>
      </p:cxnSp>
      <p:cxnSp>
        <p:nvCxnSpPr>
          <p:cNvPr id="13" name="Connecteur droit avec flèche 10">
            <a:extLst>
              <a:ext uri="{FF2B5EF4-FFF2-40B4-BE49-F238E27FC236}">
                <a16:creationId xmlns:a16="http://schemas.microsoft.com/office/drawing/2014/main" id="{670CC4E5-0D80-41D2-8410-A4AFE4AD142A}"/>
              </a:ext>
            </a:extLst>
          </p:cNvPr>
          <p:cNvCxnSpPr>
            <a:cxnSpLocks noChangeShapeType="1"/>
          </p:cNvCxnSpPr>
          <p:nvPr/>
        </p:nvCxnSpPr>
        <p:spPr bwMode="auto">
          <a:xfrm rot="5400000">
            <a:off x="4291807" y="2590007"/>
            <a:ext cx="785813" cy="1320800"/>
          </a:xfrm>
          <a:prstGeom prst="straightConnector1">
            <a:avLst/>
          </a:prstGeom>
          <a:noFill/>
          <a:ln w="57150" algn="ctr">
            <a:solidFill>
              <a:schemeClr val="accent1">
                <a:lumMod val="75000"/>
              </a:schemeClr>
            </a:solidFill>
            <a:round/>
            <a:headEnd/>
            <a:tailEnd type="arrow" w="med" len="med"/>
          </a:ln>
        </p:spPr>
      </p:cxnSp>
    </p:spTree>
    <p:extLst>
      <p:ext uri="{BB962C8B-B14F-4D97-AF65-F5344CB8AC3E}">
        <p14:creationId xmlns:p14="http://schemas.microsoft.com/office/powerpoint/2010/main" val="126788693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5FE9BD2C-2B46-406F-9B8C-07A9B6478A30}"/>
              </a:ext>
            </a:extLst>
          </p:cNvPr>
          <p:cNvSpPr txBox="1">
            <a:spLocks noChangeArrowheads="1"/>
          </p:cNvSpPr>
          <p:nvPr/>
        </p:nvSpPr>
        <p:spPr>
          <a:xfrm>
            <a:off x="1992314" y="1793875"/>
            <a:ext cx="8207375" cy="93345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indent="-274320" algn="ctr">
              <a:buFont typeface="Arial" panose="020B0604020202020204" pitchFamily="34" charset="0"/>
              <a:buNone/>
              <a:defRPr/>
            </a:pPr>
            <a:r>
              <a:rPr lang="fr-FR" altLang="fr-FR" dirty="0"/>
              <a:t>L ’adhérent au cœur de notre dispositif de solidarité</a:t>
            </a:r>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indent="0">
              <a:buSzPct val="79000"/>
              <a:buFont typeface="Arial" panose="020B0604020202020204" pitchFamily="34" charset="0"/>
              <a:buNone/>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lvl="2">
              <a:buSzPct val="79000"/>
              <a:defRPr/>
            </a:pPr>
            <a:endParaRPr lang="fr-FR" altLang="fr-FR" dirty="0"/>
          </a:p>
          <a:p>
            <a:pPr indent="-274320">
              <a:buSzPct val="79000"/>
              <a:buFontTx/>
              <a:buChar char="•"/>
              <a:defRPr/>
            </a:pPr>
            <a:endParaRPr lang="fr-FR" altLang="fr-FR" sz="2000" dirty="0"/>
          </a:p>
        </p:txBody>
      </p:sp>
      <p:sp>
        <p:nvSpPr>
          <p:cNvPr id="5" name="Rectangle 2">
            <a:extLst>
              <a:ext uri="{FF2B5EF4-FFF2-40B4-BE49-F238E27FC236}">
                <a16:creationId xmlns:a16="http://schemas.microsoft.com/office/drawing/2014/main" id="{7B87123E-0472-4295-B292-22EFDF521DCA}"/>
              </a:ext>
            </a:extLst>
          </p:cNvPr>
          <p:cNvSpPr>
            <a:spLocks noGrp="1" noChangeArrowheads="1"/>
          </p:cNvSpPr>
          <p:nvPr>
            <p:ph type="title"/>
          </p:nvPr>
        </p:nvSpPr>
        <p:spPr>
          <a:xfrm>
            <a:off x="2033589" y="624244"/>
            <a:ext cx="8208962" cy="695325"/>
          </a:xfrm>
        </p:spPr>
        <p:txBody>
          <a:bodyPr rtlCol="0">
            <a:noAutofit/>
          </a:bodyPr>
          <a:lstStyle/>
          <a:p>
            <a:pPr algn="ctr" eaLnBrk="1" fontAlgn="auto" hangingPunct="1">
              <a:spcAft>
                <a:spcPts val="0"/>
              </a:spcAft>
              <a:defRPr/>
            </a:pPr>
            <a:r>
              <a:rPr lang="fr-FR" sz="4800" b="1" dirty="0"/>
              <a:t>L ’adhérent : acteur solidaire</a:t>
            </a:r>
          </a:p>
        </p:txBody>
      </p:sp>
      <p:pic>
        <p:nvPicPr>
          <p:cNvPr id="6" name="Oval 4">
            <a:extLst>
              <a:ext uri="{FF2B5EF4-FFF2-40B4-BE49-F238E27FC236}">
                <a16:creationId xmlns:a16="http://schemas.microsoft.com/office/drawing/2014/main" id="{5ADBBE06-17CC-4D1A-881C-2C9778E5FE7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940747">
            <a:off x="4470401" y="2344738"/>
            <a:ext cx="2951163" cy="183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AutoShape 20">
            <a:extLst>
              <a:ext uri="{FF2B5EF4-FFF2-40B4-BE49-F238E27FC236}">
                <a16:creationId xmlns:a16="http://schemas.microsoft.com/office/drawing/2014/main" id="{87C7EC54-9E60-44AE-BC06-07F6FAD4B71D}"/>
              </a:ext>
            </a:extLst>
          </p:cNvPr>
          <p:cNvSpPr>
            <a:spLocks noChangeArrowheads="1"/>
          </p:cNvSpPr>
          <p:nvPr/>
        </p:nvSpPr>
        <p:spPr bwMode="auto">
          <a:xfrm>
            <a:off x="3471070" y="4260494"/>
            <a:ext cx="1444625" cy="377825"/>
          </a:xfrm>
          <a:prstGeom prst="roundRect">
            <a:avLst>
              <a:gd name="adj" fmla="val 16630"/>
            </a:avLst>
          </a:prstGeom>
          <a:solidFill>
            <a:srgbClr val="FFFFFF"/>
          </a:solidFill>
          <a:ln w="12700">
            <a:noFill/>
            <a:round/>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lIns="90488" tIns="44450" rIns="90488" bIns="44450"/>
          <a:lstStyle/>
          <a:p>
            <a:pPr algn="ctr" eaLnBrk="0" fontAlgn="base" hangingPunct="0">
              <a:spcBef>
                <a:spcPct val="0"/>
              </a:spcBef>
              <a:spcAft>
                <a:spcPct val="0"/>
              </a:spcAft>
              <a:defRPr/>
            </a:pPr>
            <a:r>
              <a:rPr lang="fr-FR" sz="1400" dirty="0">
                <a:solidFill>
                  <a:srgbClr val="FF0000"/>
                </a:solidFill>
                <a:latin typeface="Times New Roman" panose="02020603050405020304" pitchFamily="18" charset="0"/>
              </a:rPr>
              <a:t>Communication</a:t>
            </a:r>
          </a:p>
        </p:txBody>
      </p:sp>
      <p:sp>
        <p:nvSpPr>
          <p:cNvPr id="8" name="AutoShape 19">
            <a:extLst>
              <a:ext uri="{FF2B5EF4-FFF2-40B4-BE49-F238E27FC236}">
                <a16:creationId xmlns:a16="http://schemas.microsoft.com/office/drawing/2014/main" id="{1DD324AB-7A6B-4921-90B1-E247963CBDE2}"/>
              </a:ext>
            </a:extLst>
          </p:cNvPr>
          <p:cNvSpPr>
            <a:spLocks noChangeArrowheads="1"/>
          </p:cNvSpPr>
          <p:nvPr/>
        </p:nvSpPr>
        <p:spPr bwMode="auto">
          <a:xfrm>
            <a:off x="3518695" y="5860694"/>
            <a:ext cx="1444625" cy="606425"/>
          </a:xfrm>
          <a:prstGeom prst="roundRect">
            <a:avLst>
              <a:gd name="adj" fmla="val 16630"/>
            </a:avLst>
          </a:prstGeom>
          <a:solidFill>
            <a:srgbClr val="FFFFFF"/>
          </a:solidFill>
          <a:ln w="12700">
            <a:noFill/>
            <a:round/>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lIns="90488" tIns="44450" rIns="90488" bIns="44450"/>
          <a:lstStyle/>
          <a:p>
            <a:pPr algn="ctr" eaLnBrk="0" fontAlgn="base" hangingPunct="0">
              <a:spcBef>
                <a:spcPct val="0"/>
              </a:spcBef>
              <a:spcAft>
                <a:spcPct val="0"/>
              </a:spcAft>
              <a:defRPr/>
            </a:pPr>
            <a:r>
              <a:rPr lang="fr-FR" sz="1400" dirty="0">
                <a:solidFill>
                  <a:srgbClr val="FF0000"/>
                </a:solidFill>
                <a:latin typeface="Times New Roman" panose="02020603050405020304" pitchFamily="18" charset="0"/>
              </a:rPr>
              <a:t>Actions envers les pupilles</a:t>
            </a:r>
          </a:p>
        </p:txBody>
      </p:sp>
      <p:sp>
        <p:nvSpPr>
          <p:cNvPr id="9" name="AutoShape 15">
            <a:extLst>
              <a:ext uri="{FF2B5EF4-FFF2-40B4-BE49-F238E27FC236}">
                <a16:creationId xmlns:a16="http://schemas.microsoft.com/office/drawing/2014/main" id="{AAF64CA0-ADA0-42CD-94CD-5EB144D7F2C2}"/>
              </a:ext>
            </a:extLst>
          </p:cNvPr>
          <p:cNvSpPr>
            <a:spLocks noChangeArrowheads="1"/>
          </p:cNvSpPr>
          <p:nvPr/>
        </p:nvSpPr>
        <p:spPr bwMode="auto">
          <a:xfrm>
            <a:off x="6138070" y="5860694"/>
            <a:ext cx="1368425" cy="606425"/>
          </a:xfrm>
          <a:prstGeom prst="roundRect">
            <a:avLst>
              <a:gd name="adj" fmla="val 16630"/>
            </a:avLst>
          </a:prstGeom>
          <a:solidFill>
            <a:srgbClr val="FFFFFF"/>
          </a:solidFill>
          <a:ln w="12700">
            <a:noFill/>
            <a:round/>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lIns="90488" tIns="44450" rIns="90488" bIns="44450"/>
          <a:lstStyle/>
          <a:p>
            <a:pPr algn="ctr" eaLnBrk="0" fontAlgn="base" hangingPunct="0">
              <a:spcBef>
                <a:spcPct val="0"/>
              </a:spcBef>
              <a:spcAft>
                <a:spcPct val="0"/>
              </a:spcAft>
              <a:defRPr/>
            </a:pPr>
            <a:r>
              <a:rPr lang="fr-FR" sz="1400" dirty="0">
                <a:solidFill>
                  <a:srgbClr val="FF0000"/>
                </a:solidFill>
                <a:latin typeface="Times New Roman" panose="02020603050405020304" pitchFamily="18" charset="0"/>
              </a:rPr>
              <a:t>Politique de Solidarité</a:t>
            </a:r>
          </a:p>
        </p:txBody>
      </p:sp>
      <p:sp>
        <p:nvSpPr>
          <p:cNvPr id="10" name="AutoShape 5">
            <a:extLst>
              <a:ext uri="{FF2B5EF4-FFF2-40B4-BE49-F238E27FC236}">
                <a16:creationId xmlns:a16="http://schemas.microsoft.com/office/drawing/2014/main" id="{39E4CD8F-3567-418D-916C-CD27E5623F8F}"/>
              </a:ext>
            </a:extLst>
          </p:cNvPr>
          <p:cNvSpPr>
            <a:spLocks noChangeArrowheads="1"/>
          </p:cNvSpPr>
          <p:nvPr/>
        </p:nvSpPr>
        <p:spPr bwMode="auto">
          <a:xfrm>
            <a:off x="5326988" y="3860801"/>
            <a:ext cx="1368425" cy="1550987"/>
          </a:xfrm>
          <a:prstGeom prst="roundRect">
            <a:avLst>
              <a:gd name="adj" fmla="val 16630"/>
            </a:avLst>
          </a:prstGeom>
          <a:solidFill>
            <a:srgbClr val="FFFFFF"/>
          </a:solidFill>
          <a:ln w="12700">
            <a:noFill/>
            <a:round/>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lIns="90488" tIns="44450" rIns="90488" bIns="44450"/>
          <a:lstStyle/>
          <a:p>
            <a:pPr algn="ctr" eaLnBrk="0" fontAlgn="base" hangingPunct="0">
              <a:spcBef>
                <a:spcPct val="0"/>
              </a:spcBef>
              <a:spcAft>
                <a:spcPct val="0"/>
              </a:spcAft>
              <a:defRPr/>
            </a:pPr>
            <a:r>
              <a:rPr lang="fr-FR" sz="1400" dirty="0">
                <a:solidFill>
                  <a:srgbClr val="FF0000"/>
                </a:solidFill>
                <a:latin typeface="Times New Roman" panose="02020603050405020304" pitchFamily="18" charset="0"/>
              </a:rPr>
              <a:t>Groupe</a:t>
            </a:r>
          </a:p>
          <a:p>
            <a:pPr algn="ctr" eaLnBrk="0" fontAlgn="base" hangingPunct="0">
              <a:spcBef>
                <a:spcPct val="0"/>
              </a:spcBef>
              <a:spcAft>
                <a:spcPct val="0"/>
              </a:spcAft>
              <a:defRPr/>
            </a:pPr>
            <a:endParaRPr lang="fr-FR" sz="1400" dirty="0">
              <a:solidFill>
                <a:srgbClr val="FF0000"/>
              </a:solidFill>
              <a:latin typeface="Times New Roman" panose="02020603050405020304" pitchFamily="18" charset="0"/>
            </a:endParaRPr>
          </a:p>
          <a:p>
            <a:pPr algn="ctr" eaLnBrk="0" fontAlgn="base" hangingPunct="0">
              <a:spcBef>
                <a:spcPct val="0"/>
              </a:spcBef>
              <a:spcAft>
                <a:spcPct val="0"/>
              </a:spcAft>
              <a:defRPr/>
            </a:pPr>
            <a:r>
              <a:rPr lang="fr-FR" sz="1400" dirty="0">
                <a:solidFill>
                  <a:srgbClr val="FF0000"/>
                </a:solidFill>
                <a:latin typeface="Times New Roman" panose="02020603050405020304" pitchFamily="18" charset="0"/>
              </a:rPr>
              <a:t>Comité Régional</a:t>
            </a:r>
          </a:p>
          <a:p>
            <a:pPr algn="ctr" eaLnBrk="0" fontAlgn="base" hangingPunct="0">
              <a:spcBef>
                <a:spcPct val="0"/>
              </a:spcBef>
              <a:spcAft>
                <a:spcPct val="0"/>
              </a:spcAft>
              <a:defRPr/>
            </a:pPr>
            <a:endParaRPr lang="fr-FR" sz="1400" dirty="0">
              <a:solidFill>
                <a:srgbClr val="FF0000"/>
              </a:solidFill>
              <a:latin typeface="Times New Roman" panose="02020603050405020304" pitchFamily="18" charset="0"/>
            </a:endParaRPr>
          </a:p>
          <a:p>
            <a:pPr algn="ctr" eaLnBrk="0" fontAlgn="base" hangingPunct="0">
              <a:spcBef>
                <a:spcPct val="0"/>
              </a:spcBef>
              <a:spcAft>
                <a:spcPct val="0"/>
              </a:spcAft>
              <a:defRPr/>
            </a:pPr>
            <a:r>
              <a:rPr lang="fr-FR" sz="1400" dirty="0">
                <a:solidFill>
                  <a:srgbClr val="FF0000"/>
                </a:solidFill>
                <a:latin typeface="Times New Roman" panose="02020603050405020304" pitchFamily="18" charset="0"/>
              </a:rPr>
              <a:t>Bureau</a:t>
            </a:r>
          </a:p>
        </p:txBody>
      </p:sp>
      <p:sp>
        <p:nvSpPr>
          <p:cNvPr id="11" name="AutoShape 10">
            <a:extLst>
              <a:ext uri="{FF2B5EF4-FFF2-40B4-BE49-F238E27FC236}">
                <a16:creationId xmlns:a16="http://schemas.microsoft.com/office/drawing/2014/main" id="{C9EE3503-6B13-42F1-ABDB-97F8B48C9829}"/>
              </a:ext>
            </a:extLst>
          </p:cNvPr>
          <p:cNvSpPr>
            <a:spLocks noChangeArrowheads="1"/>
          </p:cNvSpPr>
          <p:nvPr/>
        </p:nvSpPr>
        <p:spPr bwMode="auto">
          <a:xfrm>
            <a:off x="6885782" y="3984269"/>
            <a:ext cx="1368425" cy="1550987"/>
          </a:xfrm>
          <a:prstGeom prst="roundRect">
            <a:avLst>
              <a:gd name="adj" fmla="val 16630"/>
            </a:avLst>
          </a:prstGeom>
          <a:solidFill>
            <a:srgbClr val="FFFFFF"/>
          </a:solidFill>
          <a:ln w="12700">
            <a:noFill/>
            <a:round/>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lIns="90488" tIns="44450" rIns="90488" bIns="44450"/>
          <a:lstStyle/>
          <a:p>
            <a:pPr algn="ctr" eaLnBrk="0" fontAlgn="base" hangingPunct="0">
              <a:spcBef>
                <a:spcPct val="0"/>
              </a:spcBef>
              <a:spcAft>
                <a:spcPct val="0"/>
              </a:spcAft>
              <a:defRPr/>
            </a:pPr>
            <a:endParaRPr lang="fr-FR" sz="1400" dirty="0">
              <a:solidFill>
                <a:prstClr val="black"/>
              </a:solidFill>
              <a:latin typeface="Times New Roman" panose="02020603050405020304" pitchFamily="18" charset="0"/>
            </a:endParaRPr>
          </a:p>
          <a:p>
            <a:pPr algn="ctr" eaLnBrk="0" fontAlgn="base" hangingPunct="0">
              <a:spcBef>
                <a:spcPct val="0"/>
              </a:spcBef>
              <a:spcAft>
                <a:spcPct val="0"/>
              </a:spcAft>
              <a:defRPr/>
            </a:pPr>
            <a:r>
              <a:rPr lang="fr-FR" sz="1400" dirty="0">
                <a:solidFill>
                  <a:srgbClr val="FF0000"/>
                </a:solidFill>
                <a:latin typeface="Times New Roman" panose="02020603050405020304" pitchFamily="18" charset="0"/>
              </a:rPr>
              <a:t>Assemblée</a:t>
            </a:r>
          </a:p>
          <a:p>
            <a:pPr algn="ctr" eaLnBrk="0" fontAlgn="base" hangingPunct="0">
              <a:spcBef>
                <a:spcPct val="0"/>
              </a:spcBef>
              <a:spcAft>
                <a:spcPct val="0"/>
              </a:spcAft>
              <a:defRPr/>
            </a:pPr>
            <a:r>
              <a:rPr lang="fr-FR" sz="1400" dirty="0">
                <a:solidFill>
                  <a:srgbClr val="FF0000"/>
                </a:solidFill>
                <a:latin typeface="Times New Roman" panose="02020603050405020304" pitchFamily="18" charset="0"/>
              </a:rPr>
              <a:t>Générale</a:t>
            </a:r>
          </a:p>
          <a:p>
            <a:pPr algn="ctr" eaLnBrk="0" fontAlgn="base" hangingPunct="0">
              <a:spcBef>
                <a:spcPct val="0"/>
              </a:spcBef>
              <a:spcAft>
                <a:spcPct val="0"/>
              </a:spcAft>
              <a:defRPr/>
            </a:pPr>
            <a:endParaRPr lang="fr-FR" sz="1400" dirty="0">
              <a:solidFill>
                <a:srgbClr val="FF0000"/>
              </a:solidFill>
              <a:latin typeface="Times New Roman" panose="02020603050405020304" pitchFamily="18" charset="0"/>
            </a:endParaRPr>
          </a:p>
          <a:p>
            <a:pPr algn="ctr" eaLnBrk="0" fontAlgn="base" hangingPunct="0">
              <a:spcBef>
                <a:spcPct val="0"/>
              </a:spcBef>
              <a:spcAft>
                <a:spcPct val="0"/>
              </a:spcAft>
              <a:defRPr/>
            </a:pPr>
            <a:r>
              <a:rPr lang="fr-FR" sz="1400" dirty="0">
                <a:solidFill>
                  <a:srgbClr val="FF0000"/>
                </a:solidFill>
                <a:latin typeface="Times New Roman" panose="02020603050405020304" pitchFamily="18" charset="0"/>
              </a:rPr>
              <a:t>Congrès</a:t>
            </a:r>
          </a:p>
          <a:p>
            <a:pPr algn="ctr" eaLnBrk="0" fontAlgn="base" hangingPunct="0">
              <a:spcBef>
                <a:spcPct val="0"/>
              </a:spcBef>
              <a:spcAft>
                <a:spcPct val="0"/>
              </a:spcAft>
              <a:defRPr/>
            </a:pPr>
            <a:endParaRPr lang="fr-FR" sz="1400" dirty="0">
              <a:solidFill>
                <a:prstClr val="black"/>
              </a:solidFill>
              <a:latin typeface="Times New Roman" panose="02020603050405020304" pitchFamily="18" charset="0"/>
            </a:endParaRPr>
          </a:p>
          <a:p>
            <a:pPr algn="ctr" eaLnBrk="0" fontAlgn="base" hangingPunct="0">
              <a:spcBef>
                <a:spcPct val="0"/>
              </a:spcBef>
              <a:spcAft>
                <a:spcPct val="0"/>
              </a:spcAft>
              <a:defRPr/>
            </a:pPr>
            <a:endParaRPr lang="fr-FR" sz="1400" dirty="0">
              <a:solidFill>
                <a:prstClr val="black"/>
              </a:solidFill>
              <a:latin typeface="Times New Roman" panose="02020603050405020304" pitchFamily="18" charset="0"/>
            </a:endParaRPr>
          </a:p>
        </p:txBody>
      </p:sp>
      <p:sp>
        <p:nvSpPr>
          <p:cNvPr id="12" name="Line 22">
            <a:extLst>
              <a:ext uri="{FF2B5EF4-FFF2-40B4-BE49-F238E27FC236}">
                <a16:creationId xmlns:a16="http://schemas.microsoft.com/office/drawing/2014/main" id="{A6C8BE35-E3DC-4E03-9F6C-CD8A363FAF79}"/>
              </a:ext>
            </a:extLst>
          </p:cNvPr>
          <p:cNvSpPr>
            <a:spLocks noChangeShapeType="1"/>
          </p:cNvSpPr>
          <p:nvPr/>
        </p:nvSpPr>
        <p:spPr bwMode="auto">
          <a:xfrm flipV="1">
            <a:off x="4252913" y="3405188"/>
            <a:ext cx="946150" cy="86995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sz="2400">
              <a:solidFill>
                <a:prstClr val="black"/>
              </a:solidFill>
              <a:latin typeface="Times New Roman" panose="02020603050405020304" pitchFamily="18" charset="0"/>
            </a:endParaRPr>
          </a:p>
        </p:txBody>
      </p:sp>
      <p:sp>
        <p:nvSpPr>
          <p:cNvPr id="13" name="Line 21">
            <a:extLst>
              <a:ext uri="{FF2B5EF4-FFF2-40B4-BE49-F238E27FC236}">
                <a16:creationId xmlns:a16="http://schemas.microsoft.com/office/drawing/2014/main" id="{B02E9F14-7FEE-4A87-B5E7-8D55D98B3CCE}"/>
              </a:ext>
            </a:extLst>
          </p:cNvPr>
          <p:cNvSpPr>
            <a:spLocks noChangeShapeType="1"/>
          </p:cNvSpPr>
          <p:nvPr/>
        </p:nvSpPr>
        <p:spPr bwMode="auto">
          <a:xfrm flipH="1" flipV="1">
            <a:off x="4648200" y="4784726"/>
            <a:ext cx="7938" cy="123666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sz="2400">
              <a:solidFill>
                <a:prstClr val="black"/>
              </a:solidFill>
              <a:latin typeface="Times New Roman" panose="02020603050405020304" pitchFamily="18" charset="0"/>
            </a:endParaRPr>
          </a:p>
        </p:txBody>
      </p:sp>
      <p:sp>
        <p:nvSpPr>
          <p:cNvPr id="14" name="Line 18">
            <a:extLst>
              <a:ext uri="{FF2B5EF4-FFF2-40B4-BE49-F238E27FC236}">
                <a16:creationId xmlns:a16="http://schemas.microsoft.com/office/drawing/2014/main" id="{136CB30D-AA9E-4013-920A-6EA18B580895}"/>
              </a:ext>
            </a:extLst>
          </p:cNvPr>
          <p:cNvSpPr>
            <a:spLocks noChangeShapeType="1"/>
          </p:cNvSpPr>
          <p:nvPr/>
        </p:nvSpPr>
        <p:spPr bwMode="auto">
          <a:xfrm flipH="1">
            <a:off x="4916488" y="6308725"/>
            <a:ext cx="1174750" cy="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sz="2400">
              <a:solidFill>
                <a:prstClr val="black"/>
              </a:solidFill>
              <a:latin typeface="Times New Roman" panose="02020603050405020304" pitchFamily="18" charset="0"/>
            </a:endParaRPr>
          </a:p>
        </p:txBody>
      </p:sp>
      <p:sp>
        <p:nvSpPr>
          <p:cNvPr id="15" name="Line 17">
            <a:extLst>
              <a:ext uri="{FF2B5EF4-FFF2-40B4-BE49-F238E27FC236}">
                <a16:creationId xmlns:a16="http://schemas.microsoft.com/office/drawing/2014/main" id="{CE3168AB-5936-42A3-87DA-2E2DF8373D92}"/>
              </a:ext>
            </a:extLst>
          </p:cNvPr>
          <p:cNvSpPr>
            <a:spLocks noChangeShapeType="1"/>
          </p:cNvSpPr>
          <p:nvPr/>
        </p:nvSpPr>
        <p:spPr bwMode="auto">
          <a:xfrm>
            <a:off x="5957888" y="5411788"/>
            <a:ext cx="341312" cy="4953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sz="2400">
              <a:solidFill>
                <a:prstClr val="black"/>
              </a:solidFill>
              <a:latin typeface="Times New Roman" panose="02020603050405020304" pitchFamily="18" charset="0"/>
            </a:endParaRPr>
          </a:p>
        </p:txBody>
      </p:sp>
      <p:sp>
        <p:nvSpPr>
          <p:cNvPr id="16" name="Line 16">
            <a:extLst>
              <a:ext uri="{FF2B5EF4-FFF2-40B4-BE49-F238E27FC236}">
                <a16:creationId xmlns:a16="http://schemas.microsoft.com/office/drawing/2014/main" id="{F4045325-840A-4268-9339-F9D3670E9837}"/>
              </a:ext>
            </a:extLst>
          </p:cNvPr>
          <p:cNvSpPr>
            <a:spLocks noChangeShapeType="1"/>
          </p:cNvSpPr>
          <p:nvPr/>
        </p:nvSpPr>
        <p:spPr bwMode="auto">
          <a:xfrm flipH="1">
            <a:off x="7226301" y="5535614"/>
            <a:ext cx="460375" cy="465137"/>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sz="2400">
              <a:solidFill>
                <a:prstClr val="black"/>
              </a:solidFill>
              <a:latin typeface="Times New Roman" panose="02020603050405020304" pitchFamily="18" charset="0"/>
            </a:endParaRPr>
          </a:p>
        </p:txBody>
      </p:sp>
      <p:sp>
        <p:nvSpPr>
          <p:cNvPr id="17" name="Line 14">
            <a:extLst>
              <a:ext uri="{FF2B5EF4-FFF2-40B4-BE49-F238E27FC236}">
                <a16:creationId xmlns:a16="http://schemas.microsoft.com/office/drawing/2014/main" id="{6CFC2382-14D2-4847-B07B-BA0B245B95E5}"/>
              </a:ext>
            </a:extLst>
          </p:cNvPr>
          <p:cNvSpPr>
            <a:spLocks noChangeShapeType="1"/>
          </p:cNvSpPr>
          <p:nvPr/>
        </p:nvSpPr>
        <p:spPr bwMode="auto">
          <a:xfrm>
            <a:off x="6857815" y="3374034"/>
            <a:ext cx="565150" cy="200025"/>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sz="2400">
              <a:solidFill>
                <a:prstClr val="black"/>
              </a:solidFill>
              <a:latin typeface="Times New Roman" panose="02020603050405020304" pitchFamily="18" charset="0"/>
            </a:endParaRPr>
          </a:p>
        </p:txBody>
      </p:sp>
      <p:sp>
        <p:nvSpPr>
          <p:cNvPr id="18" name="Line 9">
            <a:extLst>
              <a:ext uri="{FF2B5EF4-FFF2-40B4-BE49-F238E27FC236}">
                <a16:creationId xmlns:a16="http://schemas.microsoft.com/office/drawing/2014/main" id="{0E92C8E8-7ABC-4FAC-BE28-41503C4D34B7}"/>
              </a:ext>
            </a:extLst>
          </p:cNvPr>
          <p:cNvSpPr>
            <a:spLocks noChangeShapeType="1"/>
          </p:cNvSpPr>
          <p:nvPr/>
        </p:nvSpPr>
        <p:spPr bwMode="auto">
          <a:xfrm>
            <a:off x="6311900" y="3644900"/>
            <a:ext cx="0" cy="215900"/>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fr-FR" sz="2400">
              <a:solidFill>
                <a:prstClr val="black"/>
              </a:solidFill>
              <a:latin typeface="Times New Roman" panose="02020603050405020304" pitchFamily="18" charset="0"/>
            </a:endParaRPr>
          </a:p>
        </p:txBody>
      </p:sp>
      <p:sp>
        <p:nvSpPr>
          <p:cNvPr id="19" name="Rectangle 11">
            <a:extLst>
              <a:ext uri="{FF2B5EF4-FFF2-40B4-BE49-F238E27FC236}">
                <a16:creationId xmlns:a16="http://schemas.microsoft.com/office/drawing/2014/main" id="{5752116F-7C6F-4936-AC74-88B6BCA2670F}"/>
              </a:ext>
            </a:extLst>
          </p:cNvPr>
          <p:cNvSpPr>
            <a:spLocks noChangeArrowheads="1"/>
          </p:cNvSpPr>
          <p:nvPr/>
        </p:nvSpPr>
        <p:spPr bwMode="auto">
          <a:xfrm>
            <a:off x="6745288" y="3649664"/>
            <a:ext cx="1752600" cy="54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fr-FR" altLang="fr-FR" sz="1600" b="1" dirty="0">
                <a:solidFill>
                  <a:prstClr val="black"/>
                </a:solidFill>
              </a:rPr>
              <a:t>EXPRESSIONS</a:t>
            </a:r>
          </a:p>
        </p:txBody>
      </p:sp>
      <p:sp>
        <p:nvSpPr>
          <p:cNvPr id="20" name="Rectangle 8">
            <a:extLst>
              <a:ext uri="{FF2B5EF4-FFF2-40B4-BE49-F238E27FC236}">
                <a16:creationId xmlns:a16="http://schemas.microsoft.com/office/drawing/2014/main" id="{9608BE94-EF95-4C7C-BF92-89306B76C06A}"/>
              </a:ext>
            </a:extLst>
          </p:cNvPr>
          <p:cNvSpPr>
            <a:spLocks noChangeArrowheads="1"/>
          </p:cNvSpPr>
          <p:nvPr/>
        </p:nvSpPr>
        <p:spPr bwMode="auto">
          <a:xfrm>
            <a:off x="2986089" y="3405188"/>
            <a:ext cx="15843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8" tIns="44450" rIns="90488" bIns="44450"/>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fr-FR" altLang="fr-FR" sz="1600" b="1" dirty="0">
                <a:solidFill>
                  <a:prstClr val="black"/>
                </a:solidFill>
              </a:rPr>
              <a:t>STRUCTURES</a:t>
            </a:r>
          </a:p>
        </p:txBody>
      </p:sp>
    </p:spTree>
    <p:extLst>
      <p:ext uri="{BB962C8B-B14F-4D97-AF65-F5344CB8AC3E}">
        <p14:creationId xmlns:p14="http://schemas.microsoft.com/office/powerpoint/2010/main" val="138465461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Espace réservé du contenu 3">
            <a:extLst>
              <a:ext uri="{FF2B5EF4-FFF2-40B4-BE49-F238E27FC236}">
                <a16:creationId xmlns:a16="http://schemas.microsoft.com/office/drawing/2014/main" id="{1EEBB74D-5305-4C90-885A-6162AAF417B6}"/>
              </a:ext>
            </a:extLst>
          </p:cNvPr>
          <p:cNvSpPr>
            <a:spLocks noGrp="1"/>
          </p:cNvSpPr>
          <p:nvPr>
            <p:ph idx="1"/>
          </p:nvPr>
        </p:nvSpPr>
        <p:spPr>
          <a:xfrm>
            <a:off x="1623037" y="1636469"/>
            <a:ext cx="9121163" cy="4967287"/>
          </a:xfrm>
        </p:spPr>
        <p:txBody>
          <a:bodyPr rtlCol="0">
            <a:normAutofit/>
          </a:bodyPr>
          <a:lstStyle/>
          <a:p>
            <a:pPr indent="-274320" eaLnBrk="1" fontAlgn="auto" hangingPunct="1">
              <a:spcAft>
                <a:spcPts val="0"/>
              </a:spcAft>
              <a:defRPr/>
            </a:pPr>
            <a:r>
              <a:rPr lang="fr-FR" altLang="fr-FR" sz="2600" dirty="0">
                <a:solidFill>
                  <a:schemeClr val="tx1"/>
                </a:solidFill>
              </a:rPr>
              <a:t>Rôle : apporte en dehors des prestations assurées par le siège, la solidarité et l’aide morale aux pupilles,</a:t>
            </a:r>
          </a:p>
          <a:p>
            <a:pPr indent="-274320" eaLnBrk="1" fontAlgn="auto" hangingPunct="1">
              <a:spcAft>
                <a:spcPts val="0"/>
              </a:spcAft>
              <a:defRPr/>
            </a:pPr>
            <a:r>
              <a:rPr lang="fr-FR" altLang="fr-FR" sz="2600" dirty="0">
                <a:solidFill>
                  <a:schemeClr val="tx1"/>
                </a:solidFill>
              </a:rPr>
              <a:t>Se réunit en assemblée générale et désigne un collectif :	</a:t>
            </a:r>
          </a:p>
          <a:p>
            <a:pPr marL="1124712" lvl="3" eaLnBrk="1" fontAlgn="auto" hangingPunct="1">
              <a:spcAft>
                <a:spcPts val="0"/>
              </a:spcAft>
              <a:defRPr/>
            </a:pPr>
            <a:r>
              <a:rPr lang="fr-FR" altLang="fr-FR" sz="2600" dirty="0">
                <a:solidFill>
                  <a:schemeClr val="tx1"/>
                </a:solidFill>
              </a:rPr>
              <a:t>1 secrétaire (+ un adjoint éventuellement)</a:t>
            </a:r>
          </a:p>
          <a:p>
            <a:pPr marL="1124712" lvl="3" eaLnBrk="1" fontAlgn="auto" hangingPunct="1">
              <a:spcAft>
                <a:spcPts val="0"/>
              </a:spcAft>
              <a:defRPr/>
            </a:pPr>
            <a:r>
              <a:rPr lang="fr-FR" altLang="fr-FR" sz="2600" dirty="0">
                <a:solidFill>
                  <a:schemeClr val="tx1"/>
                </a:solidFill>
              </a:rPr>
              <a:t>1 trésorier (+ un adjoint éventuellement)</a:t>
            </a:r>
          </a:p>
          <a:p>
            <a:pPr marL="1124712" lvl="3" eaLnBrk="1" fontAlgn="auto" hangingPunct="1">
              <a:spcAft>
                <a:spcPts val="0"/>
              </a:spcAft>
              <a:defRPr/>
            </a:pPr>
            <a:r>
              <a:rPr lang="fr-FR" altLang="fr-FR" sz="2600" dirty="0">
                <a:solidFill>
                  <a:schemeClr val="tx1"/>
                </a:solidFill>
              </a:rPr>
              <a:t>1 ou des responsables pupilles </a:t>
            </a:r>
          </a:p>
          <a:p>
            <a:pPr marL="1124712" lvl="3" eaLnBrk="1" fontAlgn="auto" hangingPunct="1">
              <a:spcAft>
                <a:spcPts val="0"/>
              </a:spcAft>
              <a:defRPr/>
            </a:pPr>
            <a:r>
              <a:rPr lang="fr-FR" altLang="fr-FR" sz="2600" dirty="0">
                <a:solidFill>
                  <a:schemeClr val="tx1"/>
                </a:solidFill>
              </a:rPr>
              <a:t>1 responsable orga</a:t>
            </a:r>
          </a:p>
          <a:p>
            <a:pPr marL="1124712" lvl="3" eaLnBrk="1" fontAlgn="auto" hangingPunct="1">
              <a:spcAft>
                <a:spcPts val="0"/>
              </a:spcAft>
              <a:defRPr/>
            </a:pPr>
            <a:r>
              <a:rPr lang="fr-FR" altLang="fr-FR" sz="2600" dirty="0">
                <a:solidFill>
                  <a:schemeClr val="tx1"/>
                </a:solidFill>
              </a:rPr>
              <a:t>1 responsable communication</a:t>
            </a:r>
          </a:p>
          <a:p>
            <a:pPr marL="1124712" lvl="3" eaLnBrk="1" fontAlgn="auto" hangingPunct="1">
              <a:spcAft>
                <a:spcPts val="0"/>
              </a:spcAft>
              <a:defRPr/>
            </a:pPr>
            <a:r>
              <a:rPr lang="fr-FR" altLang="fr-FR" sz="2600" dirty="0">
                <a:solidFill>
                  <a:schemeClr val="tx1"/>
                </a:solidFill>
              </a:rPr>
              <a:t>1 responsable retraités</a:t>
            </a:r>
          </a:p>
          <a:p>
            <a:pPr marL="1124712" lvl="3" eaLnBrk="1" fontAlgn="auto" hangingPunct="1">
              <a:spcAft>
                <a:spcPts val="0"/>
              </a:spcAft>
              <a:buNone/>
              <a:defRPr/>
            </a:pPr>
            <a:endParaRPr lang="fr-FR" altLang="fr-FR" sz="800" dirty="0">
              <a:solidFill>
                <a:schemeClr val="tx1"/>
              </a:solidFill>
            </a:endParaRPr>
          </a:p>
          <a:p>
            <a:pPr marL="640080" lvl="1" indent="-274320" eaLnBrk="1" fontAlgn="auto" hangingPunct="1">
              <a:spcAft>
                <a:spcPts val="0"/>
              </a:spcAft>
              <a:buNone/>
              <a:defRPr/>
            </a:pPr>
            <a:r>
              <a:rPr lang="fr-FR" altLang="fr-FR" sz="3200" i="1" dirty="0">
                <a:solidFill>
                  <a:srgbClr val="FF0000"/>
                </a:solidFill>
              </a:rPr>
              <a:t>Le groupe participe à la vie du Comité Régional </a:t>
            </a:r>
            <a:endParaRPr lang="fr-FR" altLang="fr-FR" sz="3200" dirty="0">
              <a:solidFill>
                <a:srgbClr val="FF0000"/>
              </a:solidFill>
            </a:endParaRPr>
          </a:p>
        </p:txBody>
      </p:sp>
      <p:sp>
        <p:nvSpPr>
          <p:cNvPr id="5" name="Titre 1">
            <a:extLst>
              <a:ext uri="{FF2B5EF4-FFF2-40B4-BE49-F238E27FC236}">
                <a16:creationId xmlns:a16="http://schemas.microsoft.com/office/drawing/2014/main" id="{89308461-1487-4AC3-88DA-B34255144411}"/>
              </a:ext>
            </a:extLst>
          </p:cNvPr>
          <p:cNvSpPr>
            <a:spLocks noGrp="1"/>
          </p:cNvSpPr>
          <p:nvPr>
            <p:ph type="title"/>
          </p:nvPr>
        </p:nvSpPr>
        <p:spPr>
          <a:xfrm>
            <a:off x="2209800" y="351936"/>
            <a:ext cx="7772400" cy="719138"/>
          </a:xfrm>
        </p:spPr>
        <p:txBody>
          <a:bodyPr rtlCol="0">
            <a:noAutofit/>
          </a:bodyPr>
          <a:lstStyle/>
          <a:p>
            <a:pPr algn="ctr" eaLnBrk="1" fontAlgn="auto" hangingPunct="1">
              <a:spcAft>
                <a:spcPts val="0"/>
              </a:spcAft>
              <a:defRPr/>
            </a:pPr>
            <a:r>
              <a:rPr lang="fr-FR" altLang="fr-FR" sz="4800" b="1" dirty="0"/>
              <a:t>Le groupe</a:t>
            </a:r>
          </a:p>
        </p:txBody>
      </p:sp>
    </p:spTree>
    <p:extLst>
      <p:ext uri="{BB962C8B-B14F-4D97-AF65-F5344CB8AC3E}">
        <p14:creationId xmlns:p14="http://schemas.microsoft.com/office/powerpoint/2010/main" val="52808370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Espace réservé du contenu 2">
            <a:extLst>
              <a:ext uri="{FF2B5EF4-FFF2-40B4-BE49-F238E27FC236}">
                <a16:creationId xmlns:a16="http://schemas.microsoft.com/office/drawing/2014/main" id="{11CFB691-2EC5-46CB-9AD1-635CF9AB65E9}"/>
              </a:ext>
            </a:extLst>
          </p:cNvPr>
          <p:cNvSpPr>
            <a:spLocks noGrp="1"/>
          </p:cNvSpPr>
          <p:nvPr>
            <p:ph idx="1"/>
          </p:nvPr>
        </p:nvSpPr>
        <p:spPr>
          <a:xfrm>
            <a:off x="1491456" y="1443038"/>
            <a:ext cx="9209086" cy="4964112"/>
          </a:xfrm>
        </p:spPr>
        <p:txBody>
          <a:bodyPr rtlCol="0">
            <a:normAutofit fontScale="92500"/>
          </a:bodyPr>
          <a:lstStyle/>
          <a:p>
            <a:pPr marL="0" indent="0" eaLnBrk="1" fontAlgn="auto" hangingPunct="1">
              <a:lnSpc>
                <a:spcPct val="90000"/>
              </a:lnSpc>
              <a:spcAft>
                <a:spcPts val="0"/>
              </a:spcAft>
              <a:buClr>
                <a:schemeClr val="accent1">
                  <a:lumMod val="75000"/>
                </a:schemeClr>
              </a:buClr>
              <a:buNone/>
              <a:defRPr/>
            </a:pPr>
            <a:endParaRPr lang="fr-FR" altLang="fr-FR" dirty="0">
              <a:solidFill>
                <a:schemeClr val="tx1">
                  <a:lumMod val="75000"/>
                  <a:lumOff val="25000"/>
                </a:schemeClr>
              </a:solidFill>
            </a:endParaRPr>
          </a:p>
          <a:p>
            <a:pPr indent="-274320" eaLnBrk="1" fontAlgn="auto" hangingPunct="1">
              <a:lnSpc>
                <a:spcPct val="90000"/>
              </a:lnSpc>
              <a:spcAft>
                <a:spcPts val="0"/>
              </a:spcAft>
              <a:buClr>
                <a:schemeClr val="accent1">
                  <a:lumMod val="75000"/>
                </a:schemeClr>
              </a:buClr>
              <a:buFont typeface="Wingdings 3" charset="2"/>
              <a:buChar char=""/>
              <a:defRPr/>
            </a:pPr>
            <a:r>
              <a:rPr lang="fr-FR" altLang="fr-FR" dirty="0">
                <a:solidFill>
                  <a:schemeClr val="tx1"/>
                </a:solidFill>
              </a:rPr>
              <a:t>Rôle : coordonne et impulse l’activité des groupes de la région, suit l’aide apportée aux pupilles,</a:t>
            </a:r>
          </a:p>
          <a:p>
            <a:pPr indent="-274320" eaLnBrk="1" fontAlgn="auto" hangingPunct="1">
              <a:lnSpc>
                <a:spcPct val="90000"/>
              </a:lnSpc>
              <a:spcAft>
                <a:spcPts val="0"/>
              </a:spcAft>
              <a:buClr>
                <a:schemeClr val="accent1">
                  <a:lumMod val="75000"/>
                </a:schemeClr>
              </a:buClr>
              <a:buFont typeface="Wingdings 3" charset="2"/>
              <a:buChar char=""/>
              <a:defRPr/>
            </a:pPr>
            <a:endParaRPr lang="fr-FR" altLang="fr-FR" sz="800" dirty="0">
              <a:solidFill>
                <a:schemeClr val="tx1"/>
              </a:solidFill>
            </a:endParaRPr>
          </a:p>
          <a:p>
            <a:pPr indent="-274320" eaLnBrk="1" fontAlgn="auto" hangingPunct="1">
              <a:lnSpc>
                <a:spcPct val="90000"/>
              </a:lnSpc>
              <a:spcAft>
                <a:spcPts val="0"/>
              </a:spcAft>
              <a:buClr>
                <a:schemeClr val="accent1">
                  <a:lumMod val="75000"/>
                </a:schemeClr>
              </a:buClr>
              <a:buFont typeface="Wingdings 3" charset="2"/>
              <a:buChar char=""/>
              <a:defRPr/>
            </a:pPr>
            <a:r>
              <a:rPr lang="fr-FR" altLang="fr-FR" dirty="0">
                <a:solidFill>
                  <a:schemeClr val="tx1"/>
                </a:solidFill>
              </a:rPr>
              <a:t>Il se réunit régulièrement et désigne un collectif </a:t>
            </a:r>
          </a:p>
          <a:p>
            <a:pPr indent="-274320" eaLnBrk="1" fontAlgn="auto" hangingPunct="1">
              <a:lnSpc>
                <a:spcPct val="90000"/>
              </a:lnSpc>
              <a:spcAft>
                <a:spcPts val="0"/>
              </a:spcAft>
              <a:buClr>
                <a:schemeClr val="accent1">
                  <a:lumMod val="75000"/>
                </a:schemeClr>
              </a:buClr>
              <a:buFont typeface="Wingdings" panose="05000000000000000000" pitchFamily="2" charset="2"/>
              <a:buChar char="Ø"/>
              <a:defRPr/>
            </a:pPr>
            <a:r>
              <a:rPr lang="fr-FR" altLang="fr-FR" dirty="0">
                <a:solidFill>
                  <a:schemeClr val="tx1"/>
                </a:solidFill>
              </a:rPr>
              <a:t>1 secrétaire du CR + un adjoint éventuel.</a:t>
            </a:r>
          </a:p>
          <a:p>
            <a:pPr lvl="2" eaLnBrk="1" fontAlgn="auto" hangingPunct="1">
              <a:lnSpc>
                <a:spcPct val="90000"/>
              </a:lnSpc>
              <a:spcAft>
                <a:spcPts val="0"/>
              </a:spcAft>
              <a:buClr>
                <a:schemeClr val="accent1">
                  <a:lumMod val="75000"/>
                </a:schemeClr>
              </a:buClr>
              <a:buFont typeface="Wingdings" panose="05000000000000000000" pitchFamily="2" charset="2"/>
              <a:buChar char="Ø"/>
              <a:defRPr/>
            </a:pPr>
            <a:r>
              <a:rPr lang="fr-FR" altLang="fr-FR" sz="1800" dirty="0">
                <a:solidFill>
                  <a:schemeClr val="tx1"/>
                </a:solidFill>
              </a:rPr>
              <a:t>1 trésorier du CR + un adjoint éventuel. </a:t>
            </a:r>
          </a:p>
          <a:p>
            <a:pPr lvl="2" eaLnBrk="1" fontAlgn="auto" hangingPunct="1">
              <a:lnSpc>
                <a:spcPct val="90000"/>
              </a:lnSpc>
              <a:spcAft>
                <a:spcPts val="0"/>
              </a:spcAft>
              <a:buClr>
                <a:schemeClr val="accent1">
                  <a:lumMod val="75000"/>
                </a:schemeClr>
              </a:buClr>
              <a:buFont typeface="Wingdings" panose="05000000000000000000" pitchFamily="2" charset="2"/>
              <a:buChar char="Ø"/>
              <a:defRPr/>
            </a:pPr>
            <a:r>
              <a:rPr lang="fr-FR" altLang="fr-FR" sz="1800" dirty="0">
                <a:solidFill>
                  <a:schemeClr val="tx1"/>
                </a:solidFill>
              </a:rPr>
              <a:t>1 secrétaire à la Solidarité Pupilles.</a:t>
            </a:r>
          </a:p>
          <a:p>
            <a:pPr lvl="2" eaLnBrk="1" fontAlgn="auto" hangingPunct="1">
              <a:lnSpc>
                <a:spcPct val="90000"/>
              </a:lnSpc>
              <a:spcAft>
                <a:spcPts val="0"/>
              </a:spcAft>
              <a:buClr>
                <a:schemeClr val="accent1">
                  <a:lumMod val="75000"/>
                </a:schemeClr>
              </a:buClr>
              <a:buFont typeface="Wingdings" panose="05000000000000000000" pitchFamily="2" charset="2"/>
              <a:buChar char="Ø"/>
              <a:defRPr/>
            </a:pPr>
            <a:r>
              <a:rPr lang="fr-FR" altLang="fr-FR" sz="1800" dirty="0">
                <a:solidFill>
                  <a:schemeClr val="tx1"/>
                </a:solidFill>
              </a:rPr>
              <a:t>1 responsable ORGA du CR</a:t>
            </a:r>
          </a:p>
          <a:p>
            <a:pPr lvl="2" eaLnBrk="1" fontAlgn="auto" hangingPunct="1">
              <a:lnSpc>
                <a:spcPct val="90000"/>
              </a:lnSpc>
              <a:spcAft>
                <a:spcPts val="0"/>
              </a:spcAft>
              <a:buClr>
                <a:schemeClr val="accent1">
                  <a:lumMod val="75000"/>
                </a:schemeClr>
              </a:buClr>
              <a:buFont typeface="Wingdings" panose="05000000000000000000" pitchFamily="2" charset="2"/>
              <a:buChar char="Ø"/>
              <a:defRPr/>
            </a:pPr>
            <a:r>
              <a:rPr lang="fr-FR" altLang="fr-FR" sz="1800" dirty="0">
                <a:solidFill>
                  <a:schemeClr val="tx1"/>
                </a:solidFill>
              </a:rPr>
              <a:t>1 responsable communication (chalet Pierre Sémard)</a:t>
            </a:r>
          </a:p>
          <a:p>
            <a:pPr lvl="2" eaLnBrk="1" fontAlgn="auto" hangingPunct="1">
              <a:lnSpc>
                <a:spcPct val="90000"/>
              </a:lnSpc>
              <a:spcAft>
                <a:spcPts val="0"/>
              </a:spcAft>
              <a:buClr>
                <a:schemeClr val="accent1">
                  <a:lumMod val="75000"/>
                </a:schemeClr>
              </a:buClr>
              <a:buFont typeface="Wingdings" panose="05000000000000000000" pitchFamily="2" charset="2"/>
              <a:buChar char="Ø"/>
              <a:defRPr/>
            </a:pPr>
            <a:r>
              <a:rPr lang="fr-FR" altLang="fr-FR" sz="1800" dirty="0">
                <a:solidFill>
                  <a:schemeClr val="tx1"/>
                </a:solidFill>
              </a:rPr>
              <a:t>1 responsable retraités </a:t>
            </a:r>
          </a:p>
          <a:p>
            <a:pPr marL="640080" lvl="1" indent="-274320" eaLnBrk="1" fontAlgn="auto" hangingPunct="1">
              <a:lnSpc>
                <a:spcPct val="90000"/>
              </a:lnSpc>
              <a:spcAft>
                <a:spcPts val="0"/>
              </a:spcAft>
              <a:buClr>
                <a:schemeClr val="accent1">
                  <a:lumMod val="75000"/>
                </a:schemeClr>
              </a:buClr>
              <a:buFont typeface="Wingdings" panose="05000000000000000000" pitchFamily="2" charset="2"/>
              <a:buChar char="Ø"/>
              <a:defRPr/>
            </a:pPr>
            <a:endParaRPr lang="fr-FR" altLang="fr-FR" sz="800" dirty="0">
              <a:solidFill>
                <a:schemeClr val="tx1">
                  <a:lumMod val="75000"/>
                  <a:lumOff val="25000"/>
                </a:schemeClr>
              </a:solidFill>
            </a:endParaRPr>
          </a:p>
          <a:p>
            <a:pPr indent="-274320" algn="ctr" eaLnBrk="1" fontAlgn="auto" hangingPunct="1">
              <a:lnSpc>
                <a:spcPct val="90000"/>
              </a:lnSpc>
              <a:spcAft>
                <a:spcPts val="0"/>
              </a:spcAft>
              <a:buClr>
                <a:schemeClr val="accent1">
                  <a:lumMod val="75000"/>
                </a:schemeClr>
              </a:buClr>
              <a:buNone/>
              <a:defRPr/>
            </a:pPr>
            <a:r>
              <a:rPr lang="fr-FR" altLang="fr-FR" i="1" dirty="0">
                <a:solidFill>
                  <a:srgbClr val="FF0000"/>
                </a:solidFill>
              </a:rPr>
              <a:t>De plus, il désigne un représentant au Conseil d ’Administration de l’ONCF en accord avec le Bureau National</a:t>
            </a:r>
            <a:endParaRPr lang="fr-FR" altLang="fr-FR" sz="1800" dirty="0">
              <a:solidFill>
                <a:srgbClr val="FF0000"/>
              </a:solidFill>
            </a:endParaRPr>
          </a:p>
        </p:txBody>
      </p:sp>
      <p:sp>
        <p:nvSpPr>
          <p:cNvPr id="5" name="Titre 1">
            <a:extLst>
              <a:ext uri="{FF2B5EF4-FFF2-40B4-BE49-F238E27FC236}">
                <a16:creationId xmlns:a16="http://schemas.microsoft.com/office/drawing/2014/main" id="{D40E971D-3373-498B-B211-FD3321AC950E}"/>
              </a:ext>
            </a:extLst>
          </p:cNvPr>
          <p:cNvSpPr>
            <a:spLocks noGrp="1"/>
          </p:cNvSpPr>
          <p:nvPr>
            <p:ph type="title"/>
          </p:nvPr>
        </p:nvSpPr>
        <p:spPr>
          <a:xfrm>
            <a:off x="1992312" y="554039"/>
            <a:ext cx="8207375" cy="574675"/>
          </a:xfrm>
        </p:spPr>
        <p:txBody>
          <a:bodyPr rtlCol="0">
            <a:noAutofit/>
          </a:bodyPr>
          <a:lstStyle/>
          <a:p>
            <a:pPr algn="ctr" eaLnBrk="1" fontAlgn="auto" hangingPunct="1">
              <a:spcAft>
                <a:spcPts val="0"/>
              </a:spcAft>
              <a:defRPr/>
            </a:pPr>
            <a:r>
              <a:rPr lang="fr-FR" sz="4800" b="1" dirty="0"/>
              <a:t>Le Comité Régional</a:t>
            </a:r>
          </a:p>
        </p:txBody>
      </p:sp>
    </p:spTree>
    <p:extLst>
      <p:ext uri="{BB962C8B-B14F-4D97-AF65-F5344CB8AC3E}">
        <p14:creationId xmlns:p14="http://schemas.microsoft.com/office/powerpoint/2010/main" val="161040009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Rectangle 2">
            <a:extLst>
              <a:ext uri="{FF2B5EF4-FFF2-40B4-BE49-F238E27FC236}">
                <a16:creationId xmlns:a16="http://schemas.microsoft.com/office/drawing/2014/main" id="{362D8881-A1EE-400C-8982-2D64EC2E6E34}"/>
              </a:ext>
            </a:extLst>
          </p:cNvPr>
          <p:cNvSpPr>
            <a:spLocks noGrp="1"/>
          </p:cNvSpPr>
          <p:nvPr>
            <p:ph type="title"/>
          </p:nvPr>
        </p:nvSpPr>
        <p:spPr>
          <a:xfrm>
            <a:off x="1934734" y="130126"/>
            <a:ext cx="8322532" cy="880205"/>
          </a:xfrm>
        </p:spPr>
        <p:txBody>
          <a:bodyPr>
            <a:normAutofit/>
          </a:bodyPr>
          <a:lstStyle/>
          <a:p>
            <a:pPr algn="ctr" eaLnBrk="1" hangingPunct="1"/>
            <a:r>
              <a:rPr lang="fr-FR" altLang="fr-FR" sz="4800" b="1" dirty="0"/>
              <a:t>Le Conseil d’Administration</a:t>
            </a:r>
          </a:p>
        </p:txBody>
      </p:sp>
      <p:sp>
        <p:nvSpPr>
          <p:cNvPr id="6" name="Rectangle 3">
            <a:extLst>
              <a:ext uri="{FF2B5EF4-FFF2-40B4-BE49-F238E27FC236}">
                <a16:creationId xmlns:a16="http://schemas.microsoft.com/office/drawing/2014/main" id="{F2B1532F-41B6-48F9-9B2F-EB4AD94F5227}"/>
              </a:ext>
            </a:extLst>
          </p:cNvPr>
          <p:cNvSpPr>
            <a:spLocks noGrp="1" noChangeArrowheads="1"/>
          </p:cNvSpPr>
          <p:nvPr>
            <p:ph idx="1"/>
          </p:nvPr>
        </p:nvSpPr>
        <p:spPr>
          <a:xfrm>
            <a:off x="4165896" y="967456"/>
            <a:ext cx="7631256" cy="2702338"/>
          </a:xfrm>
        </p:spPr>
        <p:txBody>
          <a:bodyPr rtlCol="0">
            <a:normAutofit fontScale="85000" lnSpcReduction="20000"/>
          </a:bodyPr>
          <a:lstStyle/>
          <a:p>
            <a:pPr indent="-274320" eaLnBrk="1" fontAlgn="auto" hangingPunct="1">
              <a:lnSpc>
                <a:spcPct val="80000"/>
              </a:lnSpc>
              <a:spcAft>
                <a:spcPts val="0"/>
              </a:spcAft>
              <a:buClr>
                <a:schemeClr val="accent1">
                  <a:lumMod val="75000"/>
                </a:schemeClr>
              </a:buClr>
              <a:buFont typeface="Wingdings 3" charset="2"/>
              <a:buChar char=""/>
              <a:defRPr/>
            </a:pPr>
            <a:r>
              <a:rPr lang="fr-FR" altLang="fr-FR" sz="2800" dirty="0">
                <a:solidFill>
                  <a:schemeClr val="tx1"/>
                </a:solidFill>
              </a:rPr>
              <a:t>Il est élu par le Congrès,</a:t>
            </a:r>
          </a:p>
          <a:p>
            <a:pPr indent="-274320" eaLnBrk="1" fontAlgn="auto" hangingPunct="1">
              <a:lnSpc>
                <a:spcPct val="80000"/>
              </a:lnSpc>
              <a:spcAft>
                <a:spcPts val="0"/>
              </a:spcAft>
              <a:buClr>
                <a:schemeClr val="accent1">
                  <a:lumMod val="75000"/>
                </a:schemeClr>
              </a:buClr>
              <a:buFont typeface="Wingdings 3" charset="2"/>
              <a:buChar char=""/>
              <a:defRPr/>
            </a:pPr>
            <a:endParaRPr lang="fr-FR" altLang="fr-FR" sz="800" dirty="0">
              <a:solidFill>
                <a:schemeClr val="tx1"/>
              </a:solidFill>
            </a:endParaRPr>
          </a:p>
          <a:p>
            <a:pPr indent="-274320" eaLnBrk="1" fontAlgn="auto" hangingPunct="1">
              <a:lnSpc>
                <a:spcPct val="80000"/>
              </a:lnSpc>
              <a:spcAft>
                <a:spcPts val="0"/>
              </a:spcAft>
              <a:buClr>
                <a:schemeClr val="accent1">
                  <a:lumMod val="75000"/>
                </a:schemeClr>
              </a:buClr>
              <a:buFont typeface="Wingdings 3" charset="2"/>
              <a:buChar char=""/>
              <a:defRPr/>
            </a:pPr>
            <a:r>
              <a:rPr lang="fr-FR" altLang="fr-FR" sz="2800" dirty="0">
                <a:solidFill>
                  <a:schemeClr val="tx1"/>
                </a:solidFill>
              </a:rPr>
              <a:t>C’est l’instance décisionnaire de l’ONCF,</a:t>
            </a:r>
          </a:p>
          <a:p>
            <a:pPr indent="-274320" eaLnBrk="1" fontAlgn="auto" hangingPunct="1">
              <a:lnSpc>
                <a:spcPct val="80000"/>
              </a:lnSpc>
              <a:spcAft>
                <a:spcPts val="0"/>
              </a:spcAft>
              <a:buClr>
                <a:schemeClr val="accent1">
                  <a:lumMod val="75000"/>
                </a:schemeClr>
              </a:buClr>
              <a:buNone/>
              <a:defRPr/>
            </a:pPr>
            <a:endParaRPr lang="fr-FR" altLang="fr-FR" sz="800" dirty="0">
              <a:solidFill>
                <a:schemeClr val="tx1"/>
              </a:solidFill>
            </a:endParaRPr>
          </a:p>
          <a:p>
            <a:pPr indent="-274320" eaLnBrk="1" fontAlgn="auto" hangingPunct="1">
              <a:lnSpc>
                <a:spcPct val="80000"/>
              </a:lnSpc>
              <a:spcAft>
                <a:spcPts val="0"/>
              </a:spcAft>
              <a:buClr>
                <a:schemeClr val="accent1">
                  <a:lumMod val="75000"/>
                </a:schemeClr>
              </a:buClr>
              <a:buFont typeface="Wingdings 3" charset="2"/>
              <a:buChar char=""/>
              <a:defRPr/>
            </a:pPr>
            <a:r>
              <a:rPr lang="fr-FR" altLang="fr-FR" sz="2800" dirty="0">
                <a:solidFill>
                  <a:schemeClr val="tx1"/>
                </a:solidFill>
              </a:rPr>
              <a:t>Il élit le Bureau National, et la C.S.C.F.</a:t>
            </a:r>
          </a:p>
          <a:p>
            <a:pPr indent="-274320" eaLnBrk="1" fontAlgn="auto" hangingPunct="1">
              <a:lnSpc>
                <a:spcPct val="80000"/>
              </a:lnSpc>
              <a:spcAft>
                <a:spcPts val="0"/>
              </a:spcAft>
              <a:buClr>
                <a:schemeClr val="accent1">
                  <a:lumMod val="75000"/>
                </a:schemeClr>
              </a:buClr>
              <a:buFont typeface="Wingdings 3" charset="2"/>
              <a:buChar char=""/>
              <a:defRPr/>
            </a:pPr>
            <a:endParaRPr lang="fr-FR" altLang="fr-FR" sz="800" dirty="0">
              <a:solidFill>
                <a:schemeClr val="tx1"/>
              </a:solidFill>
            </a:endParaRPr>
          </a:p>
          <a:p>
            <a:pPr indent="-274320" eaLnBrk="1" fontAlgn="auto" hangingPunct="1">
              <a:lnSpc>
                <a:spcPct val="80000"/>
              </a:lnSpc>
              <a:spcAft>
                <a:spcPts val="0"/>
              </a:spcAft>
              <a:buClr>
                <a:schemeClr val="accent1">
                  <a:lumMod val="75000"/>
                </a:schemeClr>
              </a:buClr>
              <a:buFont typeface="Wingdings 3" charset="2"/>
              <a:buChar char=""/>
              <a:defRPr/>
            </a:pPr>
            <a:r>
              <a:rPr lang="fr-FR" altLang="fr-FR" sz="2800" dirty="0">
                <a:solidFill>
                  <a:schemeClr val="tx1"/>
                </a:solidFill>
              </a:rPr>
              <a:t>Il met en place </a:t>
            </a:r>
            <a:r>
              <a:rPr lang="fr-FR" altLang="fr-FR" sz="2800" dirty="0">
                <a:solidFill>
                  <a:srgbClr val="FF0000"/>
                </a:solidFill>
              </a:rPr>
              <a:t>les orientations </a:t>
            </a:r>
            <a:r>
              <a:rPr lang="fr-FR" altLang="fr-FR" sz="2800" dirty="0">
                <a:solidFill>
                  <a:schemeClr val="tx1"/>
                </a:solidFill>
              </a:rPr>
              <a:t>votées au Congrès,</a:t>
            </a:r>
          </a:p>
          <a:p>
            <a:pPr indent="-274320" eaLnBrk="1" fontAlgn="auto" hangingPunct="1">
              <a:lnSpc>
                <a:spcPct val="80000"/>
              </a:lnSpc>
              <a:spcAft>
                <a:spcPts val="0"/>
              </a:spcAft>
              <a:buClr>
                <a:schemeClr val="accent1">
                  <a:lumMod val="75000"/>
                </a:schemeClr>
              </a:buClr>
              <a:buFont typeface="Wingdings 3" charset="2"/>
              <a:buChar char=""/>
              <a:defRPr/>
            </a:pPr>
            <a:endParaRPr lang="fr-FR" altLang="fr-FR" sz="800" dirty="0">
              <a:solidFill>
                <a:schemeClr val="tx1"/>
              </a:solidFill>
            </a:endParaRPr>
          </a:p>
          <a:p>
            <a:pPr indent="-274320" eaLnBrk="1" fontAlgn="auto" hangingPunct="1">
              <a:lnSpc>
                <a:spcPct val="80000"/>
              </a:lnSpc>
              <a:spcAft>
                <a:spcPts val="0"/>
              </a:spcAft>
              <a:buClr>
                <a:schemeClr val="accent1">
                  <a:lumMod val="75000"/>
                </a:schemeClr>
              </a:buClr>
              <a:buFont typeface="Wingdings 3" charset="2"/>
              <a:buChar char=""/>
              <a:defRPr/>
            </a:pPr>
            <a:r>
              <a:rPr lang="fr-FR" altLang="fr-FR" sz="2800" dirty="0">
                <a:solidFill>
                  <a:schemeClr val="tx1"/>
                </a:solidFill>
              </a:rPr>
              <a:t>Il met en place des groupes de travail et des collectifs nécessaires au fonctionnement de l’ONCF…</a:t>
            </a:r>
          </a:p>
          <a:p>
            <a:pPr indent="-274320" eaLnBrk="1" fontAlgn="auto" hangingPunct="1">
              <a:lnSpc>
                <a:spcPct val="80000"/>
              </a:lnSpc>
              <a:spcAft>
                <a:spcPts val="0"/>
              </a:spcAft>
              <a:buClr>
                <a:schemeClr val="accent1">
                  <a:lumMod val="75000"/>
                </a:schemeClr>
              </a:buClr>
              <a:buFont typeface="Wingdings 3" charset="2"/>
              <a:buChar char=""/>
              <a:defRPr/>
            </a:pPr>
            <a:endParaRPr lang="fr-FR" altLang="fr-FR" sz="2800" dirty="0">
              <a:solidFill>
                <a:schemeClr val="tx1">
                  <a:lumMod val="75000"/>
                  <a:lumOff val="25000"/>
                </a:schemeClr>
              </a:solidFill>
            </a:endParaRPr>
          </a:p>
          <a:p>
            <a:pPr indent="-274320" eaLnBrk="1" fontAlgn="auto" hangingPunct="1">
              <a:lnSpc>
                <a:spcPct val="80000"/>
              </a:lnSpc>
              <a:spcAft>
                <a:spcPts val="0"/>
              </a:spcAft>
              <a:buClr>
                <a:schemeClr val="accent1">
                  <a:lumMod val="75000"/>
                </a:schemeClr>
              </a:buClr>
              <a:buFont typeface="Wingdings 3" charset="2"/>
              <a:buChar char=""/>
              <a:defRPr/>
            </a:pPr>
            <a:endParaRPr lang="fr-FR" altLang="fr-FR" sz="2800" dirty="0">
              <a:solidFill>
                <a:schemeClr val="tx1">
                  <a:lumMod val="75000"/>
                  <a:lumOff val="25000"/>
                </a:schemeClr>
              </a:solidFill>
            </a:endParaRPr>
          </a:p>
          <a:p>
            <a:pPr indent="-274320" eaLnBrk="1" fontAlgn="auto" hangingPunct="1">
              <a:lnSpc>
                <a:spcPct val="80000"/>
              </a:lnSpc>
              <a:spcAft>
                <a:spcPts val="0"/>
              </a:spcAft>
              <a:buClr>
                <a:schemeClr val="accent1">
                  <a:lumMod val="75000"/>
                </a:schemeClr>
              </a:buClr>
              <a:buNone/>
              <a:defRPr/>
            </a:pPr>
            <a:endParaRPr lang="fr-FR" altLang="fr-FR" sz="2800" dirty="0">
              <a:solidFill>
                <a:schemeClr val="tx1">
                  <a:lumMod val="75000"/>
                  <a:lumOff val="25000"/>
                </a:schemeClr>
              </a:solidFill>
            </a:endParaRPr>
          </a:p>
        </p:txBody>
      </p:sp>
      <p:sp>
        <p:nvSpPr>
          <p:cNvPr id="7" name="ZoneTexte 3">
            <a:extLst>
              <a:ext uri="{FF2B5EF4-FFF2-40B4-BE49-F238E27FC236}">
                <a16:creationId xmlns:a16="http://schemas.microsoft.com/office/drawing/2014/main" id="{B72EE4CF-F0D4-421A-A4A0-A3BA43D26704}"/>
              </a:ext>
            </a:extLst>
          </p:cNvPr>
          <p:cNvSpPr txBox="1">
            <a:spLocks noChangeArrowheads="1"/>
          </p:cNvSpPr>
          <p:nvPr/>
        </p:nvSpPr>
        <p:spPr bwMode="auto">
          <a:xfrm>
            <a:off x="659213" y="1503074"/>
            <a:ext cx="2847470"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ctr" fontAlgn="base">
              <a:spcBef>
                <a:spcPct val="0"/>
              </a:spcBef>
              <a:spcAft>
                <a:spcPct val="0"/>
              </a:spcAft>
              <a:buClrTx/>
              <a:buSzTx/>
              <a:buNone/>
              <a:defRPr/>
            </a:pPr>
            <a:r>
              <a:rPr lang="fr-FR" altLang="fr-FR" sz="2400" dirty="0">
                <a:solidFill>
                  <a:srgbClr val="FF0000"/>
                </a:solidFill>
                <a:latin typeface="Calibri"/>
              </a:rPr>
              <a:t>Pour son efficacité, le CA se dote de structures fonctionnelles, opérationnelles au niveau de chaque localité ou établissement, de chaque région SNCF et du siège de l’Association</a:t>
            </a:r>
          </a:p>
        </p:txBody>
      </p:sp>
      <p:pic>
        <p:nvPicPr>
          <p:cNvPr id="8" name="Image 7">
            <a:extLst>
              <a:ext uri="{FF2B5EF4-FFF2-40B4-BE49-F238E27FC236}">
                <a16:creationId xmlns:a16="http://schemas.microsoft.com/office/drawing/2014/main" id="{307C3CD0-67A9-2E4E-7E0A-13B8F139A135}"/>
              </a:ext>
            </a:extLst>
          </p:cNvPr>
          <p:cNvPicPr>
            <a:picLocks noChangeAspect="1"/>
          </p:cNvPicPr>
          <p:nvPr/>
        </p:nvPicPr>
        <p:blipFill>
          <a:blip r:embed="rId3"/>
          <a:stretch>
            <a:fillRect/>
          </a:stretch>
        </p:blipFill>
        <p:spPr>
          <a:xfrm>
            <a:off x="4849791" y="3945583"/>
            <a:ext cx="6085463" cy="2912417"/>
          </a:xfrm>
          <a:prstGeom prst="rect">
            <a:avLst/>
          </a:prstGeom>
        </p:spPr>
      </p:pic>
    </p:spTree>
    <p:extLst>
      <p:ext uri="{BB962C8B-B14F-4D97-AF65-F5344CB8AC3E}">
        <p14:creationId xmlns:p14="http://schemas.microsoft.com/office/powerpoint/2010/main" val="349822488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24E09F1A-6933-44D9-84C1-7F31B597DB8E}"/>
              </a:ext>
            </a:extLst>
          </p:cNvPr>
          <p:cNvSpPr>
            <a:spLocks noGrp="1"/>
          </p:cNvSpPr>
          <p:nvPr>
            <p:ph type="title"/>
          </p:nvPr>
        </p:nvSpPr>
        <p:spPr>
          <a:xfrm>
            <a:off x="3582116" y="290513"/>
            <a:ext cx="4830919" cy="785813"/>
          </a:xfrm>
        </p:spPr>
        <p:txBody>
          <a:bodyPr>
            <a:normAutofit/>
          </a:bodyPr>
          <a:lstStyle/>
          <a:p>
            <a:pPr eaLnBrk="1" hangingPunct="1"/>
            <a:r>
              <a:rPr lang="fr-FR" altLang="fr-FR" sz="4800" b="1" dirty="0"/>
              <a:t>Le Bureau National</a:t>
            </a:r>
          </a:p>
        </p:txBody>
      </p:sp>
      <p:sp>
        <p:nvSpPr>
          <p:cNvPr id="5" name="AutoShape 7">
            <a:extLst>
              <a:ext uri="{FF2B5EF4-FFF2-40B4-BE49-F238E27FC236}">
                <a16:creationId xmlns:a16="http://schemas.microsoft.com/office/drawing/2014/main" id="{0D5457EF-7414-4196-8412-DA7FA7BE0290}"/>
              </a:ext>
            </a:extLst>
          </p:cNvPr>
          <p:cNvSpPr>
            <a:spLocks noChangeArrowheads="1"/>
          </p:cNvSpPr>
          <p:nvPr/>
        </p:nvSpPr>
        <p:spPr bwMode="auto">
          <a:xfrm>
            <a:off x="1973167" y="1094587"/>
            <a:ext cx="3576637" cy="5410193"/>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defRPr/>
            </a:pPr>
            <a:r>
              <a:rPr lang="fr-FR" altLang="fr-FR" sz="1400" b="1" dirty="0">
                <a:solidFill>
                  <a:srgbClr val="FF0000"/>
                </a:solidFill>
                <a:latin typeface="Calibri"/>
              </a:rPr>
              <a:t>Secrétaire général       </a:t>
            </a:r>
          </a:p>
          <a:p>
            <a:pPr eaLnBrk="0" fontAlgn="base" hangingPunct="0">
              <a:spcBef>
                <a:spcPct val="0"/>
              </a:spcBef>
              <a:spcAft>
                <a:spcPct val="0"/>
              </a:spcAft>
              <a:defRPr/>
            </a:pPr>
            <a:r>
              <a:rPr lang="fr-FR" altLang="fr-FR" sz="1400" b="1" dirty="0">
                <a:solidFill>
                  <a:srgbClr val="FF0000"/>
                </a:solidFill>
                <a:latin typeface="Calibri"/>
              </a:rPr>
              <a:t>	             Vincent GRELLIER</a:t>
            </a:r>
          </a:p>
          <a:p>
            <a:pPr lvl="1" eaLnBrk="0" fontAlgn="base" hangingPunct="0">
              <a:spcBef>
                <a:spcPct val="0"/>
              </a:spcBef>
              <a:spcAft>
                <a:spcPct val="0"/>
              </a:spcAft>
              <a:defRPr/>
            </a:pPr>
            <a:r>
              <a:rPr lang="fr-FR" altLang="fr-FR" sz="1000" dirty="0">
                <a:solidFill>
                  <a:prstClr val="black"/>
                </a:solidFill>
                <a:latin typeface="Calibri"/>
              </a:rPr>
              <a:t>-</a:t>
            </a:r>
            <a:r>
              <a:rPr lang="fr-FR" altLang="fr-FR" sz="1200" dirty="0">
                <a:solidFill>
                  <a:prstClr val="black"/>
                </a:solidFill>
                <a:latin typeface="Calibri"/>
              </a:rPr>
              <a:t>Suivi de l’activité générale de l’ONCF</a:t>
            </a:r>
          </a:p>
          <a:p>
            <a:pPr lvl="1" eaLnBrk="0" fontAlgn="base" hangingPunct="0">
              <a:spcBef>
                <a:spcPct val="0"/>
              </a:spcBef>
              <a:spcAft>
                <a:spcPct val="0"/>
              </a:spcAft>
              <a:buFont typeface="Times New Roman" pitchFamily="18" charset="0"/>
              <a:buChar char="-"/>
              <a:defRPr/>
            </a:pPr>
            <a:r>
              <a:rPr lang="fr-FR" altLang="fr-FR" sz="1200" dirty="0">
                <a:solidFill>
                  <a:prstClr val="black"/>
                </a:solidFill>
                <a:latin typeface="Calibri"/>
              </a:rPr>
              <a:t>Gestion du patrimoine</a:t>
            </a:r>
          </a:p>
          <a:p>
            <a:pPr lvl="1" eaLnBrk="0" fontAlgn="base" hangingPunct="0">
              <a:spcBef>
                <a:spcPct val="0"/>
              </a:spcBef>
              <a:spcAft>
                <a:spcPct val="0"/>
              </a:spcAft>
              <a:buFont typeface="Times New Roman" pitchFamily="18" charset="0"/>
              <a:buChar char="-"/>
              <a:defRPr/>
            </a:pPr>
            <a:r>
              <a:rPr lang="fr-FR" altLang="fr-FR" sz="1200" dirty="0">
                <a:solidFill>
                  <a:prstClr val="black"/>
                </a:solidFill>
                <a:latin typeface="Calibri"/>
              </a:rPr>
              <a:t>Gestion des legs, dons, …</a:t>
            </a:r>
          </a:p>
          <a:p>
            <a:pPr lvl="1" eaLnBrk="0" fontAlgn="base" hangingPunct="0">
              <a:spcBef>
                <a:spcPct val="0"/>
              </a:spcBef>
              <a:spcAft>
                <a:spcPct val="0"/>
              </a:spcAft>
              <a:buFont typeface="Times New Roman" pitchFamily="18" charset="0"/>
              <a:buChar char="-"/>
              <a:defRPr/>
            </a:pPr>
            <a:r>
              <a:rPr lang="fr-FR" altLang="fr-FR" sz="1200" dirty="0">
                <a:solidFill>
                  <a:prstClr val="black"/>
                </a:solidFill>
                <a:latin typeface="Calibri"/>
              </a:rPr>
              <a:t>Politique des cadres</a:t>
            </a:r>
          </a:p>
          <a:p>
            <a:pPr lvl="1" eaLnBrk="0" fontAlgn="base" hangingPunct="0">
              <a:spcBef>
                <a:spcPct val="0"/>
              </a:spcBef>
              <a:spcAft>
                <a:spcPct val="0"/>
              </a:spcAft>
              <a:buFont typeface="Times New Roman" pitchFamily="18" charset="0"/>
              <a:buChar char="-"/>
              <a:defRPr/>
            </a:pPr>
            <a:r>
              <a:rPr lang="fr-FR" altLang="fr-FR" sz="1200" dirty="0">
                <a:solidFill>
                  <a:prstClr val="black"/>
                </a:solidFill>
                <a:latin typeface="Calibri"/>
              </a:rPr>
              <a:t>Administration du personnel</a:t>
            </a:r>
          </a:p>
          <a:p>
            <a:pPr lvl="1" eaLnBrk="0" fontAlgn="base" hangingPunct="0">
              <a:spcBef>
                <a:spcPct val="0"/>
              </a:spcBef>
              <a:spcAft>
                <a:spcPct val="0"/>
              </a:spcAft>
              <a:buFont typeface="Times New Roman" pitchFamily="18" charset="0"/>
              <a:buChar char="-"/>
              <a:defRPr/>
            </a:pPr>
            <a:r>
              <a:rPr lang="fr-FR" altLang="fr-FR" sz="1200" dirty="0">
                <a:solidFill>
                  <a:prstClr val="black"/>
                </a:solidFill>
                <a:latin typeface="Calibri"/>
              </a:rPr>
              <a:t>Suivi des dossiers pupilles</a:t>
            </a:r>
          </a:p>
          <a:p>
            <a:pPr lvl="1" eaLnBrk="0" fontAlgn="base" hangingPunct="0">
              <a:spcBef>
                <a:spcPct val="0"/>
              </a:spcBef>
              <a:spcAft>
                <a:spcPct val="0"/>
              </a:spcAft>
              <a:buFont typeface="Times New Roman" pitchFamily="18" charset="0"/>
              <a:buChar char="-"/>
              <a:defRPr/>
            </a:pPr>
            <a:r>
              <a:rPr lang="fr-FR" altLang="fr-FR" sz="1200" dirty="0">
                <a:solidFill>
                  <a:prstClr val="black"/>
                </a:solidFill>
                <a:latin typeface="Calibri"/>
              </a:rPr>
              <a:t>Suivi BO pupilles</a:t>
            </a:r>
          </a:p>
          <a:p>
            <a:pPr lvl="1" eaLnBrk="0" fontAlgn="base" hangingPunct="0">
              <a:spcBef>
                <a:spcPct val="0"/>
              </a:spcBef>
              <a:spcAft>
                <a:spcPct val="0"/>
              </a:spcAft>
              <a:buFont typeface="Times New Roman" pitchFamily="18" charset="0"/>
              <a:buChar char="-"/>
              <a:defRPr/>
            </a:pPr>
            <a:r>
              <a:rPr lang="fr-FR" altLang="fr-FR" sz="1200" dirty="0">
                <a:solidFill>
                  <a:prstClr val="black"/>
                </a:solidFill>
                <a:latin typeface="Calibri"/>
              </a:rPr>
              <a:t>Administrateur à la S.C. Pierre Sémard</a:t>
            </a:r>
          </a:p>
          <a:p>
            <a:pPr lvl="1" eaLnBrk="0" fontAlgn="base" hangingPunct="0">
              <a:spcBef>
                <a:spcPct val="0"/>
              </a:spcBef>
              <a:spcAft>
                <a:spcPct val="0"/>
              </a:spcAft>
              <a:buFont typeface="Times New Roman" pitchFamily="18" charset="0"/>
              <a:buChar char="-"/>
              <a:defRPr/>
            </a:pPr>
            <a:endParaRPr lang="fr-FR" altLang="fr-FR" sz="800" dirty="0">
              <a:solidFill>
                <a:prstClr val="black"/>
              </a:solidFill>
              <a:latin typeface="Calibri"/>
            </a:endParaRPr>
          </a:p>
          <a:p>
            <a:pPr lvl="1" eaLnBrk="0" fontAlgn="base" hangingPunct="0">
              <a:spcBef>
                <a:spcPct val="0"/>
              </a:spcBef>
              <a:spcAft>
                <a:spcPct val="0"/>
              </a:spcAft>
              <a:buFont typeface="Times New Roman" pitchFamily="18" charset="0"/>
              <a:buChar char="-"/>
              <a:defRPr/>
            </a:pPr>
            <a:endParaRPr lang="fr-FR" altLang="fr-FR" sz="800" dirty="0">
              <a:solidFill>
                <a:prstClr val="black"/>
              </a:solidFill>
              <a:latin typeface="Calibri"/>
            </a:endParaRPr>
          </a:p>
          <a:p>
            <a:pPr eaLnBrk="0" fontAlgn="base" hangingPunct="0">
              <a:spcBef>
                <a:spcPct val="0"/>
              </a:spcBef>
              <a:spcAft>
                <a:spcPct val="0"/>
              </a:spcAft>
              <a:defRPr/>
            </a:pPr>
            <a:r>
              <a:rPr lang="fr-FR" altLang="fr-FR" sz="1400" b="1" dirty="0">
                <a:solidFill>
                  <a:srgbClr val="FF0000"/>
                </a:solidFill>
                <a:latin typeface="Calibri"/>
              </a:rPr>
              <a:t>Secrétaires généraux adjoints</a:t>
            </a:r>
          </a:p>
          <a:p>
            <a:pPr eaLnBrk="0" fontAlgn="base" hangingPunct="0">
              <a:spcBef>
                <a:spcPct val="0"/>
              </a:spcBef>
              <a:spcAft>
                <a:spcPct val="0"/>
              </a:spcAft>
              <a:defRPr/>
            </a:pPr>
            <a:r>
              <a:rPr lang="fr-FR" altLang="fr-FR" sz="1400" b="1" dirty="0">
                <a:solidFill>
                  <a:srgbClr val="FF0000"/>
                </a:solidFill>
                <a:latin typeface="Calibri"/>
              </a:rPr>
              <a:t>Olivier GENDRON et Sébastien NUGOU</a:t>
            </a:r>
          </a:p>
          <a:p>
            <a:pPr eaLnBrk="0" fontAlgn="base" hangingPunct="0">
              <a:spcBef>
                <a:spcPct val="0"/>
              </a:spcBef>
              <a:spcAft>
                <a:spcPct val="0"/>
              </a:spcAft>
              <a:defRPr/>
            </a:pPr>
            <a:endParaRPr lang="fr-FR" altLang="fr-FR" sz="1400" b="1" dirty="0">
              <a:solidFill>
                <a:srgbClr val="FF0000"/>
              </a:solidFill>
              <a:latin typeface="Calibri"/>
            </a:endParaRPr>
          </a:p>
          <a:p>
            <a:pPr lvl="1" eaLnBrk="0" fontAlgn="base" hangingPunct="0">
              <a:spcBef>
                <a:spcPct val="0"/>
              </a:spcBef>
              <a:spcAft>
                <a:spcPct val="0"/>
              </a:spcAft>
              <a:defRPr/>
            </a:pPr>
            <a:r>
              <a:rPr lang="fr-FR" altLang="fr-FR" sz="1200" b="1" dirty="0">
                <a:solidFill>
                  <a:prstClr val="black"/>
                </a:solidFill>
                <a:latin typeface="Calibri"/>
              </a:rPr>
              <a:t>-</a:t>
            </a:r>
            <a:r>
              <a:rPr lang="fr-FR" altLang="fr-FR" sz="1200" dirty="0">
                <a:solidFill>
                  <a:prstClr val="black"/>
                </a:solidFill>
                <a:latin typeface="Calibri"/>
              </a:rPr>
              <a:t>Suivi activité générale de l’ONCF</a:t>
            </a:r>
          </a:p>
          <a:p>
            <a:pPr lvl="1" eaLnBrk="0" fontAlgn="base" hangingPunct="0">
              <a:spcBef>
                <a:spcPct val="0"/>
              </a:spcBef>
              <a:spcAft>
                <a:spcPct val="0"/>
              </a:spcAft>
              <a:buFont typeface="Times New Roman" pitchFamily="18" charset="0"/>
              <a:buChar char="-"/>
              <a:defRPr/>
            </a:pPr>
            <a:r>
              <a:rPr lang="fr-FR" altLang="fr-FR" sz="1200" dirty="0">
                <a:solidFill>
                  <a:prstClr val="black"/>
                </a:solidFill>
                <a:latin typeface="Calibri"/>
              </a:rPr>
              <a:t>Administrateur à la S.C. Pierre Sémard</a:t>
            </a:r>
          </a:p>
          <a:p>
            <a:pPr lvl="1" eaLnBrk="0" fontAlgn="base" hangingPunct="0">
              <a:spcBef>
                <a:spcPct val="0"/>
              </a:spcBef>
              <a:spcAft>
                <a:spcPct val="0"/>
              </a:spcAft>
              <a:buFont typeface="Times New Roman" pitchFamily="18" charset="0"/>
              <a:buChar char="-"/>
              <a:defRPr/>
            </a:pPr>
            <a:endParaRPr lang="fr-FR" altLang="fr-FR" sz="800" dirty="0">
              <a:solidFill>
                <a:prstClr val="black"/>
              </a:solidFill>
              <a:latin typeface="Calibri"/>
            </a:endParaRPr>
          </a:p>
          <a:p>
            <a:pPr lvl="1" eaLnBrk="0" fontAlgn="base" hangingPunct="0">
              <a:spcBef>
                <a:spcPct val="0"/>
              </a:spcBef>
              <a:spcAft>
                <a:spcPct val="0"/>
              </a:spcAft>
              <a:buFont typeface="Times New Roman" pitchFamily="18" charset="0"/>
              <a:buChar char="-"/>
              <a:defRPr/>
            </a:pPr>
            <a:endParaRPr lang="fr-FR" altLang="fr-FR" sz="800" dirty="0">
              <a:solidFill>
                <a:prstClr val="black"/>
              </a:solidFill>
              <a:latin typeface="Calibri"/>
            </a:endParaRPr>
          </a:p>
          <a:p>
            <a:pPr lvl="1" eaLnBrk="0" fontAlgn="base" hangingPunct="0">
              <a:spcBef>
                <a:spcPct val="0"/>
              </a:spcBef>
              <a:spcAft>
                <a:spcPct val="0"/>
              </a:spcAft>
              <a:buFont typeface="Times New Roman" pitchFamily="18" charset="0"/>
              <a:buChar char="-"/>
              <a:defRPr/>
            </a:pPr>
            <a:endParaRPr lang="fr-FR" altLang="fr-FR" sz="800" dirty="0">
              <a:solidFill>
                <a:prstClr val="black"/>
              </a:solidFill>
              <a:latin typeface="Calibri"/>
            </a:endParaRPr>
          </a:p>
          <a:p>
            <a:pPr eaLnBrk="0" fontAlgn="base" hangingPunct="0">
              <a:spcBef>
                <a:spcPct val="0"/>
              </a:spcBef>
              <a:spcAft>
                <a:spcPct val="0"/>
              </a:spcAft>
              <a:defRPr/>
            </a:pPr>
            <a:r>
              <a:rPr lang="fr-FR" altLang="fr-FR" sz="1400" b="1" dirty="0">
                <a:solidFill>
                  <a:srgbClr val="FF0000"/>
                </a:solidFill>
                <a:latin typeface="Calibri"/>
              </a:rPr>
              <a:t>Trésorier général</a:t>
            </a:r>
          </a:p>
          <a:p>
            <a:pPr eaLnBrk="0" fontAlgn="base" hangingPunct="0">
              <a:spcBef>
                <a:spcPct val="0"/>
              </a:spcBef>
              <a:spcAft>
                <a:spcPct val="0"/>
              </a:spcAft>
              <a:defRPr/>
            </a:pPr>
            <a:r>
              <a:rPr lang="fr-FR" altLang="fr-FR" sz="1400" b="1" dirty="0">
                <a:solidFill>
                  <a:srgbClr val="FF0000"/>
                </a:solidFill>
                <a:latin typeface="Calibri"/>
              </a:rPr>
              <a:t>	            Éric LUCEAU</a:t>
            </a:r>
          </a:p>
          <a:p>
            <a:pPr eaLnBrk="0" fontAlgn="base" hangingPunct="0">
              <a:spcBef>
                <a:spcPct val="0"/>
              </a:spcBef>
              <a:spcAft>
                <a:spcPct val="0"/>
              </a:spcAft>
              <a:defRPr/>
            </a:pPr>
            <a:endParaRPr lang="fr-FR" altLang="fr-FR" sz="1400" b="1" dirty="0">
              <a:solidFill>
                <a:srgbClr val="FF0000"/>
              </a:solidFill>
              <a:latin typeface="Calibri"/>
            </a:endParaRPr>
          </a:p>
          <a:p>
            <a:pPr lvl="1" eaLnBrk="0" fontAlgn="base" hangingPunct="0">
              <a:spcBef>
                <a:spcPct val="0"/>
              </a:spcBef>
              <a:spcAft>
                <a:spcPct val="0"/>
              </a:spcAft>
              <a:defRPr/>
            </a:pPr>
            <a:r>
              <a:rPr lang="fr-FR" altLang="fr-FR" sz="1200" dirty="0">
                <a:solidFill>
                  <a:prstClr val="black"/>
                </a:solidFill>
                <a:latin typeface="Calibri"/>
              </a:rPr>
              <a:t>- Politique financière de l’ONCF</a:t>
            </a:r>
          </a:p>
          <a:p>
            <a:pPr lvl="1" eaLnBrk="0" fontAlgn="base" hangingPunct="0">
              <a:spcBef>
                <a:spcPct val="0"/>
              </a:spcBef>
              <a:spcAft>
                <a:spcPct val="0"/>
              </a:spcAft>
              <a:buFont typeface="Times New Roman" pitchFamily="18" charset="0"/>
              <a:buChar char="-"/>
              <a:defRPr/>
            </a:pPr>
            <a:r>
              <a:rPr lang="fr-FR" altLang="fr-FR" sz="1200" dirty="0">
                <a:solidFill>
                  <a:prstClr val="black"/>
                </a:solidFill>
                <a:latin typeface="Calibri"/>
              </a:rPr>
              <a:t>Administrateur à la S.C .Pierre Sémard</a:t>
            </a:r>
          </a:p>
          <a:p>
            <a:pPr lvl="1" eaLnBrk="0" fontAlgn="base" hangingPunct="0">
              <a:spcBef>
                <a:spcPct val="0"/>
              </a:spcBef>
              <a:spcAft>
                <a:spcPct val="0"/>
              </a:spcAft>
              <a:buFont typeface="Times New Roman" pitchFamily="18" charset="0"/>
              <a:buChar char="-"/>
              <a:defRPr/>
            </a:pPr>
            <a:r>
              <a:rPr lang="fr-FR" altLang="fr-FR" sz="1200" dirty="0">
                <a:solidFill>
                  <a:prstClr val="black"/>
                </a:solidFill>
                <a:latin typeface="Calibri"/>
              </a:rPr>
              <a:t>Suivi des groupes et Comité Régionaux.</a:t>
            </a:r>
          </a:p>
          <a:p>
            <a:pPr lvl="1" eaLnBrk="0" fontAlgn="base" hangingPunct="0">
              <a:spcBef>
                <a:spcPct val="0"/>
              </a:spcBef>
              <a:spcAft>
                <a:spcPct val="0"/>
              </a:spcAft>
              <a:buFont typeface="Times New Roman" pitchFamily="18" charset="0"/>
              <a:buChar char="-"/>
              <a:defRPr/>
            </a:pPr>
            <a:r>
              <a:rPr lang="fr-FR" altLang="fr-FR" sz="1200" dirty="0">
                <a:solidFill>
                  <a:prstClr val="black"/>
                </a:solidFill>
                <a:latin typeface="Calibri"/>
              </a:rPr>
              <a:t>Suivi des comptes CCP (groupes et CR)</a:t>
            </a:r>
          </a:p>
          <a:p>
            <a:pPr lvl="1" eaLnBrk="0" fontAlgn="base" hangingPunct="0">
              <a:spcBef>
                <a:spcPct val="0"/>
              </a:spcBef>
              <a:spcAft>
                <a:spcPct val="0"/>
              </a:spcAft>
              <a:buFont typeface="Times New Roman" pitchFamily="18" charset="0"/>
              <a:buChar char="-"/>
              <a:defRPr/>
            </a:pPr>
            <a:r>
              <a:rPr lang="fr-FR" altLang="fr-FR" sz="1200" dirty="0">
                <a:solidFill>
                  <a:prstClr val="black"/>
                </a:solidFill>
                <a:latin typeface="Calibri"/>
              </a:rPr>
              <a:t>Suivi et achats fournitures et matériels             -Suivi de l’informatique</a:t>
            </a:r>
            <a:r>
              <a:rPr lang="fr-FR" altLang="fr-FR" sz="1000" dirty="0">
                <a:solidFill>
                  <a:prstClr val="black"/>
                </a:solidFill>
                <a:latin typeface="Calibri"/>
              </a:rPr>
              <a:t> </a:t>
            </a:r>
          </a:p>
        </p:txBody>
      </p:sp>
      <p:sp>
        <p:nvSpPr>
          <p:cNvPr id="6" name="AutoShape 8">
            <a:extLst>
              <a:ext uri="{FF2B5EF4-FFF2-40B4-BE49-F238E27FC236}">
                <a16:creationId xmlns:a16="http://schemas.microsoft.com/office/drawing/2014/main" id="{12386C6C-3B18-41F0-AB21-91840B6B2A1E}"/>
              </a:ext>
            </a:extLst>
          </p:cNvPr>
          <p:cNvSpPr>
            <a:spLocks noChangeArrowheads="1"/>
          </p:cNvSpPr>
          <p:nvPr/>
        </p:nvSpPr>
        <p:spPr bwMode="auto">
          <a:xfrm>
            <a:off x="6343729" y="1076325"/>
            <a:ext cx="4493604" cy="5491161"/>
          </a:xfrm>
          <a:prstGeom prst="roundRect">
            <a:avLst>
              <a:gd name="adj" fmla="val 16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a:spcBef>
                <a:spcPts val="1000"/>
              </a:spcBef>
              <a:buClr>
                <a:srgbClr val="EB3D9F"/>
              </a:buClr>
              <a:buSzPct val="80000"/>
              <a:buFont typeface="Wingdings 3" panose="05040102010807070707" pitchFamily="18" charset="2"/>
              <a:buChar char=""/>
              <a:defRPr sz="3200">
                <a:solidFill>
                  <a:srgbClr val="404040"/>
                </a:solidFill>
                <a:latin typeface="Trebuchet MS" panose="020B0603020202020204" pitchFamily="34" charset="0"/>
              </a:defRPr>
            </a:lvl1pPr>
            <a:lvl2pPr>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fontAlgn="base">
              <a:spcBef>
                <a:spcPct val="0"/>
              </a:spcBef>
              <a:spcAft>
                <a:spcPct val="0"/>
              </a:spcAft>
              <a:buClrTx/>
              <a:buSzTx/>
              <a:buNone/>
              <a:defRPr/>
            </a:pPr>
            <a:r>
              <a:rPr lang="fr-FR" altLang="fr-FR" sz="1400" b="1" dirty="0">
                <a:solidFill>
                  <a:srgbClr val="FF0000"/>
                </a:solidFill>
                <a:latin typeface="Calibri"/>
              </a:rPr>
              <a:t>           Trésorier général adj.</a:t>
            </a:r>
          </a:p>
          <a:p>
            <a:pPr lvl="1" fontAlgn="base">
              <a:spcBef>
                <a:spcPct val="0"/>
              </a:spcBef>
              <a:spcAft>
                <a:spcPct val="0"/>
              </a:spcAft>
              <a:buClrTx/>
              <a:buSzTx/>
              <a:buNone/>
              <a:defRPr/>
            </a:pPr>
            <a:r>
              <a:rPr lang="fr-FR" altLang="fr-FR" sz="1000" dirty="0">
                <a:solidFill>
                  <a:prstClr val="black"/>
                </a:solidFill>
                <a:latin typeface="Calibri"/>
              </a:rPr>
              <a:t>             </a:t>
            </a:r>
            <a:r>
              <a:rPr lang="fr-FR" altLang="fr-FR" sz="600" dirty="0">
                <a:solidFill>
                  <a:prstClr val="black"/>
                </a:solidFill>
                <a:latin typeface="Calibri"/>
              </a:rPr>
              <a:t>- Politique financière et trésorerie</a:t>
            </a:r>
          </a:p>
          <a:p>
            <a:pPr lvl="1" fontAlgn="base">
              <a:spcBef>
                <a:spcPct val="0"/>
              </a:spcBef>
              <a:spcAft>
                <a:spcPct val="0"/>
              </a:spcAft>
              <a:buClrTx/>
              <a:buSzTx/>
              <a:buNone/>
              <a:defRPr/>
            </a:pPr>
            <a:r>
              <a:rPr lang="fr-FR" altLang="fr-FR" sz="600" dirty="0">
                <a:solidFill>
                  <a:prstClr val="black"/>
                </a:solidFill>
                <a:latin typeface="Calibri"/>
              </a:rPr>
              <a:t>             - Précompte, prélèvement et suivi rejet</a:t>
            </a:r>
          </a:p>
          <a:p>
            <a:pPr lvl="1" fontAlgn="base">
              <a:spcBef>
                <a:spcPct val="0"/>
              </a:spcBef>
              <a:spcAft>
                <a:spcPct val="0"/>
              </a:spcAft>
              <a:buClrTx/>
              <a:buSzTx/>
              <a:buNone/>
              <a:defRPr/>
            </a:pPr>
            <a:r>
              <a:rPr lang="fr-FR" altLang="fr-FR" sz="600" dirty="0">
                <a:solidFill>
                  <a:prstClr val="black"/>
                </a:solidFill>
                <a:latin typeface="Calibri"/>
              </a:rPr>
              <a:t>             - Suivi des subventions des collectivités</a:t>
            </a:r>
          </a:p>
          <a:p>
            <a:pPr lvl="1" fontAlgn="base">
              <a:spcBef>
                <a:spcPct val="0"/>
              </a:spcBef>
              <a:spcAft>
                <a:spcPct val="0"/>
              </a:spcAft>
              <a:buClrTx/>
              <a:buSzTx/>
              <a:buNone/>
              <a:defRPr/>
            </a:pPr>
            <a:r>
              <a:rPr lang="fr-FR" altLang="fr-FR" sz="600" dirty="0">
                <a:solidFill>
                  <a:prstClr val="black"/>
                </a:solidFill>
                <a:latin typeface="Calibri"/>
              </a:rPr>
              <a:t>             - Suivi des subventions attribuées aux C.R.</a:t>
            </a:r>
          </a:p>
          <a:p>
            <a:pPr lvl="1" fontAlgn="base">
              <a:spcBef>
                <a:spcPct val="0"/>
              </a:spcBef>
              <a:spcAft>
                <a:spcPct val="0"/>
              </a:spcAft>
              <a:buClrTx/>
              <a:buSzTx/>
              <a:buNone/>
              <a:defRPr/>
            </a:pPr>
            <a:r>
              <a:rPr lang="fr-FR" altLang="fr-FR" sz="600" dirty="0">
                <a:solidFill>
                  <a:prstClr val="black"/>
                </a:solidFill>
                <a:latin typeface="Calibri"/>
              </a:rPr>
              <a:t>             - Organisation vente B.E. et ses lots</a:t>
            </a:r>
          </a:p>
          <a:p>
            <a:pPr lvl="1" fontAlgn="base">
              <a:spcBef>
                <a:spcPct val="0"/>
              </a:spcBef>
              <a:spcAft>
                <a:spcPct val="0"/>
              </a:spcAft>
              <a:buClrTx/>
              <a:buSzTx/>
              <a:buNone/>
              <a:defRPr/>
            </a:pPr>
            <a:r>
              <a:rPr lang="fr-FR" altLang="fr-FR" sz="600" dirty="0">
                <a:solidFill>
                  <a:prstClr val="black"/>
                </a:solidFill>
                <a:latin typeface="Calibri"/>
              </a:rPr>
              <a:t>             - Coopération avec le collectif organisation</a:t>
            </a:r>
          </a:p>
          <a:p>
            <a:pPr lvl="1" fontAlgn="base">
              <a:spcBef>
                <a:spcPct val="0"/>
              </a:spcBef>
              <a:spcAft>
                <a:spcPct val="0"/>
              </a:spcAft>
              <a:buClrTx/>
              <a:buSzTx/>
              <a:buNone/>
              <a:defRPr/>
            </a:pPr>
            <a:endParaRPr lang="fr-FR" altLang="fr-FR" sz="800" b="1" dirty="0">
              <a:solidFill>
                <a:prstClr val="black"/>
              </a:solidFill>
              <a:latin typeface="Calibri"/>
            </a:endParaRPr>
          </a:p>
          <a:p>
            <a:pPr eaLnBrk="0" fontAlgn="base" hangingPunct="0">
              <a:spcBef>
                <a:spcPct val="0"/>
              </a:spcBef>
              <a:spcAft>
                <a:spcPct val="0"/>
              </a:spcAft>
              <a:buClrTx/>
              <a:buSzTx/>
              <a:buNone/>
              <a:defRPr/>
            </a:pPr>
            <a:r>
              <a:rPr lang="fr-FR" altLang="fr-FR" sz="1400" b="1" dirty="0">
                <a:solidFill>
                  <a:srgbClr val="FF0000"/>
                </a:solidFill>
                <a:latin typeface="Calibri"/>
              </a:rPr>
              <a:t>           Secrétaire à la Communication</a:t>
            </a:r>
          </a:p>
          <a:p>
            <a:pPr eaLnBrk="0" fontAlgn="base" hangingPunct="0">
              <a:spcBef>
                <a:spcPct val="0"/>
              </a:spcBef>
              <a:spcAft>
                <a:spcPct val="0"/>
              </a:spcAft>
              <a:buClrTx/>
              <a:buSzTx/>
              <a:buNone/>
              <a:defRPr/>
            </a:pPr>
            <a:r>
              <a:rPr lang="fr-FR" altLang="fr-FR" sz="1400" b="1" dirty="0">
                <a:solidFill>
                  <a:srgbClr val="FF0000"/>
                </a:solidFill>
                <a:latin typeface="Calibri"/>
              </a:rPr>
              <a:t>                                                              Dorothée LARRIEU</a:t>
            </a:r>
          </a:p>
          <a:p>
            <a:pPr eaLnBrk="0" fontAlgn="base" hangingPunct="0">
              <a:spcBef>
                <a:spcPct val="0"/>
              </a:spcBef>
              <a:spcAft>
                <a:spcPct val="0"/>
              </a:spcAft>
              <a:buClrTx/>
              <a:buSzTx/>
              <a:buNone/>
              <a:defRPr/>
            </a:pPr>
            <a:endParaRPr lang="fr-FR" altLang="fr-FR" sz="1400" b="1" dirty="0">
              <a:solidFill>
                <a:srgbClr val="FF0000"/>
              </a:solidFill>
              <a:latin typeface="Calibri"/>
            </a:endParaRPr>
          </a:p>
          <a:p>
            <a:pPr lvl="1" eaLnBrk="0" fontAlgn="base" hangingPunct="0">
              <a:spcBef>
                <a:spcPct val="0"/>
              </a:spcBef>
              <a:spcAft>
                <a:spcPct val="0"/>
              </a:spcAft>
              <a:buClrTx/>
              <a:buSzTx/>
              <a:buNone/>
              <a:defRPr/>
            </a:pPr>
            <a:r>
              <a:rPr lang="fr-FR" altLang="fr-FR" sz="1200" dirty="0">
                <a:solidFill>
                  <a:prstClr val="black"/>
                </a:solidFill>
                <a:latin typeface="Calibri"/>
              </a:rPr>
              <a:t>-politique de la communication à l’ONCF</a:t>
            </a:r>
          </a:p>
          <a:p>
            <a:pPr lvl="1" eaLnBrk="0" fontAlgn="base" hangingPunct="0">
              <a:spcBef>
                <a:spcPct val="0"/>
              </a:spcBef>
              <a:spcAft>
                <a:spcPct val="0"/>
              </a:spcAft>
              <a:buClrTx/>
              <a:buSzTx/>
              <a:buNone/>
              <a:defRPr/>
            </a:pPr>
            <a:endParaRPr lang="fr-FR" altLang="fr-FR" sz="800" dirty="0">
              <a:solidFill>
                <a:prstClr val="black"/>
              </a:solidFill>
              <a:latin typeface="Calibri"/>
            </a:endParaRPr>
          </a:p>
          <a:p>
            <a:pPr lvl="1" eaLnBrk="0" fontAlgn="base" hangingPunct="0">
              <a:spcBef>
                <a:spcPct val="0"/>
              </a:spcBef>
              <a:spcAft>
                <a:spcPct val="0"/>
              </a:spcAft>
              <a:buClrTx/>
              <a:buSzTx/>
              <a:buNone/>
              <a:defRPr/>
            </a:pPr>
            <a:endParaRPr lang="fr-FR" altLang="fr-FR" sz="800" dirty="0">
              <a:solidFill>
                <a:prstClr val="black"/>
              </a:solidFill>
              <a:latin typeface="Calibri"/>
            </a:endParaRPr>
          </a:p>
          <a:p>
            <a:pPr eaLnBrk="0" fontAlgn="base" hangingPunct="0">
              <a:spcBef>
                <a:spcPct val="0"/>
              </a:spcBef>
              <a:spcAft>
                <a:spcPct val="0"/>
              </a:spcAft>
              <a:buClrTx/>
              <a:buSzTx/>
              <a:buNone/>
              <a:defRPr/>
            </a:pPr>
            <a:r>
              <a:rPr lang="fr-FR" altLang="fr-FR" sz="1400" b="1" dirty="0">
                <a:solidFill>
                  <a:srgbClr val="FF0000"/>
                </a:solidFill>
                <a:latin typeface="Calibri"/>
              </a:rPr>
              <a:t>           Secrétaires à l’ORGA </a:t>
            </a:r>
          </a:p>
          <a:p>
            <a:pPr eaLnBrk="0" fontAlgn="base" hangingPunct="0">
              <a:spcBef>
                <a:spcPct val="0"/>
              </a:spcBef>
              <a:spcAft>
                <a:spcPct val="0"/>
              </a:spcAft>
              <a:buClrTx/>
              <a:buSzTx/>
              <a:buNone/>
              <a:defRPr/>
            </a:pPr>
            <a:r>
              <a:rPr lang="fr-FR" altLang="fr-FR" sz="1400" b="1" dirty="0">
                <a:solidFill>
                  <a:srgbClr val="FF0000"/>
                </a:solidFill>
                <a:latin typeface="Calibri"/>
              </a:rPr>
              <a:t>           Franck MICHOT et Franck HOUGNON</a:t>
            </a:r>
          </a:p>
          <a:p>
            <a:pPr eaLnBrk="0" fontAlgn="base" hangingPunct="0">
              <a:spcBef>
                <a:spcPct val="0"/>
              </a:spcBef>
              <a:spcAft>
                <a:spcPct val="0"/>
              </a:spcAft>
              <a:buClrTx/>
              <a:buSzTx/>
              <a:buNone/>
              <a:defRPr/>
            </a:pPr>
            <a:endParaRPr lang="fr-FR" altLang="fr-FR" sz="1400" b="1" dirty="0">
              <a:solidFill>
                <a:srgbClr val="FF0000"/>
              </a:solidFill>
              <a:latin typeface="Calibri"/>
            </a:endParaRPr>
          </a:p>
          <a:p>
            <a:pPr lvl="1" eaLnBrk="0" fontAlgn="base" hangingPunct="0">
              <a:spcBef>
                <a:spcPct val="0"/>
              </a:spcBef>
              <a:spcAft>
                <a:spcPct val="0"/>
              </a:spcAft>
              <a:buClrTx/>
              <a:buSzTx/>
              <a:buNone/>
              <a:defRPr/>
            </a:pPr>
            <a:r>
              <a:rPr lang="fr-FR" altLang="fr-FR" sz="1200" b="1" dirty="0">
                <a:solidFill>
                  <a:prstClr val="black"/>
                </a:solidFill>
                <a:latin typeface="Calibri"/>
              </a:rPr>
              <a:t>-</a:t>
            </a:r>
            <a:r>
              <a:rPr lang="fr-FR" altLang="fr-FR" sz="1200" dirty="0">
                <a:solidFill>
                  <a:prstClr val="black"/>
                </a:solidFill>
                <a:latin typeface="Calibri"/>
              </a:rPr>
              <a:t>responsabilité du collectif Organisation</a:t>
            </a:r>
          </a:p>
          <a:p>
            <a:pPr lvl="1" eaLnBrk="0" fontAlgn="base" hangingPunct="0">
              <a:spcBef>
                <a:spcPct val="0"/>
              </a:spcBef>
              <a:spcAft>
                <a:spcPct val="0"/>
              </a:spcAft>
              <a:buClrTx/>
              <a:buSzTx/>
              <a:buFontTx/>
              <a:buChar char="-"/>
              <a:defRPr/>
            </a:pPr>
            <a:r>
              <a:rPr lang="fr-FR" altLang="fr-FR" sz="1200" dirty="0">
                <a:solidFill>
                  <a:prstClr val="black"/>
                </a:solidFill>
                <a:latin typeface="Calibri"/>
              </a:rPr>
              <a:t>Planification travail du collectif</a:t>
            </a:r>
          </a:p>
          <a:p>
            <a:pPr lvl="1" eaLnBrk="0" fontAlgn="base" hangingPunct="0">
              <a:spcBef>
                <a:spcPct val="0"/>
              </a:spcBef>
              <a:spcAft>
                <a:spcPct val="0"/>
              </a:spcAft>
              <a:buClrTx/>
              <a:buSzTx/>
              <a:buFontTx/>
              <a:buChar char="-"/>
              <a:defRPr/>
            </a:pPr>
            <a:r>
              <a:rPr lang="fr-FR" altLang="fr-FR" sz="1200" dirty="0">
                <a:solidFill>
                  <a:prstClr val="black"/>
                </a:solidFill>
                <a:latin typeface="Calibri"/>
              </a:rPr>
              <a:t>Suivi politique des CR et groupes</a:t>
            </a:r>
          </a:p>
          <a:p>
            <a:pPr lvl="1" eaLnBrk="0" fontAlgn="base" hangingPunct="0">
              <a:spcBef>
                <a:spcPct val="0"/>
              </a:spcBef>
              <a:spcAft>
                <a:spcPct val="0"/>
              </a:spcAft>
              <a:buClrTx/>
              <a:buSzTx/>
              <a:buNone/>
              <a:defRPr/>
            </a:pPr>
            <a:r>
              <a:rPr lang="fr-FR" altLang="fr-FR" sz="1200" dirty="0">
                <a:solidFill>
                  <a:prstClr val="black"/>
                </a:solidFill>
                <a:latin typeface="Calibri"/>
              </a:rPr>
              <a:t>- Suivi activités, plan de travail renforcement</a:t>
            </a:r>
          </a:p>
          <a:p>
            <a:pPr lvl="1" eaLnBrk="0" fontAlgn="base" hangingPunct="0">
              <a:spcBef>
                <a:spcPct val="0"/>
              </a:spcBef>
              <a:spcAft>
                <a:spcPct val="0"/>
              </a:spcAft>
              <a:buClrTx/>
              <a:buSzTx/>
              <a:buFontTx/>
              <a:buChar char="-"/>
              <a:defRPr/>
            </a:pPr>
            <a:r>
              <a:rPr lang="fr-FR" altLang="fr-FR" sz="1200" dirty="0">
                <a:solidFill>
                  <a:prstClr val="black"/>
                </a:solidFill>
                <a:latin typeface="Calibri"/>
              </a:rPr>
              <a:t>Suivi du fichier adhérent</a:t>
            </a:r>
          </a:p>
          <a:p>
            <a:pPr lvl="1" eaLnBrk="0" fontAlgn="base" hangingPunct="0">
              <a:spcBef>
                <a:spcPct val="0"/>
              </a:spcBef>
              <a:spcAft>
                <a:spcPct val="0"/>
              </a:spcAft>
              <a:buClrTx/>
              <a:buSzTx/>
              <a:buFontTx/>
              <a:buChar char="-"/>
              <a:defRPr/>
            </a:pPr>
            <a:endParaRPr lang="fr-FR" altLang="fr-FR" sz="800" dirty="0">
              <a:solidFill>
                <a:prstClr val="black"/>
              </a:solidFill>
              <a:latin typeface="Calibri"/>
            </a:endParaRPr>
          </a:p>
          <a:p>
            <a:pPr eaLnBrk="0" fontAlgn="base" hangingPunct="0">
              <a:spcBef>
                <a:spcPct val="0"/>
              </a:spcBef>
              <a:spcAft>
                <a:spcPct val="0"/>
              </a:spcAft>
              <a:buClrTx/>
              <a:buSzTx/>
              <a:buNone/>
              <a:defRPr/>
            </a:pPr>
            <a:r>
              <a:rPr lang="fr-FR" altLang="fr-FR" sz="1400" b="1" dirty="0">
                <a:solidFill>
                  <a:srgbClr val="FF0000"/>
                </a:solidFill>
                <a:latin typeface="Calibri"/>
              </a:rPr>
              <a:t>          Secrétaires aux Activités Pupilles </a:t>
            </a:r>
          </a:p>
          <a:p>
            <a:pPr eaLnBrk="0" fontAlgn="base" hangingPunct="0">
              <a:spcBef>
                <a:spcPct val="0"/>
              </a:spcBef>
              <a:spcAft>
                <a:spcPct val="0"/>
              </a:spcAft>
              <a:buClrTx/>
              <a:buSzTx/>
              <a:buNone/>
              <a:defRPr/>
            </a:pPr>
            <a:r>
              <a:rPr lang="fr-FR" altLang="fr-FR" sz="1400" b="1" dirty="0">
                <a:solidFill>
                  <a:srgbClr val="FF0000"/>
                </a:solidFill>
                <a:latin typeface="Calibri"/>
              </a:rPr>
              <a:t>          Régis BACHELET et Jean Michel NANTY</a:t>
            </a:r>
          </a:p>
          <a:p>
            <a:pPr eaLnBrk="0" fontAlgn="base" hangingPunct="0">
              <a:spcBef>
                <a:spcPct val="0"/>
              </a:spcBef>
              <a:spcAft>
                <a:spcPct val="0"/>
              </a:spcAft>
              <a:buClrTx/>
              <a:buSzTx/>
              <a:buNone/>
              <a:defRPr/>
            </a:pPr>
            <a:endParaRPr lang="fr-FR" altLang="fr-FR" sz="1400" b="1" dirty="0">
              <a:solidFill>
                <a:srgbClr val="FF0000"/>
              </a:solidFill>
              <a:latin typeface="Calibri"/>
            </a:endParaRPr>
          </a:p>
          <a:p>
            <a:pPr lvl="1" eaLnBrk="0" fontAlgn="base" hangingPunct="0">
              <a:spcBef>
                <a:spcPct val="0"/>
              </a:spcBef>
              <a:spcAft>
                <a:spcPct val="0"/>
              </a:spcAft>
              <a:buClrTx/>
              <a:buSzTx/>
              <a:buFont typeface="Times New Roman" panose="02020603050405020304" pitchFamily="18" charset="0"/>
              <a:buChar char="-"/>
              <a:defRPr/>
            </a:pPr>
            <a:r>
              <a:rPr lang="fr-FR" altLang="fr-FR" sz="1200" dirty="0">
                <a:solidFill>
                  <a:prstClr val="black"/>
                </a:solidFill>
                <a:latin typeface="Calibri"/>
              </a:rPr>
              <a:t>   Responsabilité collectif solidarité pupilles</a:t>
            </a:r>
          </a:p>
          <a:p>
            <a:pPr lvl="1" eaLnBrk="0" fontAlgn="base" hangingPunct="0">
              <a:spcBef>
                <a:spcPct val="0"/>
              </a:spcBef>
              <a:spcAft>
                <a:spcPct val="0"/>
              </a:spcAft>
              <a:buClrTx/>
              <a:buSzTx/>
              <a:buFontTx/>
              <a:buChar char="-"/>
              <a:defRPr/>
            </a:pPr>
            <a:r>
              <a:rPr lang="fr-FR" altLang="fr-FR" sz="1200" dirty="0">
                <a:solidFill>
                  <a:prstClr val="black"/>
                </a:solidFill>
                <a:latin typeface="Calibri"/>
              </a:rPr>
              <a:t>   Politique de solidarité et son suivi</a:t>
            </a:r>
          </a:p>
          <a:p>
            <a:pPr lvl="1" eaLnBrk="0" fontAlgn="base" hangingPunct="0">
              <a:spcBef>
                <a:spcPct val="0"/>
              </a:spcBef>
              <a:spcAft>
                <a:spcPct val="0"/>
              </a:spcAft>
              <a:buClrTx/>
              <a:buSzTx/>
              <a:buFontTx/>
              <a:buChar char="-"/>
              <a:defRPr/>
            </a:pPr>
            <a:r>
              <a:rPr lang="fr-FR" altLang="fr-FR" sz="1200" dirty="0">
                <a:solidFill>
                  <a:prstClr val="black"/>
                </a:solidFill>
                <a:latin typeface="Calibri"/>
              </a:rPr>
              <a:t>   Politique de solidarité de proximité</a:t>
            </a:r>
          </a:p>
          <a:p>
            <a:pPr marL="628650" lvl="1" indent="-171450" eaLnBrk="0" fontAlgn="base" hangingPunct="0">
              <a:spcBef>
                <a:spcPct val="0"/>
              </a:spcBef>
              <a:spcAft>
                <a:spcPct val="0"/>
              </a:spcAft>
              <a:buClrTx/>
              <a:buSzTx/>
              <a:buFontTx/>
              <a:buChar char="-"/>
              <a:defRPr/>
            </a:pPr>
            <a:r>
              <a:rPr lang="fr-FR" altLang="fr-FR" sz="1200" dirty="0">
                <a:solidFill>
                  <a:prstClr val="black"/>
                </a:solidFill>
                <a:latin typeface="Calibri"/>
              </a:rPr>
              <a:t>Initiatives culturelles ponctuelles</a:t>
            </a:r>
          </a:p>
          <a:p>
            <a:pPr marL="628650" lvl="1" indent="-171450" eaLnBrk="0" fontAlgn="base" hangingPunct="0">
              <a:spcBef>
                <a:spcPct val="0"/>
              </a:spcBef>
              <a:spcAft>
                <a:spcPct val="0"/>
              </a:spcAft>
              <a:buClrTx/>
              <a:buSzTx/>
              <a:buFontTx/>
              <a:buChar char="-"/>
              <a:defRPr/>
            </a:pPr>
            <a:r>
              <a:rPr lang="fr-FR" altLang="fr-FR" sz="1200" dirty="0">
                <a:solidFill>
                  <a:prstClr val="black"/>
                </a:solidFill>
                <a:latin typeface="Calibri"/>
              </a:rPr>
              <a:t>Responsabilité collectif « pupilles handicapés »</a:t>
            </a:r>
          </a:p>
          <a:p>
            <a:pPr lvl="1" eaLnBrk="0" fontAlgn="base" hangingPunct="0">
              <a:spcBef>
                <a:spcPct val="0"/>
              </a:spcBef>
              <a:spcAft>
                <a:spcPct val="0"/>
              </a:spcAft>
              <a:buClrTx/>
              <a:buSzTx/>
              <a:buNone/>
              <a:defRPr/>
            </a:pPr>
            <a:endParaRPr lang="fr-FR" altLang="fr-FR" sz="1200" dirty="0">
              <a:solidFill>
                <a:prstClr val="black"/>
              </a:solidFill>
              <a:latin typeface="Times New Roman" panose="02020603050405020304" pitchFamily="18" charset="0"/>
            </a:endParaRPr>
          </a:p>
        </p:txBody>
      </p:sp>
      <p:pic>
        <p:nvPicPr>
          <p:cNvPr id="7" name="Picture 2">
            <a:extLst>
              <a:ext uri="{FF2B5EF4-FFF2-40B4-BE49-F238E27FC236}">
                <a16:creationId xmlns:a16="http://schemas.microsoft.com/office/drawing/2014/main" id="{C4708696-2EB7-49F5-9E90-72565F0CAE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6861" y="3789172"/>
            <a:ext cx="903314" cy="11343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28" descr="F:\Datas\regis_bachelet.jpg">
            <a:extLst>
              <a:ext uri="{FF2B5EF4-FFF2-40B4-BE49-F238E27FC236}">
                <a16:creationId xmlns:a16="http://schemas.microsoft.com/office/drawing/2014/main" id="{6C030BC4-522E-460D-8D7B-03120E0FC1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9497" y="5567758"/>
            <a:ext cx="750887"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Image 13">
            <a:extLst>
              <a:ext uri="{FF2B5EF4-FFF2-40B4-BE49-F238E27FC236}">
                <a16:creationId xmlns:a16="http://schemas.microsoft.com/office/drawing/2014/main" id="{8E4E1B18-B9AD-4CAC-A6DA-18D2521A5C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7058" y="1366838"/>
            <a:ext cx="996950" cy="1268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7" descr="F:\datas\olivier-gendron2-copie.jpg">
            <a:extLst>
              <a:ext uri="{FF2B5EF4-FFF2-40B4-BE49-F238E27FC236}">
                <a16:creationId xmlns:a16="http://schemas.microsoft.com/office/drawing/2014/main" id="{2F20F0F0-A35C-41F5-9E0B-C6631A43246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2786" y="3240458"/>
            <a:ext cx="793750" cy="104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4">
            <a:extLst>
              <a:ext uri="{FF2B5EF4-FFF2-40B4-BE49-F238E27FC236}">
                <a16:creationId xmlns:a16="http://schemas.microsoft.com/office/drawing/2014/main" id="{4224F619-9871-4496-A394-9CEFE180BCE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6217" y="4890998"/>
            <a:ext cx="981075" cy="1111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Image 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0327395" y="5533628"/>
            <a:ext cx="803371" cy="988217"/>
          </a:xfrm>
          <a:prstGeom prst="rect">
            <a:avLst/>
          </a:prstGeom>
        </p:spPr>
      </p:pic>
      <p:pic>
        <p:nvPicPr>
          <p:cNvPr id="12" name="Image 11"/>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0298194" y="3821905"/>
            <a:ext cx="803371" cy="1101634"/>
          </a:xfrm>
          <a:prstGeom prst="rect">
            <a:avLst/>
          </a:prstGeom>
        </p:spPr>
      </p:pic>
      <p:pic>
        <p:nvPicPr>
          <p:cNvPr id="14" name="Image 13">
            <a:extLst>
              <a:ext uri="{FF2B5EF4-FFF2-40B4-BE49-F238E27FC236}">
                <a16:creationId xmlns:a16="http://schemas.microsoft.com/office/drawing/2014/main" id="{95CDADFE-3702-CD5F-9FB2-1724BFBC30C6}"/>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5896671" y="2157740"/>
            <a:ext cx="1033821" cy="1086649"/>
          </a:xfrm>
          <a:prstGeom prst="rect">
            <a:avLst/>
          </a:prstGeom>
        </p:spPr>
      </p:pic>
      <p:pic>
        <p:nvPicPr>
          <p:cNvPr id="13" name="Image 12">
            <a:extLst>
              <a:ext uri="{FF2B5EF4-FFF2-40B4-BE49-F238E27FC236}">
                <a16:creationId xmlns:a16="http://schemas.microsoft.com/office/drawing/2014/main" id="{98CF59D7-F3D0-BAA1-4962-8FCEE4FB8348}"/>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90065" y="3244389"/>
            <a:ext cx="715121" cy="1041401"/>
          </a:xfrm>
          <a:prstGeom prst="rect">
            <a:avLst/>
          </a:prstGeom>
        </p:spPr>
      </p:pic>
    </p:spTree>
    <p:extLst>
      <p:ext uri="{BB962C8B-B14F-4D97-AF65-F5344CB8AC3E}">
        <p14:creationId xmlns:p14="http://schemas.microsoft.com/office/powerpoint/2010/main" val="8066481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D0EE38-0B4B-6914-F413-64B411A050CC}"/>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A9E85DD6-0014-E0DF-AFE9-C792C14221F7}"/>
              </a:ext>
            </a:extLst>
          </p:cNvPr>
          <p:cNvPicPr>
            <a:picLocks noChangeAspect="1"/>
          </p:cNvPicPr>
          <p:nvPr/>
        </p:nvPicPr>
        <p:blipFill>
          <a:blip r:embed="rId2"/>
          <a:stretch>
            <a:fillRect/>
          </a:stretch>
        </p:blipFill>
        <p:spPr>
          <a:xfrm>
            <a:off x="0" y="0"/>
            <a:ext cx="12192000" cy="6858000"/>
          </a:xfrm>
          <a:prstGeom prst="rect">
            <a:avLst/>
          </a:prstGeom>
        </p:spPr>
      </p:pic>
      <p:sp>
        <p:nvSpPr>
          <p:cNvPr id="3" name="Rectangle 4">
            <a:extLst>
              <a:ext uri="{FF2B5EF4-FFF2-40B4-BE49-F238E27FC236}">
                <a16:creationId xmlns:a16="http://schemas.microsoft.com/office/drawing/2014/main" id="{C186F412-9DB9-322F-08AB-ABFD7E602345}"/>
              </a:ext>
            </a:extLst>
          </p:cNvPr>
          <p:cNvSpPr>
            <a:spLocks noGrp="1" noChangeArrowheads="1"/>
          </p:cNvSpPr>
          <p:nvPr>
            <p:ph type="title"/>
          </p:nvPr>
        </p:nvSpPr>
        <p:spPr>
          <a:xfrm>
            <a:off x="1992312" y="620713"/>
            <a:ext cx="8207375" cy="647700"/>
          </a:xfrm>
        </p:spPr>
        <p:txBody>
          <a:bodyPr rtlCol="0">
            <a:noAutofit/>
          </a:bodyPr>
          <a:lstStyle/>
          <a:p>
            <a:pPr algn="ctr" eaLnBrk="1" fontAlgn="auto" hangingPunct="1">
              <a:spcAft>
                <a:spcPts val="0"/>
              </a:spcAft>
              <a:defRPr/>
            </a:pPr>
            <a:r>
              <a:rPr lang="fr-FR" sz="4800" b="1" dirty="0"/>
              <a:t>La Solidarité Pupilles</a:t>
            </a:r>
          </a:p>
        </p:txBody>
      </p:sp>
      <p:sp>
        <p:nvSpPr>
          <p:cNvPr id="5" name="Rectangle 5">
            <a:extLst>
              <a:ext uri="{FF2B5EF4-FFF2-40B4-BE49-F238E27FC236}">
                <a16:creationId xmlns:a16="http://schemas.microsoft.com/office/drawing/2014/main" id="{481685D7-43E3-011E-44C9-3733C57E5DE4}"/>
              </a:ext>
            </a:extLst>
          </p:cNvPr>
          <p:cNvSpPr>
            <a:spLocks noGrp="1" noChangeArrowheads="1"/>
          </p:cNvSpPr>
          <p:nvPr>
            <p:ph idx="1"/>
          </p:nvPr>
        </p:nvSpPr>
        <p:spPr>
          <a:xfrm>
            <a:off x="1992314" y="1500189"/>
            <a:ext cx="8207375" cy="5000625"/>
          </a:xfrm>
        </p:spPr>
        <p:txBody>
          <a:bodyPr rtlCol="0">
            <a:normAutofit/>
          </a:bodyPr>
          <a:lstStyle/>
          <a:p>
            <a:pPr indent="-274320" eaLnBrk="1" fontAlgn="auto" hangingPunct="1">
              <a:spcAft>
                <a:spcPts val="0"/>
              </a:spcAft>
              <a:buClr>
                <a:schemeClr val="accent1">
                  <a:lumMod val="75000"/>
                </a:schemeClr>
              </a:buClr>
              <a:buFont typeface="Wingdings 3" charset="2"/>
              <a:buChar char=""/>
              <a:defRPr/>
            </a:pPr>
            <a:endParaRPr lang="fr-FR" altLang="fr-FR" sz="800" dirty="0">
              <a:solidFill>
                <a:schemeClr val="tx1">
                  <a:lumMod val="75000"/>
                  <a:lumOff val="25000"/>
                </a:schemeClr>
              </a:solidFill>
            </a:endParaRPr>
          </a:p>
          <a:p>
            <a:pPr marL="640080" lvl="1" indent="-274320" eaLnBrk="1" fontAlgn="auto" hangingPunct="1">
              <a:spcAft>
                <a:spcPts val="0"/>
              </a:spcAft>
              <a:buClr>
                <a:schemeClr val="accent1">
                  <a:lumMod val="75000"/>
                </a:schemeClr>
              </a:buClr>
              <a:buNone/>
              <a:defRPr/>
            </a:pPr>
            <a:r>
              <a:rPr lang="fr-FR" altLang="fr-FR" sz="2400" i="1" dirty="0">
                <a:solidFill>
                  <a:schemeClr val="tx1">
                    <a:lumMod val="75000"/>
                    <a:lumOff val="25000"/>
                  </a:schemeClr>
                </a:solidFill>
              </a:rPr>
              <a:t>- </a:t>
            </a:r>
            <a:r>
              <a:rPr lang="fr-FR" altLang="fr-FR" sz="4000" dirty="0">
                <a:solidFill>
                  <a:schemeClr val="tx1"/>
                </a:solidFill>
              </a:rPr>
              <a:t>L</a:t>
            </a:r>
            <a:r>
              <a:rPr lang="fr-FR" altLang="fr-FR" sz="2000" dirty="0">
                <a:solidFill>
                  <a:schemeClr val="tx1"/>
                </a:solidFill>
              </a:rPr>
              <a:t>es « Référents » de la Solidarité Pupilles assurent leur suivi dans le cadre des statuts des :</a:t>
            </a:r>
          </a:p>
          <a:p>
            <a:pPr lvl="2" eaLnBrk="1" fontAlgn="auto" hangingPunct="1">
              <a:spcAft>
                <a:spcPts val="0"/>
              </a:spcAft>
              <a:buClr>
                <a:schemeClr val="accent1">
                  <a:lumMod val="75000"/>
                </a:schemeClr>
              </a:buClr>
              <a:buSzPct val="79000"/>
              <a:buFont typeface="Wingdings 3" charset="2"/>
              <a:buChar char=""/>
              <a:defRPr/>
            </a:pPr>
            <a:r>
              <a:rPr lang="fr-FR" altLang="fr-FR" sz="1800" dirty="0">
                <a:solidFill>
                  <a:schemeClr val="tx1"/>
                </a:solidFill>
              </a:rPr>
              <a:t>ouverture dossiers, </a:t>
            </a:r>
          </a:p>
          <a:p>
            <a:pPr lvl="2" eaLnBrk="1" fontAlgn="auto" hangingPunct="1">
              <a:spcAft>
                <a:spcPts val="0"/>
              </a:spcAft>
              <a:buClr>
                <a:schemeClr val="accent1">
                  <a:lumMod val="75000"/>
                </a:schemeClr>
              </a:buClr>
              <a:buSzPct val="79000"/>
              <a:buFont typeface="Wingdings 3" charset="2"/>
              <a:buChar char=""/>
              <a:defRPr/>
            </a:pPr>
            <a:r>
              <a:rPr lang="fr-FR" altLang="fr-FR" sz="1800" dirty="0">
                <a:solidFill>
                  <a:schemeClr val="tx1"/>
                </a:solidFill>
              </a:rPr>
              <a:t>maintien des droits, </a:t>
            </a:r>
          </a:p>
          <a:p>
            <a:pPr lvl="2" eaLnBrk="1" fontAlgn="auto" hangingPunct="1">
              <a:spcAft>
                <a:spcPts val="0"/>
              </a:spcAft>
              <a:buClr>
                <a:schemeClr val="accent1">
                  <a:lumMod val="75000"/>
                </a:schemeClr>
              </a:buClr>
              <a:buSzPct val="79000"/>
              <a:buFont typeface="Wingdings 3" charset="2"/>
              <a:buChar char=""/>
              <a:defRPr/>
            </a:pPr>
            <a:r>
              <a:rPr lang="fr-FR" altLang="fr-FR" sz="1800" dirty="0">
                <a:solidFill>
                  <a:schemeClr val="tx1"/>
                </a:solidFill>
              </a:rPr>
              <a:t>clôture dossiers, </a:t>
            </a:r>
          </a:p>
          <a:p>
            <a:pPr lvl="2" eaLnBrk="1" fontAlgn="auto" hangingPunct="1">
              <a:spcAft>
                <a:spcPts val="0"/>
              </a:spcAft>
              <a:buClr>
                <a:schemeClr val="accent1">
                  <a:lumMod val="75000"/>
                </a:schemeClr>
              </a:buClr>
              <a:buSzPct val="79000"/>
              <a:buFont typeface="Wingdings 3" charset="2"/>
              <a:buChar char=""/>
              <a:defRPr/>
            </a:pPr>
            <a:r>
              <a:rPr lang="fr-FR" altLang="fr-FR" sz="1800" dirty="0">
                <a:solidFill>
                  <a:schemeClr val="tx1"/>
                </a:solidFill>
              </a:rPr>
              <a:t>fonds spécial de solidarité, </a:t>
            </a:r>
          </a:p>
          <a:p>
            <a:pPr lvl="2" eaLnBrk="1" fontAlgn="auto" hangingPunct="1">
              <a:spcAft>
                <a:spcPts val="0"/>
              </a:spcAft>
              <a:buClr>
                <a:schemeClr val="accent1">
                  <a:lumMod val="75000"/>
                </a:schemeClr>
              </a:buClr>
              <a:buSzPct val="79000"/>
              <a:buFont typeface="Wingdings 3" charset="2"/>
              <a:buChar char=""/>
              <a:defRPr/>
            </a:pPr>
            <a:r>
              <a:rPr lang="fr-FR" altLang="fr-FR" sz="1800" dirty="0">
                <a:solidFill>
                  <a:schemeClr val="tx1"/>
                </a:solidFill>
              </a:rPr>
              <a:t>Aides aux projets, Aides diverse …</a:t>
            </a:r>
          </a:p>
          <a:p>
            <a:pPr lvl="2" eaLnBrk="1" fontAlgn="auto" hangingPunct="1">
              <a:spcAft>
                <a:spcPts val="0"/>
              </a:spcAft>
              <a:buClr>
                <a:schemeClr val="accent1">
                  <a:lumMod val="75000"/>
                </a:schemeClr>
              </a:buClr>
              <a:buSzPct val="79000"/>
              <a:buFont typeface="Wingdings 3" charset="2"/>
              <a:buChar char=""/>
              <a:defRPr/>
            </a:pPr>
            <a:r>
              <a:rPr lang="fr-FR" sz="1800" dirty="0">
                <a:solidFill>
                  <a:schemeClr val="tx1"/>
                </a:solidFill>
              </a:rPr>
              <a:t>Ils organisent et maintien à jour les formations « Solidarité Pupilles »</a:t>
            </a:r>
            <a:endParaRPr lang="fr-FR" altLang="fr-FR" sz="1800" dirty="0">
              <a:solidFill>
                <a:schemeClr val="tx1"/>
              </a:solidFill>
            </a:endParaRPr>
          </a:p>
          <a:p>
            <a:pPr marL="640080" lvl="1" indent="-274320" eaLnBrk="1" fontAlgn="auto" hangingPunct="1">
              <a:spcAft>
                <a:spcPts val="0"/>
              </a:spcAft>
              <a:buClr>
                <a:schemeClr val="accent1">
                  <a:lumMod val="75000"/>
                </a:schemeClr>
              </a:buClr>
              <a:buSzPct val="79000"/>
              <a:buFont typeface="Wingdings 3" charset="2"/>
              <a:buChar char=""/>
              <a:defRPr/>
            </a:pPr>
            <a:r>
              <a:rPr lang="fr-FR" altLang="fr-FR" sz="1800" dirty="0">
                <a:solidFill>
                  <a:schemeClr val="tx1"/>
                </a:solidFill>
              </a:rPr>
              <a:t>Travaillent à l’organisation des séjours culturels ou sportifs (salon du livre, festival de la BD, …)</a:t>
            </a:r>
          </a:p>
          <a:p>
            <a:pPr marL="640080" lvl="1" indent="-274320" eaLnBrk="1" fontAlgn="auto" hangingPunct="1">
              <a:spcAft>
                <a:spcPts val="0"/>
              </a:spcAft>
              <a:buClr>
                <a:schemeClr val="accent1">
                  <a:lumMod val="75000"/>
                </a:schemeClr>
              </a:buClr>
              <a:buSzPct val="79000"/>
              <a:buFont typeface="Wingdings 3" charset="2"/>
              <a:buChar char=""/>
              <a:defRPr/>
            </a:pPr>
            <a:r>
              <a:rPr lang="fr-FR" altLang="fr-FR" sz="1800" dirty="0">
                <a:solidFill>
                  <a:schemeClr val="tx1"/>
                </a:solidFill>
              </a:rPr>
              <a:t>Coordonnent les activités de proximité en lien avec les Comités Régionaux,</a:t>
            </a:r>
          </a:p>
          <a:p>
            <a:pPr marL="640080" lvl="1" indent="-274320" eaLnBrk="1" fontAlgn="auto" hangingPunct="1">
              <a:spcAft>
                <a:spcPts val="0"/>
              </a:spcAft>
              <a:buClr>
                <a:schemeClr val="accent1">
                  <a:lumMod val="75000"/>
                </a:schemeClr>
              </a:buClr>
              <a:buSzPct val="79000"/>
              <a:buFont typeface="Wingdings 3" charset="2"/>
              <a:buChar char=""/>
              <a:defRPr/>
            </a:pPr>
            <a:r>
              <a:rPr lang="fr-FR" altLang="fr-FR" sz="1800" dirty="0">
                <a:solidFill>
                  <a:schemeClr val="tx1"/>
                </a:solidFill>
              </a:rPr>
              <a:t>Organisent les séjours de vacances  pupilles,</a:t>
            </a:r>
          </a:p>
          <a:p>
            <a:pPr marL="640080" lvl="1" indent="-274320" eaLnBrk="1" fontAlgn="auto" hangingPunct="1">
              <a:spcAft>
                <a:spcPts val="0"/>
              </a:spcAft>
              <a:buClr>
                <a:schemeClr val="accent1">
                  <a:lumMod val="75000"/>
                </a:schemeClr>
              </a:buClr>
              <a:buSzPct val="79000"/>
              <a:buFont typeface="Wingdings 3" charset="2"/>
              <a:buChar char=""/>
              <a:defRPr/>
            </a:pPr>
            <a:r>
              <a:rPr lang="fr-FR" altLang="fr-FR" sz="1800" dirty="0">
                <a:solidFill>
                  <a:schemeClr val="tx1"/>
                </a:solidFill>
              </a:rPr>
              <a:t>Organisent les séjours familles,</a:t>
            </a:r>
            <a:endParaRPr lang="fr-FR" altLang="fr-FR" sz="2400" dirty="0">
              <a:solidFill>
                <a:schemeClr val="tx1"/>
              </a:solidFill>
            </a:endParaRPr>
          </a:p>
        </p:txBody>
      </p:sp>
    </p:spTree>
    <p:extLst>
      <p:ext uri="{BB962C8B-B14F-4D97-AF65-F5344CB8AC3E}">
        <p14:creationId xmlns:p14="http://schemas.microsoft.com/office/powerpoint/2010/main" val="15878397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F42738F-5431-4865-BFC0-FB034DF03E55}"/>
              </a:ext>
            </a:extLst>
          </p:cNvPr>
          <p:cNvSpPr>
            <a:spLocks noGrp="1" noChangeArrowheads="1"/>
          </p:cNvSpPr>
          <p:nvPr>
            <p:ph type="title"/>
          </p:nvPr>
        </p:nvSpPr>
        <p:spPr>
          <a:xfrm>
            <a:off x="2059780" y="1410068"/>
            <a:ext cx="8072437" cy="561975"/>
          </a:xfrm>
        </p:spPr>
        <p:txBody>
          <a:bodyPr rtlCol="0">
            <a:noAutofit/>
          </a:bodyPr>
          <a:lstStyle/>
          <a:p>
            <a:pPr algn="ctr" eaLnBrk="1" fontAlgn="auto" hangingPunct="1">
              <a:spcAft>
                <a:spcPts val="0"/>
              </a:spcAft>
              <a:defRPr/>
            </a:pPr>
            <a:br>
              <a:rPr lang="fr-FR" sz="2400" b="1" dirty="0">
                <a:solidFill>
                  <a:schemeClr val="tx1"/>
                </a:solidFill>
              </a:rPr>
            </a:br>
            <a:r>
              <a:rPr lang="fr-FR" sz="2400" b="1" dirty="0">
                <a:solidFill>
                  <a:schemeClr val="tx1"/>
                </a:solidFill>
              </a:rPr>
              <a:t>Le Groupe de travail « Pupilles handicapés »</a:t>
            </a:r>
          </a:p>
        </p:txBody>
      </p:sp>
      <p:sp>
        <p:nvSpPr>
          <p:cNvPr id="6" name="Rectangle 3">
            <a:extLst>
              <a:ext uri="{FF2B5EF4-FFF2-40B4-BE49-F238E27FC236}">
                <a16:creationId xmlns:a16="http://schemas.microsoft.com/office/drawing/2014/main" id="{0445F60C-1672-4A5E-AD75-A19E4D0CFB18}"/>
              </a:ext>
            </a:extLst>
          </p:cNvPr>
          <p:cNvSpPr>
            <a:spLocks noGrp="1" noChangeArrowheads="1"/>
          </p:cNvSpPr>
          <p:nvPr>
            <p:ph idx="1"/>
          </p:nvPr>
        </p:nvSpPr>
        <p:spPr>
          <a:xfrm>
            <a:off x="1992310" y="2123406"/>
            <a:ext cx="8207375" cy="3743325"/>
          </a:xfrm>
        </p:spPr>
        <p:txBody>
          <a:bodyPr rtlCol="0">
            <a:normAutofit fontScale="85000" lnSpcReduction="20000"/>
          </a:bodyPr>
          <a:lstStyle/>
          <a:p>
            <a:pPr indent="-274320" eaLnBrk="1" fontAlgn="auto" hangingPunct="1">
              <a:lnSpc>
                <a:spcPct val="90000"/>
              </a:lnSpc>
              <a:spcAft>
                <a:spcPts val="0"/>
              </a:spcAft>
              <a:buClr>
                <a:schemeClr val="accent1">
                  <a:lumMod val="75000"/>
                </a:schemeClr>
              </a:buClr>
              <a:buFont typeface="Wingdings 3" charset="2"/>
              <a:buChar char=""/>
              <a:defRPr/>
            </a:pPr>
            <a:endParaRPr lang="fr-FR" altLang="fr-FR" dirty="0">
              <a:solidFill>
                <a:schemeClr val="tx1"/>
              </a:solidFill>
            </a:endParaRPr>
          </a:p>
          <a:p>
            <a:pPr indent="-274320" eaLnBrk="1" fontAlgn="auto" hangingPunct="1">
              <a:lnSpc>
                <a:spcPct val="90000"/>
              </a:lnSpc>
              <a:spcAft>
                <a:spcPts val="0"/>
              </a:spcAft>
              <a:buClr>
                <a:schemeClr val="accent1">
                  <a:lumMod val="75000"/>
                </a:schemeClr>
              </a:buClr>
              <a:buFont typeface="Wingdings 3" charset="2"/>
              <a:buChar char=""/>
              <a:defRPr/>
            </a:pPr>
            <a:endParaRPr lang="fr-FR" altLang="fr-FR" sz="800" dirty="0">
              <a:solidFill>
                <a:schemeClr val="tx1"/>
              </a:solidFill>
            </a:endParaRPr>
          </a:p>
          <a:p>
            <a:pPr indent="-274320" algn="ctr" eaLnBrk="1" fontAlgn="auto" hangingPunct="1">
              <a:lnSpc>
                <a:spcPct val="90000"/>
              </a:lnSpc>
              <a:spcAft>
                <a:spcPts val="0"/>
              </a:spcAft>
              <a:buClr>
                <a:schemeClr val="accent1">
                  <a:lumMod val="75000"/>
                </a:schemeClr>
              </a:buClr>
              <a:buFont typeface="Wingdings 3" charset="2"/>
              <a:buChar char=""/>
              <a:defRPr/>
            </a:pPr>
            <a:r>
              <a:rPr lang="fr-FR" altLang="fr-FR" dirty="0">
                <a:solidFill>
                  <a:schemeClr val="tx1"/>
                </a:solidFill>
              </a:rPr>
              <a:t>Mis en place depuis 1995, ce groupe de travail s’attache, autant que faire se peut, de bien connaître l’ensemble des handicapés afin de mieux cerner leurs besoins</a:t>
            </a:r>
          </a:p>
          <a:p>
            <a:pPr indent="-274320" algn="ctr" eaLnBrk="1" fontAlgn="auto" hangingPunct="1">
              <a:lnSpc>
                <a:spcPct val="90000"/>
              </a:lnSpc>
              <a:spcAft>
                <a:spcPts val="0"/>
              </a:spcAft>
              <a:buClr>
                <a:schemeClr val="accent1">
                  <a:lumMod val="75000"/>
                </a:schemeClr>
              </a:buClr>
              <a:buFont typeface="Wingdings 3" charset="2"/>
              <a:buChar char=""/>
              <a:defRPr/>
            </a:pPr>
            <a:endParaRPr lang="fr-FR" altLang="fr-FR" sz="800" dirty="0">
              <a:solidFill>
                <a:schemeClr val="tx1"/>
              </a:solidFill>
            </a:endParaRPr>
          </a:p>
          <a:p>
            <a:pPr indent="-274320" algn="ctr" eaLnBrk="1" fontAlgn="auto" hangingPunct="1">
              <a:lnSpc>
                <a:spcPct val="90000"/>
              </a:lnSpc>
              <a:spcAft>
                <a:spcPts val="0"/>
              </a:spcAft>
              <a:buClr>
                <a:schemeClr val="accent1">
                  <a:lumMod val="75000"/>
                </a:schemeClr>
              </a:buClr>
              <a:buFont typeface="Wingdings 3" charset="2"/>
              <a:buChar char=""/>
              <a:defRPr/>
            </a:pPr>
            <a:r>
              <a:rPr lang="fr-FR" altLang="fr-FR" dirty="0">
                <a:solidFill>
                  <a:schemeClr val="tx1"/>
                </a:solidFill>
              </a:rPr>
              <a:t>Il propose aux « Référents » du Bureau National des adaptations à notre politique de Solidarité</a:t>
            </a:r>
          </a:p>
          <a:p>
            <a:pPr marL="68580" indent="0" algn="ctr" eaLnBrk="1" fontAlgn="auto" hangingPunct="1">
              <a:lnSpc>
                <a:spcPct val="90000"/>
              </a:lnSpc>
              <a:spcAft>
                <a:spcPts val="0"/>
              </a:spcAft>
              <a:buClr>
                <a:schemeClr val="accent1">
                  <a:lumMod val="75000"/>
                </a:schemeClr>
              </a:buClr>
              <a:buNone/>
              <a:defRPr/>
            </a:pPr>
            <a:r>
              <a:rPr lang="fr-FR" altLang="fr-FR" dirty="0">
                <a:solidFill>
                  <a:schemeClr val="tx1"/>
                </a:solidFill>
              </a:rPr>
              <a:t>en direction des  handicapés.</a:t>
            </a:r>
          </a:p>
          <a:p>
            <a:pPr indent="-274320" algn="ctr" eaLnBrk="1" fontAlgn="auto" hangingPunct="1">
              <a:lnSpc>
                <a:spcPct val="90000"/>
              </a:lnSpc>
              <a:spcAft>
                <a:spcPts val="0"/>
              </a:spcAft>
              <a:buClr>
                <a:schemeClr val="accent1">
                  <a:lumMod val="75000"/>
                </a:schemeClr>
              </a:buClr>
              <a:buFont typeface="Wingdings 3" charset="2"/>
              <a:buChar char=""/>
              <a:defRPr/>
            </a:pPr>
            <a:endParaRPr lang="fr-FR" altLang="fr-FR" sz="800" dirty="0">
              <a:solidFill>
                <a:schemeClr val="tx1"/>
              </a:solidFill>
            </a:endParaRPr>
          </a:p>
          <a:p>
            <a:pPr indent="-274320" algn="ctr" eaLnBrk="1" fontAlgn="auto" hangingPunct="1">
              <a:lnSpc>
                <a:spcPct val="90000"/>
              </a:lnSpc>
              <a:spcAft>
                <a:spcPts val="0"/>
              </a:spcAft>
              <a:buClr>
                <a:schemeClr val="accent1">
                  <a:lumMod val="75000"/>
                </a:schemeClr>
              </a:buClr>
              <a:buFont typeface="Wingdings 3" charset="2"/>
              <a:buChar char=""/>
              <a:defRPr/>
            </a:pPr>
            <a:r>
              <a:rPr lang="fr-FR" altLang="fr-FR" dirty="0">
                <a:solidFill>
                  <a:schemeClr val="tx1"/>
                </a:solidFill>
              </a:rPr>
              <a:t>Il leur organise et encadre chaque année </a:t>
            </a:r>
          </a:p>
          <a:p>
            <a:pPr indent="-274320" algn="ctr" eaLnBrk="1" fontAlgn="auto" hangingPunct="1">
              <a:lnSpc>
                <a:spcPct val="90000"/>
              </a:lnSpc>
              <a:spcAft>
                <a:spcPts val="0"/>
              </a:spcAft>
              <a:buClr>
                <a:schemeClr val="accent1">
                  <a:lumMod val="75000"/>
                </a:schemeClr>
              </a:buClr>
              <a:buNone/>
              <a:defRPr/>
            </a:pPr>
            <a:r>
              <a:rPr lang="fr-FR" altLang="fr-FR" dirty="0">
                <a:solidFill>
                  <a:schemeClr val="tx1"/>
                </a:solidFill>
              </a:rPr>
              <a:t>un séjour de vacances </a:t>
            </a:r>
          </a:p>
        </p:txBody>
      </p:sp>
      <p:sp>
        <p:nvSpPr>
          <p:cNvPr id="7" name="Rectangle 4">
            <a:extLst>
              <a:ext uri="{FF2B5EF4-FFF2-40B4-BE49-F238E27FC236}">
                <a16:creationId xmlns:a16="http://schemas.microsoft.com/office/drawing/2014/main" id="{EF077336-331B-557A-1A6D-40CF6889CD8D}"/>
              </a:ext>
            </a:extLst>
          </p:cNvPr>
          <p:cNvSpPr txBox="1">
            <a:spLocks noChangeArrowheads="1"/>
          </p:cNvSpPr>
          <p:nvPr/>
        </p:nvSpPr>
        <p:spPr>
          <a:xfrm>
            <a:off x="1992312" y="620713"/>
            <a:ext cx="8207375" cy="6477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fr-FR" sz="4800" b="1" dirty="0"/>
              <a:t>La Solidarité Pupilles </a:t>
            </a:r>
            <a:r>
              <a:rPr lang="fr-FR" sz="2000" b="1" dirty="0"/>
              <a:t>(suite)</a:t>
            </a:r>
          </a:p>
        </p:txBody>
      </p:sp>
    </p:spTree>
    <p:extLst>
      <p:ext uri="{BB962C8B-B14F-4D97-AF65-F5344CB8AC3E}">
        <p14:creationId xmlns:p14="http://schemas.microsoft.com/office/powerpoint/2010/main" val="379819716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7620"/>
            <a:ext cx="12192000" cy="6858000"/>
          </a:xfrm>
          <a:prstGeom prst="rect">
            <a:avLst/>
          </a:prstGeom>
        </p:spPr>
      </p:pic>
      <p:sp>
        <p:nvSpPr>
          <p:cNvPr id="3" name="Rectangle 5">
            <a:extLst>
              <a:ext uri="{FF2B5EF4-FFF2-40B4-BE49-F238E27FC236}">
                <a16:creationId xmlns:a16="http://schemas.microsoft.com/office/drawing/2014/main" id="{2441F478-1EAD-46DF-854A-BAFE48FF04BA}"/>
              </a:ext>
            </a:extLst>
          </p:cNvPr>
          <p:cNvSpPr txBox="1">
            <a:spLocks noChangeArrowheads="1"/>
          </p:cNvSpPr>
          <p:nvPr/>
        </p:nvSpPr>
        <p:spPr>
          <a:xfrm>
            <a:off x="2341990" y="2148683"/>
            <a:ext cx="8207375" cy="3889375"/>
          </a:xfrm>
          <a:prstGeom prst="rect">
            <a:avLst/>
          </a:prstGeom>
        </p:spPr>
        <p:txBody>
          <a:bodyPr lIns="91440" tIns="45720" rIns="91440" bIns="45720" anchor="t">
            <a:normAutofit/>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lvl="1">
              <a:buClr>
                <a:srgbClr val="94C600">
                  <a:lumMod val="75000"/>
                </a:srgbClr>
              </a:buClr>
              <a:buFontTx/>
              <a:buChar char="-"/>
              <a:defRPr/>
            </a:pPr>
            <a:r>
              <a:rPr lang="fr-FR" altLang="fr-FR" sz="4000" dirty="0">
                <a:solidFill>
                  <a:prstClr val="black"/>
                </a:solidFill>
                <a:latin typeface="Cambria"/>
              </a:rPr>
              <a:t>L</a:t>
            </a:r>
            <a:r>
              <a:rPr lang="fr-FR" altLang="fr-FR" sz="2000" dirty="0">
                <a:solidFill>
                  <a:prstClr val="black"/>
                </a:solidFill>
                <a:latin typeface="Cambria"/>
              </a:rPr>
              <a:t>es « Référents » à L’ORGANISATION </a:t>
            </a:r>
            <a:r>
              <a:rPr lang="fr-FR" altLang="fr-FR" sz="2000" dirty="0">
                <a:solidFill>
                  <a:srgbClr val="FF0000"/>
                </a:solidFill>
                <a:latin typeface="Cambria"/>
              </a:rPr>
              <a:t>aident et impulsent</a:t>
            </a:r>
            <a:r>
              <a:rPr lang="fr-FR" altLang="fr-FR" sz="2000" dirty="0">
                <a:solidFill>
                  <a:prstClr val="black"/>
                </a:solidFill>
                <a:latin typeface="Cambria"/>
              </a:rPr>
              <a:t> l’activité des Comités Régionaux notamment dans le cadre du renforcement de l’association (P</a:t>
            </a:r>
            <a:r>
              <a:rPr lang="fr-FR" sz="2000" dirty="0">
                <a:solidFill>
                  <a:prstClr val="black"/>
                </a:solidFill>
                <a:latin typeface="Cambria"/>
              </a:rPr>
              <a:t>ermanences et tournées dans les Groupes et CR)</a:t>
            </a:r>
          </a:p>
          <a:p>
            <a:pPr lvl="1">
              <a:buClr>
                <a:srgbClr val="94C600">
                  <a:lumMod val="75000"/>
                </a:srgbClr>
              </a:buClr>
              <a:buFontTx/>
              <a:buChar char="-"/>
              <a:defRPr/>
            </a:pPr>
            <a:endParaRPr lang="fr-FR" altLang="fr-FR" sz="2000" dirty="0">
              <a:solidFill>
                <a:prstClr val="black"/>
              </a:solidFill>
              <a:latin typeface="Cambria"/>
            </a:endParaRPr>
          </a:p>
          <a:p>
            <a:pPr lvl="1">
              <a:buClr>
                <a:srgbClr val="94C600">
                  <a:lumMod val="75000"/>
                </a:srgbClr>
              </a:buClr>
              <a:buFontTx/>
              <a:buChar char="-"/>
              <a:defRPr/>
            </a:pPr>
            <a:r>
              <a:rPr lang="fr-FR" altLang="fr-FR" sz="2000" dirty="0">
                <a:solidFill>
                  <a:prstClr val="black"/>
                </a:solidFill>
                <a:latin typeface="Cambria"/>
              </a:rPr>
              <a:t>Ils participent avec les membres du Bureau National au suivi de l’ensemble des Comités Régionaux</a:t>
            </a:r>
          </a:p>
          <a:p>
            <a:pPr lvl="1">
              <a:buClr>
                <a:srgbClr val="94C600">
                  <a:lumMod val="75000"/>
                </a:srgbClr>
              </a:buClr>
              <a:buFontTx/>
              <a:buChar char="-"/>
              <a:defRPr/>
            </a:pPr>
            <a:r>
              <a:rPr lang="fr-FR" sz="2000" dirty="0">
                <a:solidFill>
                  <a:prstClr val="black"/>
                </a:solidFill>
                <a:latin typeface="Cambria"/>
              </a:rPr>
              <a:t>Ils organisent et maintiennent à jour les formations ORGA et Accueil</a:t>
            </a:r>
            <a:endParaRPr lang="fr-FR" altLang="fr-FR" sz="2000" dirty="0">
              <a:solidFill>
                <a:prstClr val="black"/>
              </a:solidFill>
              <a:latin typeface="Cambria"/>
            </a:endParaRPr>
          </a:p>
          <a:p>
            <a:pPr lvl="1">
              <a:buClr>
                <a:srgbClr val="94C600">
                  <a:lumMod val="75000"/>
                </a:srgbClr>
              </a:buClr>
              <a:buFontTx/>
              <a:buChar char="-"/>
              <a:defRPr/>
            </a:pPr>
            <a:r>
              <a:rPr lang="fr-FR" altLang="fr-FR" sz="2000" dirty="0">
                <a:solidFill>
                  <a:prstClr val="black"/>
                </a:solidFill>
                <a:latin typeface="Cambria"/>
              </a:rPr>
              <a:t>Ils veillent au bon fonctionnement de la structure du Fichier Adhérent en suivant : les a</a:t>
            </a:r>
            <a:r>
              <a:rPr lang="fr-FR" sz="2000" dirty="0">
                <a:solidFill>
                  <a:prstClr val="black"/>
                </a:solidFill>
                <a:latin typeface="Cambria"/>
              </a:rPr>
              <a:t>dhésions, « Dossier Navette », Rejet de précompte, suivi des cotisations, retour des BO)</a:t>
            </a:r>
          </a:p>
        </p:txBody>
      </p:sp>
      <p:sp>
        <p:nvSpPr>
          <p:cNvPr id="7" name="Rectangle 2">
            <a:extLst>
              <a:ext uri="{FF2B5EF4-FFF2-40B4-BE49-F238E27FC236}">
                <a16:creationId xmlns:a16="http://schemas.microsoft.com/office/drawing/2014/main" id="{D76D159A-344D-487A-8497-66BA3DE64C5B}"/>
              </a:ext>
            </a:extLst>
          </p:cNvPr>
          <p:cNvSpPr>
            <a:spLocks noGrp="1" noChangeArrowheads="1"/>
          </p:cNvSpPr>
          <p:nvPr>
            <p:ph type="title"/>
          </p:nvPr>
        </p:nvSpPr>
        <p:spPr>
          <a:xfrm>
            <a:off x="4339860" y="431800"/>
            <a:ext cx="4211637" cy="814388"/>
          </a:xfrm>
        </p:spPr>
        <p:txBody>
          <a:bodyPr rtlCol="0">
            <a:normAutofit/>
          </a:bodyPr>
          <a:lstStyle/>
          <a:p>
            <a:pPr eaLnBrk="1" fontAlgn="auto" hangingPunct="1">
              <a:spcAft>
                <a:spcPts val="0"/>
              </a:spcAft>
              <a:defRPr/>
            </a:pPr>
            <a:r>
              <a:rPr lang="fr-FR" sz="4800" b="1" dirty="0"/>
              <a:t>  L’Organisation</a:t>
            </a:r>
          </a:p>
        </p:txBody>
      </p:sp>
    </p:spTree>
    <p:extLst>
      <p:ext uri="{BB962C8B-B14F-4D97-AF65-F5344CB8AC3E}">
        <p14:creationId xmlns:p14="http://schemas.microsoft.com/office/powerpoint/2010/main" val="389207785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21AB6C-7871-AB72-C9D8-6EB8982414C0}"/>
              </a:ext>
            </a:extLst>
          </p:cNvPr>
          <p:cNvSpPr>
            <a:spLocks noGrp="1"/>
          </p:cNvSpPr>
          <p:nvPr>
            <p:ph type="title"/>
          </p:nvPr>
        </p:nvSpPr>
        <p:spPr/>
        <p:txBody>
          <a:bodyPr/>
          <a:lstStyle/>
          <a:p>
            <a:endParaRPr lang="fr-FR"/>
          </a:p>
        </p:txBody>
      </p:sp>
      <p:sp>
        <p:nvSpPr>
          <p:cNvPr id="3" name="Espace réservé du contenu 2">
            <a:extLst>
              <a:ext uri="{FF2B5EF4-FFF2-40B4-BE49-F238E27FC236}">
                <a16:creationId xmlns:a16="http://schemas.microsoft.com/office/drawing/2014/main" id="{66901FD1-E7D0-8D0C-A944-5DDF2F257F95}"/>
              </a:ext>
            </a:extLst>
          </p:cNvPr>
          <p:cNvSpPr>
            <a:spLocks noGrp="1"/>
          </p:cNvSpPr>
          <p:nvPr>
            <p:ph idx="1"/>
          </p:nvPr>
        </p:nvSpPr>
        <p:spPr/>
        <p:txBody>
          <a:bodyPr/>
          <a:lstStyle/>
          <a:p>
            <a:endParaRPr lang="fr-FR"/>
          </a:p>
        </p:txBody>
      </p:sp>
      <p:pic>
        <p:nvPicPr>
          <p:cNvPr id="4" name="Image 3">
            <a:extLst>
              <a:ext uri="{FF2B5EF4-FFF2-40B4-BE49-F238E27FC236}">
                <a16:creationId xmlns:a16="http://schemas.microsoft.com/office/drawing/2014/main" id="{6A57F759-FB38-8A18-FA53-0AEB002496DA}"/>
              </a:ext>
            </a:extLst>
          </p:cNvPr>
          <p:cNvPicPr>
            <a:picLocks noChangeAspect="1"/>
          </p:cNvPicPr>
          <p:nvPr/>
        </p:nvPicPr>
        <p:blipFill>
          <a:blip r:embed="rId2"/>
          <a:stretch>
            <a:fillRect/>
          </a:stretch>
        </p:blipFill>
        <p:spPr>
          <a:xfrm>
            <a:off x="0" y="0"/>
            <a:ext cx="12192000" cy="6858000"/>
          </a:xfrm>
          <a:prstGeom prst="rect">
            <a:avLst/>
          </a:prstGeom>
        </p:spPr>
      </p:pic>
      <p:sp>
        <p:nvSpPr>
          <p:cNvPr id="5" name="Rectangle 2">
            <a:extLst>
              <a:ext uri="{FF2B5EF4-FFF2-40B4-BE49-F238E27FC236}">
                <a16:creationId xmlns:a16="http://schemas.microsoft.com/office/drawing/2014/main" id="{DFD80A04-DAFD-D30B-C784-ACAC12C14939}"/>
              </a:ext>
            </a:extLst>
          </p:cNvPr>
          <p:cNvSpPr txBox="1">
            <a:spLocks noChangeArrowheads="1"/>
          </p:cNvSpPr>
          <p:nvPr/>
        </p:nvSpPr>
        <p:spPr>
          <a:xfrm>
            <a:off x="4339858" y="620712"/>
            <a:ext cx="4211637" cy="814388"/>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fr-FR" sz="4800" b="1" dirty="0"/>
              <a:t>  La Trésorerie</a:t>
            </a:r>
          </a:p>
        </p:txBody>
      </p:sp>
      <p:sp>
        <p:nvSpPr>
          <p:cNvPr id="6" name="Rectangle 5">
            <a:extLst>
              <a:ext uri="{FF2B5EF4-FFF2-40B4-BE49-F238E27FC236}">
                <a16:creationId xmlns:a16="http://schemas.microsoft.com/office/drawing/2014/main" id="{B4E6318C-3271-9A86-E95B-20B0F5A76618}"/>
              </a:ext>
            </a:extLst>
          </p:cNvPr>
          <p:cNvSpPr txBox="1">
            <a:spLocks noChangeArrowheads="1"/>
          </p:cNvSpPr>
          <p:nvPr/>
        </p:nvSpPr>
        <p:spPr>
          <a:xfrm>
            <a:off x="2341990" y="2148683"/>
            <a:ext cx="8207375" cy="3889375"/>
          </a:xfrm>
          <a:prstGeom prst="rect">
            <a:avLst/>
          </a:prstGeom>
        </p:spPr>
        <p:txBody>
          <a:bodyPr lIns="91440" tIns="45720" rIns="91440" bIns="45720" anchor="t">
            <a:normAutofit lnSpcReduction="10000"/>
          </a:bodyPr>
          <a:lst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lvl="1">
              <a:buClr>
                <a:srgbClr val="94C600">
                  <a:lumMod val="75000"/>
                </a:srgbClr>
              </a:buClr>
              <a:buFontTx/>
              <a:buChar char="-"/>
              <a:defRPr/>
            </a:pPr>
            <a:r>
              <a:rPr lang="fr-FR" altLang="fr-FR" sz="4000" dirty="0">
                <a:solidFill>
                  <a:prstClr val="black"/>
                </a:solidFill>
                <a:latin typeface="Cambria"/>
              </a:rPr>
              <a:t>L</a:t>
            </a:r>
            <a:r>
              <a:rPr lang="fr-FR" altLang="fr-FR" sz="2000" dirty="0">
                <a:solidFill>
                  <a:prstClr val="black"/>
                </a:solidFill>
                <a:latin typeface="Cambria"/>
              </a:rPr>
              <a:t>e Trésorier élabore chaque année le budget, ainsi que bilan financier de l’association. Ceux-ci sont présentés et validés au Conseil d’Administration.</a:t>
            </a:r>
            <a:endParaRPr lang="fr-FR" altLang="fr-FR" sz="2000" dirty="0">
              <a:solidFill>
                <a:prstClr val="black"/>
              </a:solidFill>
              <a:latin typeface="Cambria"/>
              <a:ea typeface="Cambria"/>
            </a:endParaRPr>
          </a:p>
          <a:p>
            <a:pPr lvl="1">
              <a:buClr>
                <a:srgbClr val="94C600">
                  <a:lumMod val="75000"/>
                </a:srgbClr>
              </a:buClr>
              <a:buFontTx/>
              <a:buChar char="-"/>
              <a:defRPr/>
            </a:pPr>
            <a:r>
              <a:rPr lang="fr-FR" altLang="fr-FR" sz="2000" dirty="0">
                <a:solidFill>
                  <a:prstClr val="black"/>
                </a:solidFill>
                <a:latin typeface="Cambria"/>
              </a:rPr>
              <a:t>Il veille au suivi et au respect des orientations budgétaires tout au long de l’année, épaulé en cela par la CSCF.</a:t>
            </a:r>
            <a:endParaRPr lang="fr-FR" altLang="fr-FR" sz="2000" dirty="0">
              <a:solidFill>
                <a:prstClr val="black"/>
              </a:solidFill>
              <a:latin typeface="Cambria"/>
              <a:ea typeface="Cambria"/>
            </a:endParaRPr>
          </a:p>
          <a:p>
            <a:pPr lvl="1">
              <a:buClr>
                <a:srgbClr val="94C600">
                  <a:lumMod val="75000"/>
                </a:srgbClr>
              </a:buClr>
              <a:buFontTx/>
              <a:buChar char="-"/>
              <a:defRPr/>
            </a:pPr>
            <a:r>
              <a:rPr lang="fr-FR" altLang="fr-FR" sz="2000" dirty="0">
                <a:solidFill>
                  <a:prstClr val="black"/>
                </a:solidFill>
                <a:latin typeface="Cambria"/>
              </a:rPr>
              <a:t>Il effectue le suivi des ventes des BE et agendas au niveau national, de l’occupation de la maison ONCF…</a:t>
            </a:r>
            <a:endParaRPr lang="fr-FR" altLang="fr-FR" sz="2000" dirty="0">
              <a:solidFill>
                <a:prstClr val="black"/>
              </a:solidFill>
              <a:latin typeface="Cambria"/>
              <a:ea typeface="Cambria"/>
            </a:endParaRPr>
          </a:p>
          <a:p>
            <a:pPr lvl="1">
              <a:buClr>
                <a:srgbClr val="94C600">
                  <a:lumMod val="75000"/>
                </a:srgbClr>
              </a:buClr>
              <a:buFontTx/>
              <a:buChar char="-"/>
              <a:defRPr/>
            </a:pPr>
            <a:r>
              <a:rPr lang="fr-FR" altLang="fr-FR" sz="2000" dirty="0">
                <a:solidFill>
                  <a:prstClr val="black"/>
                </a:solidFill>
                <a:latin typeface="Cambria"/>
              </a:rPr>
              <a:t>Il élabore le financement et le bilan des congrès, de la fête nationale…</a:t>
            </a:r>
            <a:endParaRPr lang="fr-FR" altLang="fr-FR" sz="2000" dirty="0">
              <a:solidFill>
                <a:prstClr val="black"/>
              </a:solidFill>
              <a:latin typeface="Cambria"/>
              <a:ea typeface="Cambria"/>
            </a:endParaRPr>
          </a:p>
          <a:p>
            <a:pPr lvl="1">
              <a:buClr>
                <a:srgbClr val="94C600">
                  <a:lumMod val="75000"/>
                </a:srgbClr>
              </a:buClr>
              <a:buFontTx/>
              <a:buChar char="-"/>
              <a:defRPr/>
            </a:pPr>
            <a:r>
              <a:rPr lang="fr-FR" altLang="fr-FR" sz="2000" dirty="0">
                <a:solidFill>
                  <a:prstClr val="black"/>
                </a:solidFill>
                <a:latin typeface="Cambria"/>
              </a:rPr>
              <a:t>Il est l’interlocuteur particulier de notre partenaire bancaire (La Banque Postale)</a:t>
            </a:r>
            <a:endParaRPr lang="fr-FR" altLang="fr-FR" sz="2000" dirty="0">
              <a:solidFill>
                <a:prstClr val="black"/>
              </a:solidFill>
              <a:latin typeface="Cambria"/>
              <a:ea typeface="Cambria"/>
            </a:endParaRPr>
          </a:p>
          <a:p>
            <a:pPr lvl="1">
              <a:buClr>
                <a:srgbClr val="94C600">
                  <a:lumMod val="75000"/>
                </a:srgbClr>
              </a:buClr>
              <a:buFontTx/>
              <a:buChar char="-"/>
              <a:defRPr/>
            </a:pPr>
            <a:endParaRPr lang="fr-FR" altLang="fr-FR" sz="2000" dirty="0">
              <a:solidFill>
                <a:prstClr val="black"/>
              </a:solidFill>
              <a:latin typeface="Cambria"/>
            </a:endParaRPr>
          </a:p>
          <a:p>
            <a:pPr lvl="1">
              <a:buClr>
                <a:srgbClr val="94C600">
                  <a:lumMod val="75000"/>
                </a:srgbClr>
              </a:buClr>
              <a:buFontTx/>
              <a:buChar char="-"/>
              <a:defRPr/>
            </a:pPr>
            <a:endParaRPr lang="fr-FR" altLang="fr-FR" sz="2000" dirty="0">
              <a:solidFill>
                <a:prstClr val="black"/>
              </a:solidFill>
              <a:latin typeface="Cambria"/>
            </a:endParaRPr>
          </a:p>
          <a:p>
            <a:pPr lvl="1">
              <a:buClr>
                <a:srgbClr val="94C600">
                  <a:lumMod val="75000"/>
                </a:srgbClr>
              </a:buClr>
              <a:buFontTx/>
              <a:buChar char="-"/>
              <a:defRPr/>
            </a:pPr>
            <a:endParaRPr lang="fr-FR" altLang="fr-FR" sz="2000" dirty="0">
              <a:solidFill>
                <a:prstClr val="black"/>
              </a:solidFill>
              <a:latin typeface="Cambria"/>
            </a:endParaRPr>
          </a:p>
          <a:p>
            <a:pPr lvl="1">
              <a:buClr>
                <a:srgbClr val="94C600">
                  <a:lumMod val="75000"/>
                </a:srgbClr>
              </a:buClr>
              <a:buFontTx/>
              <a:buChar char="-"/>
              <a:defRPr/>
            </a:pPr>
            <a:endParaRPr lang="fr-FR" altLang="fr-FR" sz="2000" dirty="0">
              <a:solidFill>
                <a:prstClr val="black"/>
              </a:solidFill>
              <a:latin typeface="Cambria"/>
            </a:endParaRPr>
          </a:p>
          <a:p>
            <a:pPr lvl="1">
              <a:buClr>
                <a:srgbClr val="94C600">
                  <a:lumMod val="75000"/>
                </a:srgbClr>
              </a:buClr>
              <a:buFontTx/>
              <a:buChar char="-"/>
              <a:defRPr/>
            </a:pPr>
            <a:endParaRPr lang="fr-FR" altLang="fr-FR" sz="2000" dirty="0">
              <a:solidFill>
                <a:prstClr val="black"/>
              </a:solidFill>
              <a:latin typeface="Cambria"/>
            </a:endParaRPr>
          </a:p>
        </p:txBody>
      </p:sp>
    </p:spTree>
    <p:extLst>
      <p:ext uri="{BB962C8B-B14F-4D97-AF65-F5344CB8AC3E}">
        <p14:creationId xmlns:p14="http://schemas.microsoft.com/office/powerpoint/2010/main" val="50076186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Rectangle 1">
            <a:extLst>
              <a:ext uri="{FF2B5EF4-FFF2-40B4-BE49-F238E27FC236}">
                <a16:creationId xmlns:a16="http://schemas.microsoft.com/office/drawing/2014/main" id="{EEF8FA21-56FD-4178-A456-89904F544076}"/>
              </a:ext>
            </a:extLst>
          </p:cNvPr>
          <p:cNvSpPr>
            <a:spLocks noChangeArrowheads="1"/>
          </p:cNvSpPr>
          <p:nvPr/>
        </p:nvSpPr>
        <p:spPr bwMode="auto">
          <a:xfrm>
            <a:off x="6277687" y="2828835"/>
            <a:ext cx="567055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r>
              <a:rPr lang="fr-FR" altLang="fr-FR" sz="1800" dirty="0">
                <a:solidFill>
                  <a:prstClr val="black"/>
                </a:solidFill>
                <a:latin typeface="+mn-lt"/>
                <a:cs typeface="Calibri" panose="020F0502020204030204" pitchFamily="34" charset="0"/>
              </a:rPr>
              <a:t>Élue par le Congrès, elle rend des comptes lors de la tenue de ses travaux, elle a pour mission d’apporter un soutien fonctionnel et logistique pour assurer la bonne circulation des flux financiers et l’harmonie des procédures en place.</a:t>
            </a:r>
          </a:p>
        </p:txBody>
      </p:sp>
      <p:sp>
        <p:nvSpPr>
          <p:cNvPr id="6" name="Rectangle 3">
            <a:extLst>
              <a:ext uri="{FF2B5EF4-FFF2-40B4-BE49-F238E27FC236}">
                <a16:creationId xmlns:a16="http://schemas.microsoft.com/office/drawing/2014/main" id="{0C4BB164-81AD-499B-9EA0-C9F135E906AD}"/>
              </a:ext>
            </a:extLst>
          </p:cNvPr>
          <p:cNvSpPr>
            <a:spLocks noGrp="1"/>
          </p:cNvSpPr>
          <p:nvPr>
            <p:ph idx="1"/>
          </p:nvPr>
        </p:nvSpPr>
        <p:spPr>
          <a:xfrm>
            <a:off x="6367910" y="4376206"/>
            <a:ext cx="5490104" cy="1929494"/>
          </a:xfrm>
        </p:spPr>
        <p:txBody>
          <a:bodyPr rtlCol="0">
            <a:normAutofit/>
          </a:bodyPr>
          <a:lstStyle/>
          <a:p>
            <a:pPr indent="-274320" eaLnBrk="1" fontAlgn="auto" hangingPunct="1">
              <a:spcAft>
                <a:spcPts val="0"/>
              </a:spcAft>
              <a:defRPr/>
            </a:pPr>
            <a:r>
              <a:rPr lang="fr-FR" altLang="fr-FR" sz="1800" dirty="0"/>
              <a:t>Elle est chargée de la vérification de la comptabilité et du contrôle des opérations financières du siège, du patrimoine immobilier de l’ONCF ainsi que les comptabilités des groupes et Comités Régionaux.</a:t>
            </a:r>
          </a:p>
          <a:p>
            <a:pPr indent="-274320" eaLnBrk="1" fontAlgn="auto" hangingPunct="1">
              <a:spcAft>
                <a:spcPts val="0"/>
              </a:spcAft>
              <a:defRPr/>
            </a:pPr>
            <a:r>
              <a:rPr lang="fr-FR" altLang="fr-FR" sz="1800" dirty="0"/>
              <a:t>Elle est composée de 7 membres en dehors du Conseil.</a:t>
            </a:r>
            <a:endParaRPr lang="fr-FR" altLang="fr-FR" sz="1800" i="1" dirty="0">
              <a:solidFill>
                <a:schemeClr val="bg1"/>
              </a:solidFill>
            </a:endParaRPr>
          </a:p>
          <a:p>
            <a:pPr indent="-274320" eaLnBrk="1" fontAlgn="auto" hangingPunct="1">
              <a:spcAft>
                <a:spcPts val="0"/>
              </a:spcAft>
              <a:defRPr/>
            </a:pPr>
            <a:endParaRPr lang="fr-FR" altLang="fr-FR" sz="1000" i="1" dirty="0"/>
          </a:p>
          <a:p>
            <a:pPr indent="-274320" eaLnBrk="1" fontAlgn="auto" hangingPunct="1">
              <a:spcAft>
                <a:spcPts val="0"/>
              </a:spcAft>
              <a:defRPr/>
            </a:pPr>
            <a:endParaRPr lang="fr-FR" altLang="fr-FR" sz="1000" i="1" dirty="0"/>
          </a:p>
        </p:txBody>
      </p:sp>
      <p:sp>
        <p:nvSpPr>
          <p:cNvPr id="7" name="Rectangle 2">
            <a:extLst>
              <a:ext uri="{FF2B5EF4-FFF2-40B4-BE49-F238E27FC236}">
                <a16:creationId xmlns:a16="http://schemas.microsoft.com/office/drawing/2014/main" id="{E3487B18-367E-4831-B4BB-09F6E7FF561D}"/>
              </a:ext>
            </a:extLst>
          </p:cNvPr>
          <p:cNvSpPr>
            <a:spLocks noGrp="1"/>
          </p:cNvSpPr>
          <p:nvPr>
            <p:ph type="title"/>
          </p:nvPr>
        </p:nvSpPr>
        <p:spPr>
          <a:xfrm>
            <a:off x="1595437" y="385763"/>
            <a:ext cx="9001125" cy="1368425"/>
          </a:xfrm>
        </p:spPr>
        <p:txBody>
          <a:bodyPr>
            <a:noAutofit/>
          </a:bodyPr>
          <a:lstStyle/>
          <a:p>
            <a:pPr algn="ctr" eaLnBrk="1" hangingPunct="1"/>
            <a:r>
              <a:rPr lang="fr-FR" altLang="fr-FR" sz="4800" b="1" dirty="0"/>
              <a:t>La Commission de Soutien </a:t>
            </a:r>
            <a:br>
              <a:rPr lang="fr-FR" altLang="fr-FR" sz="4800" b="1" dirty="0"/>
            </a:br>
            <a:r>
              <a:rPr lang="fr-FR" altLang="fr-FR" sz="4800" b="1" dirty="0"/>
              <a:t>et de Contrôle Financier</a:t>
            </a:r>
          </a:p>
        </p:txBody>
      </p:sp>
      <p:pic>
        <p:nvPicPr>
          <p:cNvPr id="3" name="Image 2">
            <a:extLst>
              <a:ext uri="{FF2B5EF4-FFF2-40B4-BE49-F238E27FC236}">
                <a16:creationId xmlns:a16="http://schemas.microsoft.com/office/drawing/2014/main" id="{716EA6DC-EB6D-2CD9-8D3F-D917607C4F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784" y="2506624"/>
            <a:ext cx="5947141" cy="4250532"/>
          </a:xfrm>
          <a:prstGeom prst="rect">
            <a:avLst/>
          </a:prstGeom>
        </p:spPr>
      </p:pic>
    </p:spTree>
    <p:extLst>
      <p:ext uri="{BB962C8B-B14F-4D97-AF65-F5344CB8AC3E}">
        <p14:creationId xmlns:p14="http://schemas.microsoft.com/office/powerpoint/2010/main" val="152258907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6" name="Rectangle 2">
            <a:extLst>
              <a:ext uri="{FF2B5EF4-FFF2-40B4-BE49-F238E27FC236}">
                <a16:creationId xmlns:a16="http://schemas.microsoft.com/office/drawing/2014/main" id="{A8B332CE-7A37-407B-81D3-9DA9B1AB37C7}"/>
              </a:ext>
            </a:extLst>
          </p:cNvPr>
          <p:cNvSpPr>
            <a:spLocks noGrp="1" noChangeArrowheads="1"/>
          </p:cNvSpPr>
          <p:nvPr>
            <p:ph type="title"/>
          </p:nvPr>
        </p:nvSpPr>
        <p:spPr>
          <a:xfrm>
            <a:off x="1991518" y="567374"/>
            <a:ext cx="8208963" cy="720725"/>
          </a:xfrm>
        </p:spPr>
        <p:txBody>
          <a:bodyPr rtlCol="0">
            <a:noAutofit/>
          </a:bodyPr>
          <a:lstStyle/>
          <a:p>
            <a:pPr algn="ctr" eaLnBrk="1" fontAlgn="auto" hangingPunct="1">
              <a:spcAft>
                <a:spcPts val="0"/>
              </a:spcAft>
              <a:defRPr/>
            </a:pPr>
            <a:r>
              <a:rPr lang="fr-FR" sz="4800" b="1" dirty="0"/>
              <a:t>La Communication</a:t>
            </a:r>
          </a:p>
        </p:txBody>
      </p:sp>
      <p:sp>
        <p:nvSpPr>
          <p:cNvPr id="7" name="Rectangle 3">
            <a:extLst>
              <a:ext uri="{FF2B5EF4-FFF2-40B4-BE49-F238E27FC236}">
                <a16:creationId xmlns:a16="http://schemas.microsoft.com/office/drawing/2014/main" id="{3313774D-5CD7-4EFA-819A-AE8143E4E13A}"/>
              </a:ext>
            </a:extLst>
          </p:cNvPr>
          <p:cNvSpPr>
            <a:spLocks noGrp="1"/>
          </p:cNvSpPr>
          <p:nvPr>
            <p:ph idx="1"/>
          </p:nvPr>
        </p:nvSpPr>
        <p:spPr>
          <a:xfrm>
            <a:off x="2274840" y="1676475"/>
            <a:ext cx="8207375" cy="4530894"/>
          </a:xfrm>
        </p:spPr>
        <p:txBody>
          <a:bodyPr rtlCol="0">
            <a:noAutofit/>
          </a:bodyPr>
          <a:lstStyle/>
          <a:p>
            <a:pPr indent="-274320" eaLnBrk="1" fontAlgn="auto" hangingPunct="1">
              <a:lnSpc>
                <a:spcPct val="90000"/>
              </a:lnSpc>
              <a:spcAft>
                <a:spcPts val="0"/>
              </a:spcAft>
              <a:defRPr/>
            </a:pPr>
            <a:r>
              <a:rPr lang="fr-FR" altLang="fr-FR" dirty="0">
                <a:solidFill>
                  <a:schemeClr val="tx1"/>
                </a:solidFill>
                <a:latin typeface="+mj-lt"/>
              </a:rPr>
              <a:t>Elle </a:t>
            </a:r>
            <a:r>
              <a:rPr lang="fr-FR" altLang="fr-FR">
                <a:solidFill>
                  <a:schemeClr val="tx1"/>
                </a:solidFill>
                <a:latin typeface="+mj-lt"/>
              </a:rPr>
              <a:t>est gérée </a:t>
            </a:r>
            <a:r>
              <a:rPr lang="fr-FR" altLang="fr-FR" dirty="0">
                <a:solidFill>
                  <a:schemeClr val="tx1"/>
                </a:solidFill>
                <a:latin typeface="+mj-lt"/>
              </a:rPr>
              <a:t>par tous les membres du Bureau National et a en charge d’analyser et de faire évoluer nos techniques et supports de communication envers nos pupilles, nos adhérents et les cheminots.</a:t>
            </a:r>
          </a:p>
          <a:p>
            <a:pPr indent="-274320" eaLnBrk="1" fontAlgn="auto" hangingPunct="1">
              <a:lnSpc>
                <a:spcPct val="90000"/>
              </a:lnSpc>
              <a:spcAft>
                <a:spcPts val="0"/>
              </a:spcAft>
              <a:defRPr/>
            </a:pPr>
            <a:endParaRPr lang="fr-FR" altLang="fr-FR" sz="1400" dirty="0">
              <a:solidFill>
                <a:schemeClr val="tx1"/>
              </a:solidFill>
              <a:latin typeface="+mj-lt"/>
            </a:endParaRPr>
          </a:p>
          <a:p>
            <a:pPr indent="-274320" eaLnBrk="1" fontAlgn="auto" hangingPunct="1">
              <a:lnSpc>
                <a:spcPct val="90000"/>
              </a:lnSpc>
              <a:spcAft>
                <a:spcPts val="0"/>
              </a:spcAft>
              <a:defRPr/>
            </a:pPr>
            <a:r>
              <a:rPr lang="fr-FR" altLang="fr-FR" dirty="0">
                <a:solidFill>
                  <a:schemeClr val="tx1"/>
                </a:solidFill>
                <a:latin typeface="+mj-lt"/>
              </a:rPr>
              <a:t>Des travaux particuliers lui sont confiés dans le cadre du choix et du contenu des agendas, B.E., affiches, expositions,….</a:t>
            </a:r>
          </a:p>
          <a:p>
            <a:pPr indent="-274320" eaLnBrk="1" fontAlgn="auto" hangingPunct="1">
              <a:lnSpc>
                <a:spcPct val="90000"/>
              </a:lnSpc>
              <a:spcAft>
                <a:spcPts val="0"/>
              </a:spcAft>
              <a:defRPr/>
            </a:pPr>
            <a:endParaRPr lang="fr-FR" altLang="fr-FR" sz="1400" dirty="0">
              <a:solidFill>
                <a:schemeClr val="tx1"/>
              </a:solidFill>
              <a:latin typeface="+mj-lt"/>
            </a:endParaRPr>
          </a:p>
          <a:p>
            <a:pPr indent="-274320" eaLnBrk="1" fontAlgn="auto" hangingPunct="1">
              <a:lnSpc>
                <a:spcPct val="90000"/>
              </a:lnSpc>
              <a:spcAft>
                <a:spcPts val="0"/>
              </a:spcAft>
              <a:defRPr/>
            </a:pPr>
            <a:r>
              <a:rPr lang="fr-FR" altLang="fr-FR" dirty="0">
                <a:solidFill>
                  <a:schemeClr val="tx1"/>
                </a:solidFill>
                <a:latin typeface="+mj-lt"/>
              </a:rPr>
              <a:t>Ses dernières réalisations ont été notamment le film de l’ONCF et le renouveau du site internet</a:t>
            </a:r>
          </a:p>
        </p:txBody>
      </p:sp>
    </p:spTree>
    <p:extLst>
      <p:ext uri="{BB962C8B-B14F-4D97-AF65-F5344CB8AC3E}">
        <p14:creationId xmlns:p14="http://schemas.microsoft.com/office/powerpoint/2010/main" val="38927823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AutoShape 29">
            <a:extLst>
              <a:ext uri="{FF2B5EF4-FFF2-40B4-BE49-F238E27FC236}">
                <a16:creationId xmlns:a16="http://schemas.microsoft.com/office/drawing/2014/main" id="{8C847A7E-019D-490D-A8EF-2EC737B7D6CC}"/>
              </a:ext>
            </a:extLst>
          </p:cNvPr>
          <p:cNvSpPr>
            <a:spLocks noChangeArrowheads="1"/>
          </p:cNvSpPr>
          <p:nvPr/>
        </p:nvSpPr>
        <p:spPr bwMode="auto">
          <a:xfrm>
            <a:off x="3381375" y="1700213"/>
            <a:ext cx="5429250" cy="571500"/>
          </a:xfrm>
          <a:prstGeom prst="roundRect">
            <a:avLst>
              <a:gd name="adj" fmla="val 16667"/>
            </a:avLst>
          </a:prstGeom>
          <a:ln>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2400" b="1" dirty="0">
                <a:solidFill>
                  <a:prstClr val="black"/>
                </a:solidFill>
                <a:latin typeface="Calibri"/>
              </a:rPr>
              <a:t>Groupes et adhérents délégués</a:t>
            </a:r>
          </a:p>
        </p:txBody>
      </p:sp>
      <p:sp>
        <p:nvSpPr>
          <p:cNvPr id="5" name="AutoShape 30">
            <a:extLst>
              <a:ext uri="{FF2B5EF4-FFF2-40B4-BE49-F238E27FC236}">
                <a16:creationId xmlns:a16="http://schemas.microsoft.com/office/drawing/2014/main" id="{D848FD54-0151-4D46-963F-7BF8A37B320A}"/>
              </a:ext>
            </a:extLst>
          </p:cNvPr>
          <p:cNvSpPr>
            <a:spLocks noChangeArrowheads="1"/>
          </p:cNvSpPr>
          <p:nvPr/>
        </p:nvSpPr>
        <p:spPr bwMode="auto">
          <a:xfrm>
            <a:off x="3400426" y="2703513"/>
            <a:ext cx="5419725" cy="457200"/>
          </a:xfrm>
          <a:prstGeom prst="roundRect">
            <a:avLst>
              <a:gd name="adj" fmla="val 16667"/>
            </a:avLst>
          </a:prstGeom>
          <a:solidFill>
            <a:schemeClr val="accent2">
              <a:lumMod val="20000"/>
              <a:lumOff val="80000"/>
            </a:schemeClr>
          </a:solidFill>
          <a:ln>
            <a:headEnd/>
            <a:tailEnd/>
          </a:ln>
        </p:spPr>
        <p:style>
          <a:lnRef idx="2">
            <a:schemeClr val="accent2"/>
          </a:lnRef>
          <a:fillRef idx="1">
            <a:schemeClr val="lt1"/>
          </a:fillRef>
          <a:effectRef idx="0">
            <a:schemeClr val="accent2"/>
          </a:effectRef>
          <a:fontRef idx="minor">
            <a:schemeClr val="dk1"/>
          </a:fontRef>
        </p:style>
        <p:txBody>
          <a:bodyPr/>
          <a:lstStyle/>
          <a:p>
            <a:pPr algn="ctr" eaLnBrk="0" fontAlgn="base" hangingPunct="0">
              <a:spcBef>
                <a:spcPct val="0"/>
              </a:spcBef>
              <a:spcAft>
                <a:spcPct val="0"/>
              </a:spcAft>
              <a:defRPr/>
            </a:pPr>
            <a:r>
              <a:rPr lang="fr-FR" sz="2600" b="1" dirty="0">
                <a:solidFill>
                  <a:prstClr val="black"/>
                </a:solidFill>
                <a:latin typeface="Calibri"/>
                <a:cs typeface="Times New Roman" panose="02020603050405020304" pitchFamily="18" charset="0"/>
              </a:rPr>
              <a:t>Congrès</a:t>
            </a:r>
            <a:endParaRPr lang="fr-FR" sz="2400" b="1" dirty="0">
              <a:solidFill>
                <a:prstClr val="black"/>
              </a:solidFill>
              <a:latin typeface="Calibri"/>
              <a:cs typeface="Times New Roman" panose="02020603050405020304" pitchFamily="18" charset="0"/>
            </a:endParaRPr>
          </a:p>
        </p:txBody>
      </p:sp>
      <p:sp>
        <p:nvSpPr>
          <p:cNvPr id="6" name="AutoShape 31">
            <a:extLst>
              <a:ext uri="{FF2B5EF4-FFF2-40B4-BE49-F238E27FC236}">
                <a16:creationId xmlns:a16="http://schemas.microsoft.com/office/drawing/2014/main" id="{8629367B-924F-4350-9995-4C5C198841A6}"/>
              </a:ext>
            </a:extLst>
          </p:cNvPr>
          <p:cNvSpPr>
            <a:spLocks noChangeArrowheads="1"/>
          </p:cNvSpPr>
          <p:nvPr/>
        </p:nvSpPr>
        <p:spPr bwMode="auto">
          <a:xfrm>
            <a:off x="3033714" y="3598863"/>
            <a:ext cx="2847975" cy="342900"/>
          </a:xfrm>
          <a:prstGeom prst="roundRect">
            <a:avLst>
              <a:gd name="adj" fmla="val 16667"/>
            </a:avLst>
          </a:prstGeom>
          <a:solidFill>
            <a:schemeClr val="accent2">
              <a:lumMod val="20000"/>
              <a:lumOff val="80000"/>
            </a:schemeClr>
          </a:solidFill>
          <a:ln>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200" b="1" dirty="0">
                <a:solidFill>
                  <a:prstClr val="black"/>
                </a:solidFill>
                <a:latin typeface="Calibri"/>
              </a:rPr>
              <a:t>Conseil d’Administration</a:t>
            </a:r>
            <a:endParaRPr lang="fr-FR" altLang="fr-FR" sz="2400" dirty="0">
              <a:solidFill>
                <a:prstClr val="black"/>
              </a:solidFill>
              <a:latin typeface="Calibri"/>
            </a:endParaRPr>
          </a:p>
        </p:txBody>
      </p:sp>
      <p:sp>
        <p:nvSpPr>
          <p:cNvPr id="7" name="AutoShape 39">
            <a:extLst>
              <a:ext uri="{FF2B5EF4-FFF2-40B4-BE49-F238E27FC236}">
                <a16:creationId xmlns:a16="http://schemas.microsoft.com/office/drawing/2014/main" id="{E3787BF1-8B34-4C21-860C-F6F4C07F420E}"/>
              </a:ext>
            </a:extLst>
          </p:cNvPr>
          <p:cNvSpPr>
            <a:spLocks noChangeArrowheads="1"/>
          </p:cNvSpPr>
          <p:nvPr/>
        </p:nvSpPr>
        <p:spPr bwMode="auto">
          <a:xfrm>
            <a:off x="7440613" y="3503613"/>
            <a:ext cx="1485900" cy="342900"/>
          </a:xfrm>
          <a:prstGeom prst="roundRect">
            <a:avLst>
              <a:gd name="adj" fmla="val 16667"/>
            </a:avLst>
          </a:prstGeom>
          <a:ln>
            <a:solidFill>
              <a:srgbClr val="FF0000"/>
            </a:solidFill>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200" b="1" dirty="0">
                <a:solidFill>
                  <a:prstClr val="black"/>
                </a:solidFill>
                <a:latin typeface="Calibri"/>
              </a:rPr>
              <a:t>C.S.C.F.</a:t>
            </a:r>
            <a:endParaRPr lang="fr-FR" altLang="fr-FR" sz="2400" dirty="0">
              <a:solidFill>
                <a:prstClr val="black"/>
              </a:solidFill>
              <a:latin typeface="Calibri"/>
            </a:endParaRPr>
          </a:p>
        </p:txBody>
      </p:sp>
      <p:sp>
        <p:nvSpPr>
          <p:cNvPr id="8" name="Text Box 62">
            <a:extLst>
              <a:ext uri="{FF2B5EF4-FFF2-40B4-BE49-F238E27FC236}">
                <a16:creationId xmlns:a16="http://schemas.microsoft.com/office/drawing/2014/main" id="{15AD1C51-7D8D-4BBD-B87B-A99B7BCDEE78}"/>
              </a:ext>
            </a:extLst>
          </p:cNvPr>
          <p:cNvSpPr txBox="1">
            <a:spLocks noChangeArrowheads="1"/>
          </p:cNvSpPr>
          <p:nvPr/>
        </p:nvSpPr>
        <p:spPr bwMode="auto">
          <a:xfrm>
            <a:off x="4895850" y="3228975"/>
            <a:ext cx="10287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defRPr/>
            </a:pPr>
            <a:r>
              <a:rPr lang="fr-FR" altLang="fr-FR" sz="1200" dirty="0">
                <a:solidFill>
                  <a:prstClr val="black"/>
                </a:solidFill>
                <a:latin typeface="Calibri"/>
              </a:rPr>
              <a:t>Élection</a:t>
            </a:r>
            <a:endParaRPr lang="fr-FR" altLang="fr-FR" dirty="0">
              <a:solidFill>
                <a:prstClr val="black"/>
              </a:solidFill>
              <a:latin typeface="Calibri"/>
            </a:endParaRPr>
          </a:p>
        </p:txBody>
      </p:sp>
      <p:sp>
        <p:nvSpPr>
          <p:cNvPr id="9" name="Text Box 67">
            <a:extLst>
              <a:ext uri="{FF2B5EF4-FFF2-40B4-BE49-F238E27FC236}">
                <a16:creationId xmlns:a16="http://schemas.microsoft.com/office/drawing/2014/main" id="{7254CA72-806C-4404-9FA0-CFB5A9DAC9BF}"/>
              </a:ext>
            </a:extLst>
          </p:cNvPr>
          <p:cNvSpPr txBox="1">
            <a:spLocks noChangeArrowheads="1"/>
          </p:cNvSpPr>
          <p:nvPr/>
        </p:nvSpPr>
        <p:spPr bwMode="auto">
          <a:xfrm>
            <a:off x="7724775" y="3160713"/>
            <a:ext cx="10287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defRPr/>
            </a:pPr>
            <a:r>
              <a:rPr lang="fr-FR" altLang="fr-FR" sz="1200" dirty="0">
                <a:solidFill>
                  <a:prstClr val="black"/>
                </a:solidFill>
                <a:latin typeface="Calibri"/>
              </a:rPr>
              <a:t>Élection</a:t>
            </a:r>
            <a:endParaRPr lang="fr-FR" altLang="fr-FR" dirty="0">
              <a:solidFill>
                <a:prstClr val="black"/>
              </a:solidFill>
              <a:latin typeface="Calibri"/>
            </a:endParaRPr>
          </a:p>
        </p:txBody>
      </p:sp>
      <p:sp>
        <p:nvSpPr>
          <p:cNvPr id="10" name="Line 53">
            <a:extLst>
              <a:ext uri="{FF2B5EF4-FFF2-40B4-BE49-F238E27FC236}">
                <a16:creationId xmlns:a16="http://schemas.microsoft.com/office/drawing/2014/main" id="{D249824C-83A6-491C-9F34-8512E5424DD7}"/>
              </a:ext>
            </a:extLst>
          </p:cNvPr>
          <p:cNvSpPr>
            <a:spLocks noChangeShapeType="1"/>
          </p:cNvSpPr>
          <p:nvPr/>
        </p:nvSpPr>
        <p:spPr bwMode="auto">
          <a:xfrm flipH="1">
            <a:off x="6038850" y="2271713"/>
            <a:ext cx="0" cy="431800"/>
          </a:xfrm>
          <a:prstGeom prst="line">
            <a:avLst/>
          </a:prstGeom>
          <a:noFill/>
          <a:ln w="28575">
            <a:solidFill>
              <a:schemeClr val="accent1">
                <a:lumMod val="50000"/>
              </a:schemeClr>
            </a:solidFill>
            <a:round/>
            <a:headEnd/>
            <a:tailEnd type="triangle" w="med" len="med"/>
          </a:ln>
        </p:spPr>
        <p:txBody>
          <a:bodyPr/>
          <a:lstStyle/>
          <a:p>
            <a:pPr eaLnBrk="0" fontAlgn="base" hangingPunct="0">
              <a:spcBef>
                <a:spcPct val="0"/>
              </a:spcBef>
              <a:spcAft>
                <a:spcPct val="0"/>
              </a:spcAft>
              <a:defRPr/>
            </a:pPr>
            <a:endParaRPr lang="fr-FR" sz="2400">
              <a:solidFill>
                <a:prstClr val="black"/>
              </a:solidFill>
              <a:latin typeface="Times New Roman" panose="02020603050405020304" pitchFamily="18" charset="0"/>
            </a:endParaRPr>
          </a:p>
        </p:txBody>
      </p:sp>
      <p:sp>
        <p:nvSpPr>
          <p:cNvPr id="11" name="Line 53">
            <a:extLst>
              <a:ext uri="{FF2B5EF4-FFF2-40B4-BE49-F238E27FC236}">
                <a16:creationId xmlns:a16="http://schemas.microsoft.com/office/drawing/2014/main" id="{2BE9BEB7-B297-4D07-B7B8-13A4BF6E558C}"/>
              </a:ext>
            </a:extLst>
          </p:cNvPr>
          <p:cNvSpPr>
            <a:spLocks noChangeShapeType="1"/>
          </p:cNvSpPr>
          <p:nvPr/>
        </p:nvSpPr>
        <p:spPr bwMode="auto">
          <a:xfrm flipH="1">
            <a:off x="4872038" y="3160713"/>
            <a:ext cx="0" cy="431800"/>
          </a:xfrm>
          <a:prstGeom prst="line">
            <a:avLst/>
          </a:prstGeom>
          <a:noFill/>
          <a:ln w="28575">
            <a:solidFill>
              <a:schemeClr val="accent1">
                <a:lumMod val="50000"/>
              </a:schemeClr>
            </a:solidFill>
            <a:round/>
            <a:headEnd/>
            <a:tailEnd type="triangle" w="med" len="med"/>
          </a:ln>
        </p:spPr>
        <p:txBody>
          <a:bodyPr/>
          <a:lstStyle/>
          <a:p>
            <a:pPr eaLnBrk="0" fontAlgn="base" hangingPunct="0">
              <a:spcBef>
                <a:spcPct val="0"/>
              </a:spcBef>
              <a:spcAft>
                <a:spcPct val="0"/>
              </a:spcAft>
              <a:defRPr/>
            </a:pPr>
            <a:endParaRPr lang="fr-FR" sz="2400">
              <a:solidFill>
                <a:prstClr val="black"/>
              </a:solidFill>
              <a:latin typeface="Times New Roman" panose="02020603050405020304" pitchFamily="18" charset="0"/>
            </a:endParaRPr>
          </a:p>
        </p:txBody>
      </p:sp>
      <p:sp>
        <p:nvSpPr>
          <p:cNvPr id="12" name="Line 51">
            <a:extLst>
              <a:ext uri="{FF2B5EF4-FFF2-40B4-BE49-F238E27FC236}">
                <a16:creationId xmlns:a16="http://schemas.microsoft.com/office/drawing/2014/main" id="{6AEEBA5F-822A-40DC-A5DA-B87389A6ED5A}"/>
              </a:ext>
            </a:extLst>
          </p:cNvPr>
          <p:cNvSpPr>
            <a:spLocks noChangeShapeType="1"/>
          </p:cNvSpPr>
          <p:nvPr/>
        </p:nvSpPr>
        <p:spPr bwMode="auto">
          <a:xfrm>
            <a:off x="7724775" y="3205163"/>
            <a:ext cx="7938" cy="298450"/>
          </a:xfrm>
          <a:prstGeom prst="line">
            <a:avLst/>
          </a:prstGeom>
          <a:noFill/>
          <a:ln w="28575">
            <a:solidFill>
              <a:schemeClr val="accent1">
                <a:lumMod val="50000"/>
              </a:schemeClr>
            </a:solidFill>
            <a:round/>
            <a:headEnd/>
            <a:tailEnd type="triangle" w="med" len="med"/>
          </a:ln>
        </p:spPr>
        <p:txBody>
          <a:bodyPr/>
          <a:lstStyle/>
          <a:p>
            <a:pPr eaLnBrk="0" fontAlgn="base" hangingPunct="0">
              <a:spcBef>
                <a:spcPct val="0"/>
              </a:spcBef>
              <a:spcAft>
                <a:spcPct val="0"/>
              </a:spcAft>
              <a:defRPr/>
            </a:pPr>
            <a:endParaRPr lang="fr-FR" sz="2400">
              <a:solidFill>
                <a:prstClr val="black"/>
              </a:solidFill>
              <a:latin typeface="Times New Roman" panose="02020603050405020304" pitchFamily="18" charset="0"/>
            </a:endParaRPr>
          </a:p>
        </p:txBody>
      </p:sp>
      <p:sp>
        <p:nvSpPr>
          <p:cNvPr id="14" name="Text Box 68">
            <a:extLst>
              <a:ext uri="{FF2B5EF4-FFF2-40B4-BE49-F238E27FC236}">
                <a16:creationId xmlns:a16="http://schemas.microsoft.com/office/drawing/2014/main" id="{6DEF8921-D353-4E20-AE04-6EE2EEFFE45C}"/>
              </a:ext>
            </a:extLst>
          </p:cNvPr>
          <p:cNvSpPr txBox="1">
            <a:spLocks noChangeArrowheads="1"/>
          </p:cNvSpPr>
          <p:nvPr/>
        </p:nvSpPr>
        <p:spPr bwMode="auto">
          <a:xfrm>
            <a:off x="9884865" y="5182474"/>
            <a:ext cx="1430338"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defRPr/>
            </a:pPr>
            <a:r>
              <a:rPr lang="fr-FR" altLang="fr-FR" sz="2000" dirty="0">
                <a:solidFill>
                  <a:prstClr val="black"/>
                </a:solidFill>
                <a:latin typeface="Calibri"/>
              </a:rPr>
              <a:t>Salariées</a:t>
            </a:r>
          </a:p>
        </p:txBody>
      </p:sp>
      <p:sp>
        <p:nvSpPr>
          <p:cNvPr id="15" name="AutoShape 38">
            <a:extLst>
              <a:ext uri="{FF2B5EF4-FFF2-40B4-BE49-F238E27FC236}">
                <a16:creationId xmlns:a16="http://schemas.microsoft.com/office/drawing/2014/main" id="{49A00283-546D-4D61-A1BC-147C7665D337}"/>
              </a:ext>
            </a:extLst>
          </p:cNvPr>
          <p:cNvSpPr>
            <a:spLocks noChangeArrowheads="1"/>
          </p:cNvSpPr>
          <p:nvPr/>
        </p:nvSpPr>
        <p:spPr bwMode="auto">
          <a:xfrm>
            <a:off x="7440613" y="4062413"/>
            <a:ext cx="1485900" cy="342900"/>
          </a:xfrm>
          <a:prstGeom prst="roundRect">
            <a:avLst>
              <a:gd name="adj" fmla="val 16667"/>
            </a:avLst>
          </a:prstGeom>
          <a:solidFill>
            <a:srgbClr val="33CCFF"/>
          </a:solidFill>
          <a:ln>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200" b="1" dirty="0">
                <a:solidFill>
                  <a:prstClr val="black"/>
                </a:solidFill>
                <a:latin typeface="Calibri"/>
              </a:rPr>
              <a:t>Président C.S.C.F.</a:t>
            </a:r>
            <a:endParaRPr lang="fr-FR" altLang="fr-FR" sz="2400" dirty="0">
              <a:solidFill>
                <a:prstClr val="black"/>
              </a:solidFill>
              <a:latin typeface="Calibri"/>
            </a:endParaRPr>
          </a:p>
        </p:txBody>
      </p:sp>
      <p:sp>
        <p:nvSpPr>
          <p:cNvPr id="16" name="AutoShape 41">
            <a:extLst>
              <a:ext uri="{FF2B5EF4-FFF2-40B4-BE49-F238E27FC236}">
                <a16:creationId xmlns:a16="http://schemas.microsoft.com/office/drawing/2014/main" id="{A1CEEDBA-1586-4995-AC83-22DDB4BA11E8}"/>
              </a:ext>
            </a:extLst>
          </p:cNvPr>
          <p:cNvSpPr>
            <a:spLocks noChangeArrowheads="1"/>
          </p:cNvSpPr>
          <p:nvPr/>
        </p:nvSpPr>
        <p:spPr bwMode="auto">
          <a:xfrm>
            <a:off x="7732713" y="4583113"/>
            <a:ext cx="1473200" cy="342900"/>
          </a:xfrm>
          <a:prstGeom prst="roundRect">
            <a:avLst>
              <a:gd name="adj" fmla="val 16667"/>
            </a:avLst>
          </a:prstGeom>
          <a:solidFill>
            <a:srgbClr val="33CCFF"/>
          </a:solidFill>
          <a:ln>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200" b="1" dirty="0">
                <a:solidFill>
                  <a:prstClr val="black"/>
                </a:solidFill>
                <a:latin typeface="Calibri"/>
              </a:rPr>
              <a:t>Thomas : Maison</a:t>
            </a:r>
            <a:endParaRPr lang="fr-FR" altLang="fr-FR" sz="2400" dirty="0">
              <a:solidFill>
                <a:prstClr val="black"/>
              </a:solidFill>
              <a:latin typeface="Calibri"/>
            </a:endParaRPr>
          </a:p>
        </p:txBody>
      </p:sp>
      <p:sp>
        <p:nvSpPr>
          <p:cNvPr id="17" name="AutoShape 42">
            <a:extLst>
              <a:ext uri="{FF2B5EF4-FFF2-40B4-BE49-F238E27FC236}">
                <a16:creationId xmlns:a16="http://schemas.microsoft.com/office/drawing/2014/main" id="{260D12EF-4022-42FD-B06B-E585FE5E919C}"/>
              </a:ext>
            </a:extLst>
          </p:cNvPr>
          <p:cNvSpPr>
            <a:spLocks noChangeArrowheads="1"/>
          </p:cNvSpPr>
          <p:nvPr/>
        </p:nvSpPr>
        <p:spPr bwMode="auto">
          <a:xfrm>
            <a:off x="7692924" y="5028405"/>
            <a:ext cx="1533525" cy="342901"/>
          </a:xfrm>
          <a:prstGeom prst="roundRect">
            <a:avLst>
              <a:gd name="adj" fmla="val 16667"/>
            </a:avLst>
          </a:prstGeom>
          <a:solidFill>
            <a:srgbClr val="33CCFF"/>
          </a:solidFill>
          <a:ln>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200" b="1" dirty="0">
                <a:solidFill>
                  <a:prstClr val="black"/>
                </a:solidFill>
                <a:latin typeface="Calibri"/>
              </a:rPr>
              <a:t>Corinne : Comptable</a:t>
            </a:r>
          </a:p>
        </p:txBody>
      </p:sp>
      <p:sp>
        <p:nvSpPr>
          <p:cNvPr id="18" name="AutoShape 43">
            <a:extLst>
              <a:ext uri="{FF2B5EF4-FFF2-40B4-BE49-F238E27FC236}">
                <a16:creationId xmlns:a16="http://schemas.microsoft.com/office/drawing/2014/main" id="{15A42E43-3714-4C57-B5E2-38FDE9502CDE}"/>
              </a:ext>
            </a:extLst>
          </p:cNvPr>
          <p:cNvSpPr>
            <a:spLocks noChangeArrowheads="1"/>
          </p:cNvSpPr>
          <p:nvPr/>
        </p:nvSpPr>
        <p:spPr bwMode="auto">
          <a:xfrm>
            <a:off x="7712073" y="5881993"/>
            <a:ext cx="1485901" cy="275167"/>
          </a:xfrm>
          <a:prstGeom prst="roundRect">
            <a:avLst>
              <a:gd name="adj" fmla="val 16667"/>
            </a:avLst>
          </a:prstGeom>
          <a:solidFill>
            <a:srgbClr val="33CCFF"/>
          </a:solidFill>
          <a:ln>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200" b="1" dirty="0">
                <a:solidFill>
                  <a:prstClr val="black"/>
                </a:solidFill>
                <a:latin typeface="Calibri"/>
              </a:rPr>
              <a:t>Séverine : Pupilles</a:t>
            </a:r>
            <a:endParaRPr lang="fr-FR" altLang="fr-FR" sz="2400" dirty="0">
              <a:solidFill>
                <a:prstClr val="black"/>
              </a:solidFill>
              <a:latin typeface="Calibri"/>
            </a:endParaRPr>
          </a:p>
        </p:txBody>
      </p:sp>
      <p:sp>
        <p:nvSpPr>
          <p:cNvPr id="19" name="Line 59">
            <a:extLst>
              <a:ext uri="{FF2B5EF4-FFF2-40B4-BE49-F238E27FC236}">
                <a16:creationId xmlns:a16="http://schemas.microsoft.com/office/drawing/2014/main" id="{2BAF29AF-EFD2-49C7-AC55-C0ECD9BB7F42}"/>
              </a:ext>
            </a:extLst>
          </p:cNvPr>
          <p:cNvSpPr>
            <a:spLocks noChangeShapeType="1"/>
          </p:cNvSpPr>
          <p:nvPr/>
        </p:nvSpPr>
        <p:spPr bwMode="auto">
          <a:xfrm>
            <a:off x="6737351" y="4830764"/>
            <a:ext cx="982663" cy="1063625"/>
          </a:xfrm>
          <a:prstGeom prst="line">
            <a:avLst/>
          </a:prstGeom>
          <a:ln>
            <a:solidFill>
              <a:schemeClr val="accent1">
                <a:lumMod val="50000"/>
              </a:schemeClr>
            </a:solidFill>
            <a:headEnd/>
            <a:tailEnd type="triangle" w="med" len="med"/>
          </a:ln>
        </p:spPr>
        <p:style>
          <a:lnRef idx="2">
            <a:schemeClr val="accent2"/>
          </a:lnRef>
          <a:fillRef idx="1">
            <a:schemeClr val="lt1"/>
          </a:fillRef>
          <a:effectRef idx="0">
            <a:schemeClr val="accent2"/>
          </a:effectRef>
          <a:fontRef idx="minor">
            <a:schemeClr val="dk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20" name="Line 60">
            <a:extLst>
              <a:ext uri="{FF2B5EF4-FFF2-40B4-BE49-F238E27FC236}">
                <a16:creationId xmlns:a16="http://schemas.microsoft.com/office/drawing/2014/main" id="{92D33982-EC11-454B-A6D4-FFF4FD7C2285}"/>
              </a:ext>
            </a:extLst>
          </p:cNvPr>
          <p:cNvSpPr>
            <a:spLocks noChangeShapeType="1"/>
          </p:cNvSpPr>
          <p:nvPr/>
        </p:nvSpPr>
        <p:spPr bwMode="auto">
          <a:xfrm>
            <a:off x="6751639" y="4826000"/>
            <a:ext cx="915987" cy="350839"/>
          </a:xfrm>
          <a:prstGeom prst="line">
            <a:avLst/>
          </a:prstGeom>
          <a:ln>
            <a:solidFill>
              <a:schemeClr val="accent1">
                <a:lumMod val="50000"/>
              </a:schemeClr>
            </a:solidFill>
            <a:headEnd/>
            <a:tailEnd type="triangle" w="med" len="med"/>
          </a:ln>
        </p:spPr>
        <p:style>
          <a:lnRef idx="2">
            <a:schemeClr val="accent2"/>
          </a:lnRef>
          <a:fillRef idx="1">
            <a:schemeClr val="lt1"/>
          </a:fillRef>
          <a:effectRef idx="0">
            <a:schemeClr val="accent2"/>
          </a:effectRef>
          <a:fontRef idx="minor">
            <a:schemeClr val="dk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21" name="Line 60">
            <a:extLst>
              <a:ext uri="{FF2B5EF4-FFF2-40B4-BE49-F238E27FC236}">
                <a16:creationId xmlns:a16="http://schemas.microsoft.com/office/drawing/2014/main" id="{52A671ED-3078-4821-B9CB-07C1AC46B7C6}"/>
              </a:ext>
            </a:extLst>
          </p:cNvPr>
          <p:cNvSpPr>
            <a:spLocks noChangeShapeType="1"/>
          </p:cNvSpPr>
          <p:nvPr/>
        </p:nvSpPr>
        <p:spPr bwMode="auto">
          <a:xfrm flipV="1">
            <a:off x="6751639" y="4821238"/>
            <a:ext cx="973137" cy="0"/>
          </a:xfrm>
          <a:prstGeom prst="line">
            <a:avLst/>
          </a:prstGeom>
          <a:ln>
            <a:solidFill>
              <a:schemeClr val="accent1">
                <a:lumMod val="50000"/>
              </a:schemeClr>
            </a:solidFill>
            <a:headEnd/>
            <a:tailEnd type="triangle" w="med" len="med"/>
          </a:ln>
        </p:spPr>
        <p:style>
          <a:lnRef idx="2">
            <a:schemeClr val="accent2"/>
          </a:lnRef>
          <a:fillRef idx="1">
            <a:schemeClr val="lt1"/>
          </a:fillRef>
          <a:effectRef idx="0">
            <a:schemeClr val="accent2"/>
          </a:effectRef>
          <a:fontRef idx="minor">
            <a:schemeClr val="dk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22" name="AutoShape 40">
            <a:extLst>
              <a:ext uri="{FF2B5EF4-FFF2-40B4-BE49-F238E27FC236}">
                <a16:creationId xmlns:a16="http://schemas.microsoft.com/office/drawing/2014/main" id="{4774FFF7-E09A-434E-A5CA-AACE66FF0E15}"/>
              </a:ext>
            </a:extLst>
          </p:cNvPr>
          <p:cNvSpPr>
            <a:spLocks noChangeArrowheads="1"/>
          </p:cNvSpPr>
          <p:nvPr/>
        </p:nvSpPr>
        <p:spPr bwMode="auto">
          <a:xfrm>
            <a:off x="7645401" y="6296330"/>
            <a:ext cx="1538287" cy="509590"/>
          </a:xfrm>
          <a:prstGeom prst="roundRect">
            <a:avLst>
              <a:gd name="adj" fmla="val 16667"/>
            </a:avLst>
          </a:prstGeom>
          <a:solidFill>
            <a:srgbClr val="33CCFF"/>
          </a:solidFill>
          <a:ln>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200" b="1" dirty="0">
                <a:solidFill>
                  <a:prstClr val="black"/>
                </a:solidFill>
                <a:latin typeface="Calibri"/>
              </a:rPr>
              <a:t>Céline : Gestion du fichier Adhérents</a:t>
            </a:r>
            <a:endParaRPr lang="fr-FR" altLang="fr-FR" sz="2400" dirty="0">
              <a:solidFill>
                <a:prstClr val="black"/>
              </a:solidFill>
              <a:latin typeface="Calibri"/>
            </a:endParaRPr>
          </a:p>
        </p:txBody>
      </p:sp>
      <p:sp>
        <p:nvSpPr>
          <p:cNvPr id="23" name="AutoShape 33">
            <a:extLst>
              <a:ext uri="{FF2B5EF4-FFF2-40B4-BE49-F238E27FC236}">
                <a16:creationId xmlns:a16="http://schemas.microsoft.com/office/drawing/2014/main" id="{40DFABFE-CB37-46D0-B907-9CEA591F2529}"/>
              </a:ext>
            </a:extLst>
          </p:cNvPr>
          <p:cNvSpPr>
            <a:spLocks noChangeArrowheads="1"/>
          </p:cNvSpPr>
          <p:nvPr/>
        </p:nvSpPr>
        <p:spPr bwMode="auto">
          <a:xfrm>
            <a:off x="5353050" y="5322888"/>
            <a:ext cx="1485900" cy="342900"/>
          </a:xfrm>
          <a:prstGeom prst="roundRect">
            <a:avLst>
              <a:gd name="adj" fmla="val 16667"/>
            </a:avLst>
          </a:prstGeom>
          <a:solidFill>
            <a:schemeClr val="accent2">
              <a:lumMod val="20000"/>
              <a:lumOff val="80000"/>
            </a:schemeClr>
          </a:solidFill>
          <a:ln w="9525">
            <a:solidFill>
              <a:schemeClr val="accent1">
                <a:lumMod val="50000"/>
              </a:schemeClr>
            </a:solidFill>
            <a:round/>
            <a:headEnd/>
            <a:tailEnd/>
          </a:ln>
        </p:spPr>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200" b="1" dirty="0">
                <a:solidFill>
                  <a:prstClr val="black"/>
                </a:solidFill>
                <a:latin typeface="Calibri"/>
              </a:rPr>
              <a:t>Secrétaire Général</a:t>
            </a:r>
            <a:endParaRPr lang="fr-FR" altLang="fr-FR" sz="1200" dirty="0">
              <a:solidFill>
                <a:prstClr val="black"/>
              </a:solidFill>
              <a:latin typeface="Calibri"/>
            </a:endParaRPr>
          </a:p>
        </p:txBody>
      </p:sp>
      <p:sp>
        <p:nvSpPr>
          <p:cNvPr id="24" name="AutoShape 32">
            <a:extLst>
              <a:ext uri="{FF2B5EF4-FFF2-40B4-BE49-F238E27FC236}">
                <a16:creationId xmlns:a16="http://schemas.microsoft.com/office/drawing/2014/main" id="{D81955D2-7D43-40CC-A591-192129839818}"/>
              </a:ext>
            </a:extLst>
          </p:cNvPr>
          <p:cNvSpPr>
            <a:spLocks noChangeArrowheads="1"/>
          </p:cNvSpPr>
          <p:nvPr/>
        </p:nvSpPr>
        <p:spPr bwMode="auto">
          <a:xfrm>
            <a:off x="5381626" y="4491039"/>
            <a:ext cx="1370013" cy="592137"/>
          </a:xfrm>
          <a:prstGeom prst="roundRect">
            <a:avLst>
              <a:gd name="adj" fmla="val 16667"/>
            </a:avLst>
          </a:prstGeom>
          <a:solidFill>
            <a:schemeClr val="accent2">
              <a:lumMod val="20000"/>
              <a:lumOff val="80000"/>
            </a:schemeClr>
          </a:solidFill>
          <a:ln>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600" b="1" dirty="0">
                <a:solidFill>
                  <a:prstClr val="black"/>
                </a:solidFill>
                <a:latin typeface="Calibri"/>
              </a:rPr>
              <a:t>Bureau </a:t>
            </a:r>
          </a:p>
          <a:p>
            <a:pPr algn="ctr" eaLnBrk="0" fontAlgn="base" hangingPunct="0">
              <a:spcBef>
                <a:spcPct val="0"/>
              </a:spcBef>
              <a:spcAft>
                <a:spcPct val="0"/>
              </a:spcAft>
              <a:buClrTx/>
              <a:buSzTx/>
              <a:buNone/>
              <a:defRPr/>
            </a:pPr>
            <a:r>
              <a:rPr lang="fr-FR" altLang="fr-FR" sz="1600" b="1" dirty="0">
                <a:solidFill>
                  <a:prstClr val="black"/>
                </a:solidFill>
                <a:latin typeface="Calibri"/>
              </a:rPr>
              <a:t>National</a:t>
            </a:r>
            <a:endParaRPr lang="fr-FR" altLang="fr-FR" sz="1600" dirty="0">
              <a:solidFill>
                <a:prstClr val="black"/>
              </a:solidFill>
              <a:latin typeface="Calibri"/>
            </a:endParaRPr>
          </a:p>
        </p:txBody>
      </p:sp>
      <p:sp>
        <p:nvSpPr>
          <p:cNvPr id="25" name="Line 69">
            <a:extLst>
              <a:ext uri="{FF2B5EF4-FFF2-40B4-BE49-F238E27FC236}">
                <a16:creationId xmlns:a16="http://schemas.microsoft.com/office/drawing/2014/main" id="{4D1B30B5-2879-4477-9CC3-52CDDF6EAFF2}"/>
              </a:ext>
            </a:extLst>
          </p:cNvPr>
          <p:cNvSpPr>
            <a:spLocks noChangeShapeType="1"/>
          </p:cNvSpPr>
          <p:nvPr/>
        </p:nvSpPr>
        <p:spPr bwMode="auto">
          <a:xfrm flipH="1">
            <a:off x="6096000" y="5084763"/>
            <a:ext cx="0" cy="252412"/>
          </a:xfrm>
          <a:prstGeom prst="line">
            <a:avLst/>
          </a:prstGeom>
          <a:ln>
            <a:solidFill>
              <a:schemeClr val="accent1">
                <a:lumMod val="50000"/>
              </a:schemeClr>
            </a:solidFill>
            <a:headEnd/>
            <a:tailEnd type="triangle" w="med" len="med"/>
          </a:ln>
        </p:spPr>
        <p:style>
          <a:lnRef idx="2">
            <a:schemeClr val="accent2"/>
          </a:lnRef>
          <a:fillRef idx="1">
            <a:schemeClr val="lt1"/>
          </a:fillRef>
          <a:effectRef idx="0">
            <a:schemeClr val="accent2"/>
          </a:effectRef>
          <a:fontRef idx="minor">
            <a:schemeClr val="dk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27" name="Text Box 66">
            <a:extLst>
              <a:ext uri="{FF2B5EF4-FFF2-40B4-BE49-F238E27FC236}">
                <a16:creationId xmlns:a16="http://schemas.microsoft.com/office/drawing/2014/main" id="{46C37F44-FE1B-4EE0-A5B8-65A84371346B}"/>
              </a:ext>
            </a:extLst>
          </p:cNvPr>
          <p:cNvSpPr txBox="1">
            <a:spLocks noChangeArrowheads="1"/>
          </p:cNvSpPr>
          <p:nvPr/>
        </p:nvSpPr>
        <p:spPr bwMode="auto">
          <a:xfrm>
            <a:off x="5686425" y="4068763"/>
            <a:ext cx="863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defRPr/>
            </a:pPr>
            <a:r>
              <a:rPr lang="fr-FR" altLang="fr-FR" sz="1200" dirty="0">
                <a:solidFill>
                  <a:prstClr val="black"/>
                </a:solidFill>
                <a:latin typeface="Calibri"/>
              </a:rPr>
              <a:t>Élection</a:t>
            </a:r>
            <a:endParaRPr lang="fr-FR" altLang="fr-FR" dirty="0">
              <a:solidFill>
                <a:prstClr val="black"/>
              </a:solidFill>
              <a:latin typeface="Calibri"/>
            </a:endParaRPr>
          </a:p>
        </p:txBody>
      </p:sp>
      <p:sp>
        <p:nvSpPr>
          <p:cNvPr id="28" name="Line 53">
            <a:extLst>
              <a:ext uri="{FF2B5EF4-FFF2-40B4-BE49-F238E27FC236}">
                <a16:creationId xmlns:a16="http://schemas.microsoft.com/office/drawing/2014/main" id="{B48972A5-96D1-4E87-BE14-64523398E0C9}"/>
              </a:ext>
            </a:extLst>
          </p:cNvPr>
          <p:cNvSpPr>
            <a:spLocks noChangeShapeType="1"/>
          </p:cNvSpPr>
          <p:nvPr/>
        </p:nvSpPr>
        <p:spPr bwMode="auto">
          <a:xfrm>
            <a:off x="5664200" y="3941763"/>
            <a:ext cx="0" cy="495300"/>
          </a:xfrm>
          <a:prstGeom prst="line">
            <a:avLst/>
          </a:prstGeom>
          <a:noFill/>
          <a:ln w="28575">
            <a:solidFill>
              <a:schemeClr val="accent1">
                <a:lumMod val="50000"/>
              </a:schemeClr>
            </a:solidFill>
            <a:round/>
            <a:headEnd/>
            <a:tailEnd type="triangle" w="med" len="med"/>
          </a:ln>
        </p:spPr>
        <p:txBody>
          <a:bodyPr/>
          <a:lstStyle/>
          <a:p>
            <a:pPr eaLnBrk="0" fontAlgn="base" hangingPunct="0">
              <a:spcBef>
                <a:spcPct val="0"/>
              </a:spcBef>
              <a:spcAft>
                <a:spcPct val="0"/>
              </a:spcAft>
              <a:defRPr/>
            </a:pPr>
            <a:endParaRPr lang="fr-FR" sz="2400">
              <a:solidFill>
                <a:prstClr val="black"/>
              </a:solidFill>
              <a:latin typeface="Times New Roman" panose="02020603050405020304" pitchFamily="18" charset="0"/>
            </a:endParaRPr>
          </a:p>
        </p:txBody>
      </p:sp>
      <p:sp>
        <p:nvSpPr>
          <p:cNvPr id="29" name="Text Box 63">
            <a:extLst>
              <a:ext uri="{FF2B5EF4-FFF2-40B4-BE49-F238E27FC236}">
                <a16:creationId xmlns:a16="http://schemas.microsoft.com/office/drawing/2014/main" id="{FF2A0ED1-3A06-4CAE-BE5B-EBAB07FD3520}"/>
              </a:ext>
            </a:extLst>
          </p:cNvPr>
          <p:cNvSpPr txBox="1">
            <a:spLocks noChangeArrowheads="1"/>
          </p:cNvSpPr>
          <p:nvPr/>
        </p:nvSpPr>
        <p:spPr bwMode="auto">
          <a:xfrm>
            <a:off x="3514725" y="3935413"/>
            <a:ext cx="10287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defRPr/>
            </a:pPr>
            <a:r>
              <a:rPr lang="fr-FR" altLang="fr-FR" sz="1200" dirty="0">
                <a:solidFill>
                  <a:prstClr val="black"/>
                </a:solidFill>
                <a:latin typeface="Calibri"/>
              </a:rPr>
              <a:t>Désignation</a:t>
            </a:r>
            <a:endParaRPr lang="fr-FR" altLang="fr-FR" dirty="0">
              <a:solidFill>
                <a:prstClr val="black"/>
              </a:solidFill>
              <a:latin typeface="Calibri"/>
            </a:endParaRPr>
          </a:p>
        </p:txBody>
      </p:sp>
      <p:sp>
        <p:nvSpPr>
          <p:cNvPr id="30" name="AutoShape 34">
            <a:extLst>
              <a:ext uri="{FF2B5EF4-FFF2-40B4-BE49-F238E27FC236}">
                <a16:creationId xmlns:a16="http://schemas.microsoft.com/office/drawing/2014/main" id="{BBD439EF-A70E-4F9F-A08A-42A3B6966122}"/>
              </a:ext>
            </a:extLst>
          </p:cNvPr>
          <p:cNvSpPr>
            <a:spLocks noChangeArrowheads="1"/>
          </p:cNvSpPr>
          <p:nvPr/>
        </p:nvSpPr>
        <p:spPr bwMode="auto">
          <a:xfrm>
            <a:off x="3033714" y="4240213"/>
            <a:ext cx="1990725" cy="342900"/>
          </a:xfrm>
          <a:prstGeom prst="roundRect">
            <a:avLst>
              <a:gd name="adj" fmla="val 16667"/>
            </a:avLst>
          </a:prstGeom>
          <a:solidFill>
            <a:schemeClr val="accent1">
              <a:lumMod val="20000"/>
              <a:lumOff val="80000"/>
            </a:schemeClr>
          </a:solidFill>
          <a:ln>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200" b="1" dirty="0">
                <a:solidFill>
                  <a:prstClr val="black"/>
                </a:solidFill>
                <a:latin typeface="Calibri"/>
              </a:rPr>
              <a:t>Organisation</a:t>
            </a:r>
            <a:endParaRPr lang="fr-FR" altLang="fr-FR" sz="2400" dirty="0">
              <a:solidFill>
                <a:prstClr val="black"/>
              </a:solidFill>
              <a:latin typeface="Calibri"/>
            </a:endParaRPr>
          </a:p>
        </p:txBody>
      </p:sp>
      <p:sp>
        <p:nvSpPr>
          <p:cNvPr id="31" name="AutoShape 35">
            <a:extLst>
              <a:ext uri="{FF2B5EF4-FFF2-40B4-BE49-F238E27FC236}">
                <a16:creationId xmlns:a16="http://schemas.microsoft.com/office/drawing/2014/main" id="{61DE34D5-E08F-4D8F-B994-627BB3D7033A}"/>
              </a:ext>
            </a:extLst>
          </p:cNvPr>
          <p:cNvSpPr>
            <a:spLocks noChangeArrowheads="1"/>
          </p:cNvSpPr>
          <p:nvPr/>
        </p:nvSpPr>
        <p:spPr bwMode="auto">
          <a:xfrm>
            <a:off x="3033714" y="4786313"/>
            <a:ext cx="1990725" cy="385762"/>
          </a:xfrm>
          <a:prstGeom prst="roundRect">
            <a:avLst>
              <a:gd name="adj" fmla="val 16667"/>
            </a:avLst>
          </a:prstGeom>
          <a:solidFill>
            <a:schemeClr val="accent1">
              <a:lumMod val="20000"/>
              <a:lumOff val="80000"/>
            </a:schemeClr>
          </a:solidFill>
          <a:ln>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200" b="1" dirty="0">
                <a:solidFill>
                  <a:prstClr val="black"/>
                </a:solidFill>
                <a:latin typeface="Calibri"/>
              </a:rPr>
              <a:t>Solidarité pupilles</a:t>
            </a:r>
            <a:endParaRPr lang="fr-FR" altLang="fr-FR" sz="2400" dirty="0">
              <a:solidFill>
                <a:prstClr val="black"/>
              </a:solidFill>
              <a:latin typeface="Calibri"/>
            </a:endParaRPr>
          </a:p>
        </p:txBody>
      </p:sp>
      <p:sp>
        <p:nvSpPr>
          <p:cNvPr id="32" name="AutoShape 70">
            <a:extLst>
              <a:ext uri="{FF2B5EF4-FFF2-40B4-BE49-F238E27FC236}">
                <a16:creationId xmlns:a16="http://schemas.microsoft.com/office/drawing/2014/main" id="{78798AAC-DF73-44DD-ACB4-98B9EECE1D42}"/>
              </a:ext>
            </a:extLst>
          </p:cNvPr>
          <p:cNvSpPr>
            <a:spLocks noChangeArrowheads="1"/>
          </p:cNvSpPr>
          <p:nvPr/>
        </p:nvSpPr>
        <p:spPr bwMode="auto">
          <a:xfrm>
            <a:off x="3033714" y="5894388"/>
            <a:ext cx="1990725" cy="342900"/>
          </a:xfrm>
          <a:prstGeom prst="roundRect">
            <a:avLst>
              <a:gd name="adj" fmla="val 16667"/>
            </a:avLst>
          </a:prstGeom>
          <a:solidFill>
            <a:schemeClr val="accent1">
              <a:lumMod val="20000"/>
              <a:lumOff val="80000"/>
            </a:schemeClr>
          </a:solidFill>
          <a:ln>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200" b="1" dirty="0">
                <a:solidFill>
                  <a:prstClr val="black"/>
                </a:solidFill>
                <a:latin typeface="Calibri"/>
              </a:rPr>
              <a:t>Collectif  Fête Nationale</a:t>
            </a:r>
            <a:endParaRPr lang="fr-FR" altLang="fr-FR" sz="2400" dirty="0">
              <a:solidFill>
                <a:prstClr val="black"/>
              </a:solidFill>
              <a:latin typeface="Calibri"/>
            </a:endParaRPr>
          </a:p>
        </p:txBody>
      </p:sp>
      <p:sp>
        <p:nvSpPr>
          <p:cNvPr id="33" name="AutoShape 36">
            <a:extLst>
              <a:ext uri="{FF2B5EF4-FFF2-40B4-BE49-F238E27FC236}">
                <a16:creationId xmlns:a16="http://schemas.microsoft.com/office/drawing/2014/main" id="{389ADDA8-8322-4368-B6E3-A06C1F811D2F}"/>
              </a:ext>
            </a:extLst>
          </p:cNvPr>
          <p:cNvSpPr>
            <a:spLocks noChangeArrowheads="1"/>
          </p:cNvSpPr>
          <p:nvPr/>
        </p:nvSpPr>
        <p:spPr bwMode="auto">
          <a:xfrm>
            <a:off x="3033714" y="5353050"/>
            <a:ext cx="1990725" cy="342900"/>
          </a:xfrm>
          <a:prstGeom prst="roundRect">
            <a:avLst>
              <a:gd name="adj" fmla="val 16667"/>
            </a:avLst>
          </a:prstGeom>
          <a:solidFill>
            <a:schemeClr val="accent1">
              <a:lumMod val="20000"/>
              <a:lumOff val="80000"/>
            </a:schemeClr>
          </a:solidFill>
          <a:ln>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200" b="1" dirty="0">
                <a:solidFill>
                  <a:prstClr val="black"/>
                </a:solidFill>
                <a:latin typeface="Calibri"/>
              </a:rPr>
              <a:t>Communication</a:t>
            </a:r>
            <a:endParaRPr lang="fr-FR" altLang="fr-FR" sz="2400" dirty="0">
              <a:solidFill>
                <a:prstClr val="black"/>
              </a:solidFill>
              <a:latin typeface="Calibri"/>
            </a:endParaRPr>
          </a:p>
        </p:txBody>
      </p:sp>
      <p:sp>
        <p:nvSpPr>
          <p:cNvPr id="34" name="Line 52">
            <a:extLst>
              <a:ext uri="{FF2B5EF4-FFF2-40B4-BE49-F238E27FC236}">
                <a16:creationId xmlns:a16="http://schemas.microsoft.com/office/drawing/2014/main" id="{C209A505-7157-4C95-8E4E-34C882E48BC1}"/>
              </a:ext>
            </a:extLst>
          </p:cNvPr>
          <p:cNvSpPr>
            <a:spLocks noChangeShapeType="1"/>
          </p:cNvSpPr>
          <p:nvPr/>
        </p:nvSpPr>
        <p:spPr bwMode="auto">
          <a:xfrm flipH="1">
            <a:off x="5024439" y="4830764"/>
            <a:ext cx="357187" cy="1235075"/>
          </a:xfrm>
          <a:prstGeom prst="line">
            <a:avLst/>
          </a:prstGeom>
          <a:ln>
            <a:headEnd/>
            <a:tailEnd type="triangle" w="med" len="med"/>
          </a:ln>
        </p:spPr>
        <p:style>
          <a:lnRef idx="2">
            <a:schemeClr val="accent2"/>
          </a:lnRef>
          <a:fillRef idx="1">
            <a:schemeClr val="lt1"/>
          </a:fillRef>
          <a:effectRef idx="0">
            <a:schemeClr val="accent2"/>
          </a:effectRef>
          <a:fontRef idx="minor">
            <a:schemeClr val="dk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35" name="Line 52">
            <a:extLst>
              <a:ext uri="{FF2B5EF4-FFF2-40B4-BE49-F238E27FC236}">
                <a16:creationId xmlns:a16="http://schemas.microsoft.com/office/drawing/2014/main" id="{88E3AAD3-57AE-43A3-9B52-F69BA291DFF9}"/>
              </a:ext>
            </a:extLst>
          </p:cNvPr>
          <p:cNvSpPr>
            <a:spLocks noChangeShapeType="1"/>
          </p:cNvSpPr>
          <p:nvPr/>
        </p:nvSpPr>
        <p:spPr bwMode="auto">
          <a:xfrm flipH="1">
            <a:off x="4997451" y="4830764"/>
            <a:ext cx="384175" cy="522287"/>
          </a:xfrm>
          <a:prstGeom prst="line">
            <a:avLst/>
          </a:prstGeom>
          <a:ln>
            <a:headEnd/>
            <a:tailEnd type="triangle" w="med" len="med"/>
          </a:ln>
        </p:spPr>
        <p:style>
          <a:lnRef idx="2">
            <a:schemeClr val="accent2"/>
          </a:lnRef>
          <a:fillRef idx="1">
            <a:schemeClr val="lt1"/>
          </a:fillRef>
          <a:effectRef idx="0">
            <a:schemeClr val="accent2"/>
          </a:effectRef>
          <a:fontRef idx="minor">
            <a:schemeClr val="dk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36" name="Line 52">
            <a:extLst>
              <a:ext uri="{FF2B5EF4-FFF2-40B4-BE49-F238E27FC236}">
                <a16:creationId xmlns:a16="http://schemas.microsoft.com/office/drawing/2014/main" id="{ADFE0C10-6287-4A8C-8BBC-64974EFBAA07}"/>
              </a:ext>
            </a:extLst>
          </p:cNvPr>
          <p:cNvSpPr>
            <a:spLocks noChangeShapeType="1"/>
          </p:cNvSpPr>
          <p:nvPr/>
        </p:nvSpPr>
        <p:spPr bwMode="auto">
          <a:xfrm flipH="1">
            <a:off x="5024438" y="4830763"/>
            <a:ext cx="328612" cy="133350"/>
          </a:xfrm>
          <a:prstGeom prst="line">
            <a:avLst/>
          </a:prstGeom>
          <a:ln>
            <a:headEnd/>
            <a:tailEnd type="triangle" w="med" len="med"/>
          </a:ln>
        </p:spPr>
        <p:style>
          <a:lnRef idx="2">
            <a:schemeClr val="accent2"/>
          </a:lnRef>
          <a:fillRef idx="1">
            <a:schemeClr val="lt1"/>
          </a:fillRef>
          <a:effectRef idx="0">
            <a:schemeClr val="accent2"/>
          </a:effectRef>
          <a:fontRef idx="minor">
            <a:schemeClr val="dk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37" name="Line 52">
            <a:extLst>
              <a:ext uri="{FF2B5EF4-FFF2-40B4-BE49-F238E27FC236}">
                <a16:creationId xmlns:a16="http://schemas.microsoft.com/office/drawing/2014/main" id="{3263E4BB-09C6-4565-A174-65B155A027E1}"/>
              </a:ext>
            </a:extLst>
          </p:cNvPr>
          <p:cNvSpPr>
            <a:spLocks noChangeShapeType="1"/>
          </p:cNvSpPr>
          <p:nvPr/>
        </p:nvSpPr>
        <p:spPr bwMode="auto">
          <a:xfrm flipH="1" flipV="1">
            <a:off x="5024439" y="4572001"/>
            <a:ext cx="357187" cy="239713"/>
          </a:xfrm>
          <a:prstGeom prst="line">
            <a:avLst/>
          </a:prstGeom>
          <a:ln>
            <a:headEnd/>
            <a:tailEnd type="triangle" w="med" len="med"/>
          </a:ln>
        </p:spPr>
        <p:style>
          <a:lnRef idx="2">
            <a:schemeClr val="accent2"/>
          </a:lnRef>
          <a:fillRef idx="1">
            <a:schemeClr val="lt1"/>
          </a:fillRef>
          <a:effectRef idx="0">
            <a:schemeClr val="accent2"/>
          </a:effectRef>
          <a:fontRef idx="minor">
            <a:schemeClr val="dk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2" name="Rectangle 2">
            <a:extLst>
              <a:ext uri="{FF2B5EF4-FFF2-40B4-BE49-F238E27FC236}">
                <a16:creationId xmlns:a16="http://schemas.microsoft.com/office/drawing/2014/main" id="{F92929E4-88FD-7EEA-87E8-EDBA5029028B}"/>
              </a:ext>
            </a:extLst>
          </p:cNvPr>
          <p:cNvSpPr>
            <a:spLocks noGrp="1"/>
          </p:cNvSpPr>
          <p:nvPr>
            <p:ph type="title"/>
          </p:nvPr>
        </p:nvSpPr>
        <p:spPr>
          <a:xfrm>
            <a:off x="2027237" y="411958"/>
            <a:ext cx="8207375" cy="744537"/>
          </a:xfrm>
        </p:spPr>
        <p:txBody>
          <a:bodyPr rtlCol="0">
            <a:noAutofit/>
          </a:bodyPr>
          <a:lstStyle/>
          <a:p>
            <a:pPr algn="ctr" eaLnBrk="1" fontAlgn="auto" hangingPunct="1">
              <a:spcAft>
                <a:spcPts val="0"/>
              </a:spcAft>
              <a:defRPr/>
            </a:pPr>
            <a:r>
              <a:rPr lang="fr-FR" altLang="fr-FR" sz="4800" b="1" dirty="0"/>
              <a:t>Les structures</a:t>
            </a:r>
          </a:p>
        </p:txBody>
      </p:sp>
      <p:sp>
        <p:nvSpPr>
          <p:cNvPr id="13" name="Line 59">
            <a:extLst>
              <a:ext uri="{FF2B5EF4-FFF2-40B4-BE49-F238E27FC236}">
                <a16:creationId xmlns:a16="http://schemas.microsoft.com/office/drawing/2014/main" id="{9B9B2A59-77F7-5EA9-34C4-6DC1472E7582}"/>
              </a:ext>
            </a:extLst>
          </p:cNvPr>
          <p:cNvSpPr>
            <a:spLocks noChangeShapeType="1"/>
          </p:cNvSpPr>
          <p:nvPr/>
        </p:nvSpPr>
        <p:spPr bwMode="auto">
          <a:xfrm>
            <a:off x="6729414" y="4830764"/>
            <a:ext cx="915987" cy="1522414"/>
          </a:xfrm>
          <a:prstGeom prst="line">
            <a:avLst/>
          </a:prstGeom>
          <a:ln>
            <a:solidFill>
              <a:schemeClr val="accent1">
                <a:lumMod val="50000"/>
              </a:schemeClr>
            </a:solidFill>
            <a:headEnd/>
            <a:tailEnd type="triangle" w="med" len="med"/>
          </a:ln>
        </p:spPr>
        <p:style>
          <a:lnRef idx="2">
            <a:schemeClr val="accent2"/>
          </a:lnRef>
          <a:fillRef idx="1">
            <a:schemeClr val="lt1"/>
          </a:fillRef>
          <a:effectRef idx="0">
            <a:schemeClr val="accent2"/>
          </a:effectRef>
          <a:fontRef idx="minor">
            <a:schemeClr val="dk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38" name="Line 51">
            <a:extLst>
              <a:ext uri="{FF2B5EF4-FFF2-40B4-BE49-F238E27FC236}">
                <a16:creationId xmlns:a16="http://schemas.microsoft.com/office/drawing/2014/main" id="{6712B1B0-1544-6630-402E-FA3140311B5A}"/>
              </a:ext>
            </a:extLst>
          </p:cNvPr>
          <p:cNvSpPr>
            <a:spLocks noChangeShapeType="1"/>
          </p:cNvSpPr>
          <p:nvPr/>
        </p:nvSpPr>
        <p:spPr bwMode="auto">
          <a:xfrm>
            <a:off x="7812881" y="3851275"/>
            <a:ext cx="3969" cy="194734"/>
          </a:xfrm>
          <a:prstGeom prst="line">
            <a:avLst/>
          </a:prstGeom>
          <a:noFill/>
          <a:ln w="28575">
            <a:solidFill>
              <a:schemeClr val="accent1">
                <a:lumMod val="50000"/>
              </a:schemeClr>
            </a:solidFill>
            <a:round/>
            <a:headEnd/>
            <a:tailEnd type="triangle" w="med" len="med"/>
          </a:ln>
        </p:spPr>
        <p:txBody>
          <a:bodyPr/>
          <a:lstStyle/>
          <a:p>
            <a:pPr eaLnBrk="0" fontAlgn="base" hangingPunct="0">
              <a:spcBef>
                <a:spcPct val="0"/>
              </a:spcBef>
              <a:spcAft>
                <a:spcPct val="0"/>
              </a:spcAft>
              <a:defRPr/>
            </a:pPr>
            <a:endParaRPr lang="fr-FR" sz="2400">
              <a:solidFill>
                <a:prstClr val="black"/>
              </a:solidFill>
              <a:latin typeface="Times New Roman" panose="02020603050405020304" pitchFamily="18" charset="0"/>
            </a:endParaRPr>
          </a:p>
        </p:txBody>
      </p:sp>
      <p:sp>
        <p:nvSpPr>
          <p:cNvPr id="39" name="Text Box 68">
            <a:extLst>
              <a:ext uri="{FF2B5EF4-FFF2-40B4-BE49-F238E27FC236}">
                <a16:creationId xmlns:a16="http://schemas.microsoft.com/office/drawing/2014/main" id="{DDB7B23C-2155-E47A-BB2B-3F3DD8B85489}"/>
              </a:ext>
            </a:extLst>
          </p:cNvPr>
          <p:cNvSpPr txBox="1">
            <a:spLocks noChangeArrowheads="1"/>
          </p:cNvSpPr>
          <p:nvPr/>
        </p:nvSpPr>
        <p:spPr bwMode="auto">
          <a:xfrm>
            <a:off x="8182769" y="3953405"/>
            <a:ext cx="1028700" cy="342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defRPr/>
            </a:pPr>
            <a:r>
              <a:rPr lang="fr-FR" altLang="fr-FR" sz="1200" dirty="0">
                <a:solidFill>
                  <a:prstClr val="black"/>
                </a:solidFill>
                <a:latin typeface="Calibri"/>
              </a:rPr>
              <a:t>Élection</a:t>
            </a:r>
            <a:endParaRPr lang="fr-FR" altLang="fr-FR" dirty="0">
              <a:solidFill>
                <a:prstClr val="black"/>
              </a:solidFill>
              <a:latin typeface="Calibri"/>
            </a:endParaRPr>
          </a:p>
        </p:txBody>
      </p:sp>
      <p:sp>
        <p:nvSpPr>
          <p:cNvPr id="26" name="Line 60">
            <a:extLst>
              <a:ext uri="{FF2B5EF4-FFF2-40B4-BE49-F238E27FC236}">
                <a16:creationId xmlns:a16="http://schemas.microsoft.com/office/drawing/2014/main" id="{7D6EA45B-65EB-3E08-1D5A-0A240A189E03}"/>
              </a:ext>
            </a:extLst>
          </p:cNvPr>
          <p:cNvSpPr>
            <a:spLocks noChangeShapeType="1"/>
          </p:cNvSpPr>
          <p:nvPr/>
        </p:nvSpPr>
        <p:spPr bwMode="auto">
          <a:xfrm>
            <a:off x="6773864" y="4826000"/>
            <a:ext cx="938210" cy="752780"/>
          </a:xfrm>
          <a:prstGeom prst="line">
            <a:avLst/>
          </a:prstGeom>
          <a:ln>
            <a:solidFill>
              <a:schemeClr val="accent1">
                <a:lumMod val="50000"/>
              </a:schemeClr>
            </a:solidFill>
            <a:headEnd/>
            <a:tailEnd type="triangle" w="med" len="med"/>
          </a:ln>
        </p:spPr>
        <p:style>
          <a:lnRef idx="2">
            <a:schemeClr val="accent2"/>
          </a:lnRef>
          <a:fillRef idx="1">
            <a:schemeClr val="lt1"/>
          </a:fillRef>
          <a:effectRef idx="0">
            <a:schemeClr val="accent2"/>
          </a:effectRef>
          <a:fontRef idx="minor">
            <a:schemeClr val="dk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40" name="AutoShape 42">
            <a:extLst>
              <a:ext uri="{FF2B5EF4-FFF2-40B4-BE49-F238E27FC236}">
                <a16:creationId xmlns:a16="http://schemas.microsoft.com/office/drawing/2014/main" id="{5AF05FB6-36F0-A9AE-E065-0C462CDBEC34}"/>
              </a:ext>
            </a:extLst>
          </p:cNvPr>
          <p:cNvSpPr>
            <a:spLocks noChangeArrowheads="1"/>
          </p:cNvSpPr>
          <p:nvPr/>
        </p:nvSpPr>
        <p:spPr bwMode="auto">
          <a:xfrm>
            <a:off x="7720014" y="5420520"/>
            <a:ext cx="1724816" cy="342901"/>
          </a:xfrm>
          <a:prstGeom prst="roundRect">
            <a:avLst>
              <a:gd name="adj" fmla="val 16667"/>
            </a:avLst>
          </a:prstGeom>
          <a:solidFill>
            <a:srgbClr val="33CCFF"/>
          </a:solidFill>
          <a:ln>
            <a:headEnd/>
            <a:tailEnd/>
          </a:ln>
        </p:spPr>
        <p:style>
          <a:lnRef idx="2">
            <a:schemeClr val="accent2"/>
          </a:lnRef>
          <a:fillRef idx="1">
            <a:schemeClr val="lt1"/>
          </a:fillRef>
          <a:effectRef idx="0">
            <a:schemeClr val="accent2"/>
          </a:effectRef>
          <a:fontRef idx="minor">
            <a:schemeClr val="dk1"/>
          </a:fontRef>
        </p:style>
        <p:txBody>
          <a:bodyPr/>
          <a:lstStyle>
            <a:lvl1pPr>
              <a:spcBef>
                <a:spcPts val="1000"/>
              </a:spcBef>
              <a:buClr>
                <a:srgbClr val="EB3D9F"/>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ct val="0"/>
              </a:spcAft>
              <a:buClrTx/>
              <a:buSzTx/>
              <a:buNone/>
              <a:defRPr/>
            </a:pPr>
            <a:r>
              <a:rPr lang="fr-FR" altLang="fr-FR" sz="1200" b="1" dirty="0">
                <a:solidFill>
                  <a:prstClr val="black"/>
                </a:solidFill>
                <a:latin typeface="Calibri"/>
              </a:rPr>
              <a:t>Dédé : Compta Général</a:t>
            </a:r>
          </a:p>
        </p:txBody>
      </p:sp>
    </p:spTree>
    <p:extLst>
      <p:ext uri="{BB962C8B-B14F-4D97-AF65-F5344CB8AC3E}">
        <p14:creationId xmlns:p14="http://schemas.microsoft.com/office/powerpoint/2010/main" val="7054922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FE5C92A2-7CAF-45C3-87BF-C644DC2A8C39}"/>
              </a:ext>
            </a:extLst>
          </p:cNvPr>
          <p:cNvSpPr>
            <a:spLocks noGrp="1" noChangeArrowheads="1"/>
          </p:cNvSpPr>
          <p:nvPr>
            <p:ph idx="1"/>
          </p:nvPr>
        </p:nvSpPr>
        <p:spPr>
          <a:xfrm>
            <a:off x="1577975" y="1392115"/>
            <a:ext cx="9036049" cy="3508375"/>
          </a:xfrm>
        </p:spPr>
        <p:txBody>
          <a:bodyPr rtlCol="0">
            <a:normAutofit/>
          </a:bodyPr>
          <a:lstStyle/>
          <a:p>
            <a:pPr indent="-274320" algn="ctr" eaLnBrk="1" fontAlgn="auto" hangingPunct="1">
              <a:spcAft>
                <a:spcPts val="0"/>
              </a:spcAft>
              <a:buClr>
                <a:schemeClr val="accent1">
                  <a:lumMod val="75000"/>
                </a:schemeClr>
              </a:buClr>
              <a:buNone/>
              <a:defRPr/>
            </a:pPr>
            <a:endParaRPr lang="fr-FR" altLang="fr-FR" sz="3600" dirty="0">
              <a:solidFill>
                <a:schemeClr val="tx1">
                  <a:lumMod val="75000"/>
                  <a:lumOff val="25000"/>
                </a:schemeClr>
              </a:solidFill>
            </a:endParaRPr>
          </a:p>
          <a:p>
            <a:pPr indent="-274320" algn="ctr" eaLnBrk="1" fontAlgn="auto" hangingPunct="1">
              <a:spcAft>
                <a:spcPts val="0"/>
              </a:spcAft>
              <a:buClr>
                <a:schemeClr val="accent1">
                  <a:lumMod val="75000"/>
                </a:schemeClr>
              </a:buClr>
              <a:buNone/>
              <a:defRPr/>
            </a:pPr>
            <a:r>
              <a:rPr lang="fr-FR" altLang="fr-FR" sz="7200" b="1" dirty="0"/>
              <a:t>Notre politique de Solidarité</a:t>
            </a:r>
          </a:p>
          <a:p>
            <a:pPr indent="-274320" eaLnBrk="1" fontAlgn="auto" hangingPunct="1">
              <a:spcAft>
                <a:spcPts val="0"/>
              </a:spcAft>
              <a:buClr>
                <a:schemeClr val="accent1">
                  <a:lumMod val="75000"/>
                </a:schemeClr>
              </a:buClr>
              <a:buFont typeface="Wingdings 3" charset="2"/>
              <a:buChar char=""/>
              <a:defRPr/>
            </a:pPr>
            <a:endParaRPr lang="fr-FR" altLang="fr-FR" sz="1800" dirty="0">
              <a:solidFill>
                <a:schemeClr val="tx1">
                  <a:lumMod val="75000"/>
                  <a:lumOff val="25000"/>
                </a:schemeClr>
              </a:solidFill>
            </a:endParaRPr>
          </a:p>
        </p:txBody>
      </p:sp>
      <p:pic>
        <p:nvPicPr>
          <p:cNvPr id="6" name="Imag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73828" y="5275385"/>
            <a:ext cx="2139504" cy="1420658"/>
          </a:xfrm>
          <a:prstGeom prst="rect">
            <a:avLst/>
          </a:prstGeom>
        </p:spPr>
      </p:pic>
    </p:spTree>
    <p:extLst>
      <p:ext uri="{BB962C8B-B14F-4D97-AF65-F5344CB8AC3E}">
        <p14:creationId xmlns:p14="http://schemas.microsoft.com/office/powerpoint/2010/main" val="114830503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3CCA6B42-9971-409F-8200-4DBC805830FB}"/>
              </a:ext>
            </a:extLst>
          </p:cNvPr>
          <p:cNvSpPr>
            <a:spLocks noGrp="1" noChangeArrowheads="1"/>
          </p:cNvSpPr>
          <p:nvPr>
            <p:ph type="title"/>
          </p:nvPr>
        </p:nvSpPr>
        <p:spPr>
          <a:xfrm>
            <a:off x="2256083" y="476129"/>
            <a:ext cx="8207375" cy="863600"/>
          </a:xfrm>
        </p:spPr>
        <p:txBody>
          <a:bodyPr rtlCol="0">
            <a:normAutofit/>
          </a:bodyPr>
          <a:lstStyle/>
          <a:p>
            <a:pPr algn="ctr" eaLnBrk="1" fontAlgn="auto" hangingPunct="1">
              <a:spcAft>
                <a:spcPts val="0"/>
              </a:spcAft>
              <a:defRPr/>
            </a:pPr>
            <a:r>
              <a:rPr lang="fr-FR" sz="4800" b="1" dirty="0"/>
              <a:t>La politique de Solidarité</a:t>
            </a:r>
          </a:p>
        </p:txBody>
      </p:sp>
      <p:sp>
        <p:nvSpPr>
          <p:cNvPr id="5" name="Espace réservé du contenu 2">
            <a:extLst>
              <a:ext uri="{FF2B5EF4-FFF2-40B4-BE49-F238E27FC236}">
                <a16:creationId xmlns:a16="http://schemas.microsoft.com/office/drawing/2014/main" id="{FD26213A-F570-4520-B913-F837F21C688D}"/>
              </a:ext>
            </a:extLst>
          </p:cNvPr>
          <p:cNvSpPr>
            <a:spLocks noGrp="1"/>
          </p:cNvSpPr>
          <p:nvPr>
            <p:ph idx="1"/>
          </p:nvPr>
        </p:nvSpPr>
        <p:spPr>
          <a:xfrm>
            <a:off x="1992314" y="2133600"/>
            <a:ext cx="8207375" cy="4019550"/>
          </a:xfrm>
        </p:spPr>
        <p:txBody>
          <a:bodyPr rtlCol="0">
            <a:normAutofit/>
          </a:bodyPr>
          <a:lstStyle/>
          <a:p>
            <a:pPr indent="-274320" algn="ctr" eaLnBrk="1" fontAlgn="auto" hangingPunct="1">
              <a:spcAft>
                <a:spcPts val="0"/>
              </a:spcAft>
              <a:buClr>
                <a:schemeClr val="accent1">
                  <a:lumMod val="75000"/>
                </a:schemeClr>
              </a:buClr>
              <a:buNone/>
              <a:defRPr/>
            </a:pPr>
            <a:r>
              <a:rPr lang="fr-FR" altLang="fr-FR" sz="2800" b="1" u="sng" dirty="0">
                <a:latin typeface="+mj-lt"/>
              </a:rPr>
              <a:t>Article 1 des statuts </a:t>
            </a:r>
            <a:r>
              <a:rPr lang="fr-FR" altLang="fr-FR" sz="2800" b="1" dirty="0">
                <a:latin typeface="+mj-lt"/>
              </a:rPr>
              <a:t>:</a:t>
            </a:r>
          </a:p>
          <a:p>
            <a:pPr indent="-274320" algn="ctr" eaLnBrk="1" fontAlgn="auto" hangingPunct="1">
              <a:spcAft>
                <a:spcPts val="0"/>
              </a:spcAft>
              <a:buClr>
                <a:schemeClr val="accent1">
                  <a:lumMod val="75000"/>
                </a:schemeClr>
              </a:buClr>
              <a:buNone/>
              <a:defRPr/>
            </a:pPr>
            <a:endParaRPr lang="fr-FR" altLang="fr-FR" sz="2800" b="1" dirty="0">
              <a:latin typeface="+mj-lt"/>
            </a:endParaRPr>
          </a:p>
          <a:p>
            <a:pPr indent="-274320" algn="ctr" eaLnBrk="1" fontAlgn="auto" hangingPunct="1">
              <a:spcAft>
                <a:spcPts val="0"/>
              </a:spcAft>
              <a:buClr>
                <a:schemeClr val="accent1">
                  <a:lumMod val="75000"/>
                </a:schemeClr>
              </a:buClr>
              <a:buNone/>
              <a:defRPr/>
            </a:pPr>
            <a:r>
              <a:rPr lang="fr-FR" altLang="fr-FR" sz="2800" b="1" dirty="0">
                <a:latin typeface="+mj-lt"/>
              </a:rPr>
              <a:t>Elle a pour but de venir </a:t>
            </a:r>
          </a:p>
          <a:p>
            <a:pPr indent="-274320" algn="ctr" eaLnBrk="1" fontAlgn="auto" hangingPunct="1">
              <a:spcAft>
                <a:spcPts val="0"/>
              </a:spcAft>
              <a:buClr>
                <a:schemeClr val="accent1">
                  <a:lumMod val="75000"/>
                </a:schemeClr>
              </a:buClr>
              <a:buNone/>
              <a:defRPr/>
            </a:pPr>
            <a:r>
              <a:rPr lang="fr-FR" altLang="fr-FR" sz="2800" b="1" u="sng" dirty="0">
                <a:latin typeface="+mj-lt"/>
              </a:rPr>
              <a:t>en aide moralement</a:t>
            </a:r>
          </a:p>
          <a:p>
            <a:pPr indent="-274320" algn="ctr" eaLnBrk="1" fontAlgn="auto" hangingPunct="1">
              <a:spcAft>
                <a:spcPts val="0"/>
              </a:spcAft>
              <a:buClr>
                <a:schemeClr val="accent1">
                  <a:lumMod val="75000"/>
                </a:schemeClr>
              </a:buClr>
              <a:buNone/>
              <a:defRPr/>
            </a:pPr>
            <a:r>
              <a:rPr lang="fr-FR" altLang="fr-FR" sz="2800" b="1" dirty="0">
                <a:latin typeface="+mj-lt"/>
              </a:rPr>
              <a:t> et </a:t>
            </a:r>
          </a:p>
          <a:p>
            <a:pPr indent="-274320" algn="ctr" eaLnBrk="1" fontAlgn="auto" hangingPunct="1">
              <a:spcAft>
                <a:spcPts val="0"/>
              </a:spcAft>
              <a:buClr>
                <a:schemeClr val="accent1">
                  <a:lumMod val="75000"/>
                </a:schemeClr>
              </a:buClr>
              <a:buNone/>
              <a:defRPr/>
            </a:pPr>
            <a:r>
              <a:rPr lang="fr-FR" altLang="fr-FR" sz="2800" b="1" u="sng" dirty="0">
                <a:latin typeface="+mj-lt"/>
              </a:rPr>
              <a:t>matériellement </a:t>
            </a:r>
          </a:p>
          <a:p>
            <a:pPr indent="-274320" algn="ctr" eaLnBrk="1" fontAlgn="auto" hangingPunct="1">
              <a:spcAft>
                <a:spcPts val="0"/>
              </a:spcAft>
              <a:buClr>
                <a:schemeClr val="accent1">
                  <a:lumMod val="75000"/>
                </a:schemeClr>
              </a:buClr>
              <a:buNone/>
              <a:defRPr/>
            </a:pPr>
            <a:r>
              <a:rPr lang="fr-FR" altLang="fr-FR" sz="2800" b="1" dirty="0">
                <a:latin typeface="+mj-lt"/>
              </a:rPr>
              <a:t>aux orphelins de ses adhérents.</a:t>
            </a:r>
            <a:r>
              <a:rPr lang="fr-FR" altLang="fr-FR" sz="4000" b="1" i="1" dirty="0">
                <a:latin typeface="Times New Roman" panose="02020603050405020304" pitchFamily="18" charset="0"/>
              </a:rPr>
              <a:t> </a:t>
            </a:r>
          </a:p>
        </p:txBody>
      </p:sp>
    </p:spTree>
    <p:extLst>
      <p:ext uri="{BB962C8B-B14F-4D97-AF65-F5344CB8AC3E}">
        <p14:creationId xmlns:p14="http://schemas.microsoft.com/office/powerpoint/2010/main" val="57237483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1" y="0"/>
            <a:ext cx="12192000" cy="6858000"/>
          </a:xfrm>
          <a:prstGeom prst="rect">
            <a:avLst/>
          </a:prstGeom>
        </p:spPr>
      </p:pic>
      <p:sp>
        <p:nvSpPr>
          <p:cNvPr id="3" name="Rectangle 2">
            <a:extLst>
              <a:ext uri="{FF2B5EF4-FFF2-40B4-BE49-F238E27FC236}">
                <a16:creationId xmlns:a16="http://schemas.microsoft.com/office/drawing/2014/main" id="{4C536215-04ED-45F2-BFAA-B2D55375889A}"/>
              </a:ext>
            </a:extLst>
          </p:cNvPr>
          <p:cNvSpPr>
            <a:spLocks noGrp="1" noChangeArrowheads="1"/>
          </p:cNvSpPr>
          <p:nvPr>
            <p:ph type="title"/>
          </p:nvPr>
        </p:nvSpPr>
        <p:spPr>
          <a:xfrm>
            <a:off x="1992314" y="406889"/>
            <a:ext cx="8207375" cy="1728788"/>
          </a:xfrm>
        </p:spPr>
        <p:txBody>
          <a:bodyPr rtlCol="0">
            <a:normAutofit/>
          </a:bodyPr>
          <a:lstStyle/>
          <a:p>
            <a:pPr algn="ctr" eaLnBrk="1" fontAlgn="auto" hangingPunct="1">
              <a:spcAft>
                <a:spcPts val="0"/>
              </a:spcAft>
              <a:defRPr/>
            </a:pPr>
            <a:r>
              <a:rPr lang="fr-FR" sz="4800" b="1" dirty="0"/>
              <a:t>Le pupille,</a:t>
            </a:r>
            <a:br>
              <a:rPr lang="fr-FR" sz="4800" dirty="0">
                <a:solidFill>
                  <a:srgbClr val="FF0000"/>
                </a:solidFill>
              </a:rPr>
            </a:br>
            <a:r>
              <a:rPr lang="fr-FR" sz="4000" dirty="0">
                <a:solidFill>
                  <a:srgbClr val="FF0000"/>
                </a:solidFill>
              </a:rPr>
              <a:t> fil conducteur de notre activité</a:t>
            </a:r>
          </a:p>
        </p:txBody>
      </p:sp>
      <p:sp>
        <p:nvSpPr>
          <p:cNvPr id="5" name="Rectangle 3">
            <a:extLst>
              <a:ext uri="{FF2B5EF4-FFF2-40B4-BE49-F238E27FC236}">
                <a16:creationId xmlns:a16="http://schemas.microsoft.com/office/drawing/2014/main" id="{396E0F6C-EC46-4CE2-BD0C-FBC1EBA819BE}"/>
              </a:ext>
            </a:extLst>
          </p:cNvPr>
          <p:cNvSpPr>
            <a:spLocks noGrp="1" noChangeArrowheads="1"/>
          </p:cNvSpPr>
          <p:nvPr>
            <p:ph idx="1"/>
          </p:nvPr>
        </p:nvSpPr>
        <p:spPr>
          <a:xfrm>
            <a:off x="1930767" y="2659186"/>
            <a:ext cx="8207375" cy="3311525"/>
          </a:xfrm>
        </p:spPr>
        <p:txBody>
          <a:bodyPr rtlCol="0">
            <a:normAutofit lnSpcReduction="10000"/>
          </a:bodyPr>
          <a:lstStyle/>
          <a:p>
            <a:pPr indent="-274320" eaLnBrk="1" fontAlgn="auto" hangingPunct="1">
              <a:lnSpc>
                <a:spcPct val="90000"/>
              </a:lnSpc>
              <a:spcAft>
                <a:spcPts val="0"/>
              </a:spcAft>
              <a:buClr>
                <a:schemeClr val="accent1">
                  <a:lumMod val="75000"/>
                </a:schemeClr>
              </a:buClr>
              <a:buFont typeface="Wingdings 3" charset="2"/>
              <a:buChar char=""/>
              <a:defRPr/>
            </a:pPr>
            <a:r>
              <a:rPr lang="fr-FR" altLang="fr-FR" sz="2800" dirty="0">
                <a:solidFill>
                  <a:schemeClr val="tx1"/>
                </a:solidFill>
              </a:rPr>
              <a:t>Fil conducteur de notre activité, le pupille structure notre fonctionnement et crédibilise les nombreuses prestations que nous développons à leur attention. </a:t>
            </a:r>
          </a:p>
          <a:p>
            <a:pPr indent="-274320" algn="ctr" eaLnBrk="1" fontAlgn="auto" hangingPunct="1">
              <a:lnSpc>
                <a:spcPct val="90000"/>
              </a:lnSpc>
              <a:spcAft>
                <a:spcPts val="0"/>
              </a:spcAft>
              <a:buClr>
                <a:schemeClr val="accent1">
                  <a:lumMod val="75000"/>
                </a:schemeClr>
              </a:buClr>
              <a:buNone/>
              <a:defRPr/>
            </a:pPr>
            <a:endParaRPr lang="fr-FR" altLang="fr-FR" sz="2800" dirty="0">
              <a:solidFill>
                <a:schemeClr val="tx1"/>
              </a:solidFill>
            </a:endParaRPr>
          </a:p>
          <a:p>
            <a:pPr indent="-274320" eaLnBrk="1" fontAlgn="auto" hangingPunct="1">
              <a:lnSpc>
                <a:spcPct val="90000"/>
              </a:lnSpc>
              <a:spcAft>
                <a:spcPts val="0"/>
              </a:spcAft>
              <a:buClr>
                <a:schemeClr val="accent1">
                  <a:lumMod val="75000"/>
                </a:schemeClr>
              </a:buClr>
              <a:buFont typeface="Wingdings 3" charset="2"/>
              <a:buChar char=""/>
              <a:defRPr/>
            </a:pPr>
            <a:r>
              <a:rPr lang="fr-FR" altLang="fr-FR" sz="2800" dirty="0">
                <a:solidFill>
                  <a:schemeClr val="tx1"/>
                </a:solidFill>
              </a:rPr>
              <a:t>Nous devons favoriser leur bien-être notamment par l’éducation, la formation professionnelle, les loisirs vacances mais aussi l’accès au monde de la culture et du sport, en un mot les aider à s’émanciper.</a:t>
            </a:r>
          </a:p>
          <a:p>
            <a:pPr indent="-274320" algn="ctr" eaLnBrk="1" fontAlgn="auto" hangingPunct="1">
              <a:lnSpc>
                <a:spcPct val="90000"/>
              </a:lnSpc>
              <a:spcAft>
                <a:spcPts val="0"/>
              </a:spcAft>
              <a:buClr>
                <a:schemeClr val="accent1">
                  <a:lumMod val="75000"/>
                </a:schemeClr>
              </a:buClr>
              <a:buNone/>
              <a:defRPr/>
            </a:pPr>
            <a:endParaRPr lang="fr-FR" altLang="fr-FR" sz="2800" i="1" dirty="0">
              <a:solidFill>
                <a:srgbClr val="FFFF00"/>
              </a:solidFill>
              <a:cs typeface="Arial" panose="020B0604020202020204" pitchFamily="34" charset="0"/>
            </a:endParaRPr>
          </a:p>
          <a:p>
            <a:pPr indent="-274320" eaLnBrk="1" fontAlgn="auto" hangingPunct="1">
              <a:lnSpc>
                <a:spcPct val="90000"/>
              </a:lnSpc>
              <a:spcAft>
                <a:spcPts val="0"/>
              </a:spcAft>
              <a:buClr>
                <a:schemeClr val="accent1">
                  <a:lumMod val="75000"/>
                </a:schemeClr>
              </a:buClr>
              <a:buFont typeface="Wingdings 3" charset="2"/>
              <a:buChar char=""/>
              <a:defRPr/>
            </a:pPr>
            <a:endParaRPr lang="fr-FR" altLang="fr-FR" sz="2000" dirty="0">
              <a:solidFill>
                <a:schemeClr val="tx1">
                  <a:lumMod val="75000"/>
                  <a:lumOff val="25000"/>
                </a:schemeClr>
              </a:solidFill>
            </a:endParaRPr>
          </a:p>
        </p:txBody>
      </p:sp>
    </p:spTree>
    <p:extLst>
      <p:ext uri="{BB962C8B-B14F-4D97-AF65-F5344CB8AC3E}">
        <p14:creationId xmlns:p14="http://schemas.microsoft.com/office/powerpoint/2010/main" val="2467670507"/>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97F65DCD-F480-4029-BA0A-1310D883147A}"/>
              </a:ext>
            </a:extLst>
          </p:cNvPr>
          <p:cNvSpPr>
            <a:spLocks noGrp="1"/>
          </p:cNvSpPr>
          <p:nvPr>
            <p:ph idx="1"/>
          </p:nvPr>
        </p:nvSpPr>
        <p:spPr>
          <a:xfrm>
            <a:off x="1992314" y="2492376"/>
            <a:ext cx="8207375" cy="3167063"/>
          </a:xfrm>
        </p:spPr>
        <p:txBody>
          <a:bodyPr/>
          <a:lstStyle/>
          <a:p>
            <a:pPr eaLnBrk="1" hangingPunct="1">
              <a:lnSpc>
                <a:spcPct val="80000"/>
              </a:lnSpc>
            </a:pPr>
            <a:r>
              <a:rPr lang="fr-FR" altLang="fr-FR" sz="2800" dirty="0">
                <a:solidFill>
                  <a:schemeClr val="tx1"/>
                </a:solidFill>
              </a:rPr>
              <a:t>Mettant de côté toute forme d’élitisme, elle est offerte à l’ensemble de nos pupilles.</a:t>
            </a:r>
          </a:p>
          <a:p>
            <a:pPr algn="ctr" eaLnBrk="1" hangingPunct="1">
              <a:lnSpc>
                <a:spcPct val="80000"/>
              </a:lnSpc>
              <a:buFont typeface="Wingdings" panose="05000000000000000000" pitchFamily="2" charset="2"/>
              <a:buNone/>
            </a:pPr>
            <a:endParaRPr lang="fr-FR" altLang="fr-FR" sz="2800" dirty="0">
              <a:solidFill>
                <a:schemeClr val="tx1"/>
              </a:solidFill>
            </a:endParaRPr>
          </a:p>
          <a:p>
            <a:pPr eaLnBrk="1" hangingPunct="1">
              <a:lnSpc>
                <a:spcPct val="80000"/>
              </a:lnSpc>
            </a:pPr>
            <a:r>
              <a:rPr lang="fr-FR" altLang="fr-FR" sz="2800" dirty="0">
                <a:solidFill>
                  <a:schemeClr val="tx1"/>
                </a:solidFill>
              </a:rPr>
              <a:t>L’ONCF a connu une forte évolution dans sa politique de solidarité, dans le même temps, son nombre d’adhérents progresse régulièrement</a:t>
            </a:r>
          </a:p>
        </p:txBody>
      </p:sp>
      <p:sp>
        <p:nvSpPr>
          <p:cNvPr id="5" name="Rectangle 2">
            <a:extLst>
              <a:ext uri="{FF2B5EF4-FFF2-40B4-BE49-F238E27FC236}">
                <a16:creationId xmlns:a16="http://schemas.microsoft.com/office/drawing/2014/main" id="{A9192185-0257-4D04-9968-5633D1C5B66C}"/>
              </a:ext>
            </a:extLst>
          </p:cNvPr>
          <p:cNvSpPr>
            <a:spLocks noGrp="1" noChangeArrowheads="1"/>
          </p:cNvSpPr>
          <p:nvPr>
            <p:ph type="title"/>
          </p:nvPr>
        </p:nvSpPr>
        <p:spPr>
          <a:xfrm>
            <a:off x="2265974" y="501653"/>
            <a:ext cx="8208963" cy="792162"/>
          </a:xfrm>
        </p:spPr>
        <p:txBody>
          <a:bodyPr rtlCol="0">
            <a:normAutofit/>
          </a:bodyPr>
          <a:lstStyle/>
          <a:p>
            <a:pPr algn="ctr" eaLnBrk="1" fontAlgn="auto" hangingPunct="1">
              <a:spcAft>
                <a:spcPts val="0"/>
              </a:spcAft>
              <a:defRPr/>
            </a:pPr>
            <a:r>
              <a:rPr lang="fr-FR" sz="4800" b="1" dirty="0"/>
              <a:t>Politique de Solidarité</a:t>
            </a:r>
          </a:p>
        </p:txBody>
      </p:sp>
    </p:spTree>
    <p:extLst>
      <p:ext uri="{BB962C8B-B14F-4D97-AF65-F5344CB8AC3E}">
        <p14:creationId xmlns:p14="http://schemas.microsoft.com/office/powerpoint/2010/main" val="314248019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30C1559D-D3D2-4310-8DB5-691F0006AF7A}"/>
              </a:ext>
            </a:extLst>
          </p:cNvPr>
          <p:cNvSpPr>
            <a:spLocks noGrp="1" noChangeArrowheads="1"/>
          </p:cNvSpPr>
          <p:nvPr>
            <p:ph type="title"/>
          </p:nvPr>
        </p:nvSpPr>
        <p:spPr>
          <a:xfrm>
            <a:off x="2387969" y="503238"/>
            <a:ext cx="8207375" cy="982663"/>
          </a:xfrm>
        </p:spPr>
        <p:txBody>
          <a:bodyPr rtlCol="0">
            <a:normAutofit/>
          </a:bodyPr>
          <a:lstStyle/>
          <a:p>
            <a:pPr algn="ctr" eaLnBrk="1" fontAlgn="auto" hangingPunct="1">
              <a:spcAft>
                <a:spcPts val="0"/>
              </a:spcAft>
              <a:defRPr/>
            </a:pPr>
            <a:r>
              <a:rPr lang="fr-FR" altLang="fr-FR" sz="4800" b="1" dirty="0"/>
              <a:t>Prestations aux pupilles</a:t>
            </a:r>
            <a:endParaRPr lang="fr-FR" altLang="fr-FR" sz="4800" b="1" i="1" dirty="0"/>
          </a:p>
        </p:txBody>
      </p:sp>
      <p:sp>
        <p:nvSpPr>
          <p:cNvPr id="5" name="Rectangle 3">
            <a:extLst>
              <a:ext uri="{FF2B5EF4-FFF2-40B4-BE49-F238E27FC236}">
                <a16:creationId xmlns:a16="http://schemas.microsoft.com/office/drawing/2014/main" id="{49183F58-DC2F-489C-907F-B236884E1321}"/>
              </a:ext>
            </a:extLst>
          </p:cNvPr>
          <p:cNvSpPr>
            <a:spLocks noGrp="1" noChangeArrowheads="1"/>
          </p:cNvSpPr>
          <p:nvPr>
            <p:ph idx="1"/>
          </p:nvPr>
        </p:nvSpPr>
        <p:spPr>
          <a:xfrm>
            <a:off x="1992314" y="1989138"/>
            <a:ext cx="8207375" cy="4464050"/>
          </a:xfrm>
        </p:spPr>
        <p:txBody>
          <a:bodyPr rtlCol="0">
            <a:normAutofit fontScale="85000" lnSpcReduction="10000"/>
          </a:bodyPr>
          <a:lstStyle/>
          <a:p>
            <a:pPr indent="-274320" eaLnBrk="1" fontAlgn="auto" hangingPunct="1">
              <a:lnSpc>
                <a:spcPct val="80000"/>
              </a:lnSpc>
              <a:spcAft>
                <a:spcPts val="0"/>
              </a:spcAft>
              <a:buClr>
                <a:schemeClr val="accent1">
                  <a:lumMod val="75000"/>
                </a:schemeClr>
              </a:buClr>
              <a:buFont typeface="Wingdings 3" charset="2"/>
              <a:buChar char=""/>
              <a:defRPr/>
            </a:pPr>
            <a:r>
              <a:rPr lang="fr-FR" altLang="fr-FR" dirty="0">
                <a:solidFill>
                  <a:schemeClr val="tx1"/>
                </a:solidFill>
                <a:latin typeface="+mj-lt"/>
              </a:rPr>
              <a:t>Elles sont le prolongement du projet éducatif de l’ONCF, véritable colonne vertébrale de nos actions envers les pupilles.</a:t>
            </a:r>
          </a:p>
          <a:p>
            <a:pPr indent="-274320" algn="ctr" eaLnBrk="1" fontAlgn="auto" hangingPunct="1">
              <a:lnSpc>
                <a:spcPct val="80000"/>
              </a:lnSpc>
              <a:spcAft>
                <a:spcPts val="0"/>
              </a:spcAft>
              <a:buClr>
                <a:schemeClr val="accent1">
                  <a:lumMod val="75000"/>
                </a:schemeClr>
              </a:buClr>
              <a:buNone/>
              <a:defRPr/>
            </a:pPr>
            <a:endParaRPr lang="fr-FR" altLang="fr-FR" sz="900" dirty="0">
              <a:solidFill>
                <a:schemeClr val="tx1"/>
              </a:solidFill>
              <a:latin typeface="+mj-lt"/>
            </a:endParaRPr>
          </a:p>
          <a:p>
            <a:pPr indent="-274320" eaLnBrk="1" fontAlgn="auto" hangingPunct="1">
              <a:lnSpc>
                <a:spcPct val="80000"/>
              </a:lnSpc>
              <a:spcAft>
                <a:spcPts val="0"/>
              </a:spcAft>
              <a:buClr>
                <a:schemeClr val="accent1">
                  <a:lumMod val="75000"/>
                </a:schemeClr>
              </a:buClr>
              <a:buFont typeface="Wingdings 3" charset="2"/>
              <a:buChar char=""/>
              <a:defRPr/>
            </a:pPr>
            <a:r>
              <a:rPr lang="fr-FR" altLang="fr-FR" dirty="0">
                <a:solidFill>
                  <a:schemeClr val="tx1"/>
                </a:solidFill>
                <a:latin typeface="+mj-lt"/>
              </a:rPr>
              <a:t>Elles les aident moralement et matériellement dans l’accès à la connaissance et l’épanouissement vers la vie active.</a:t>
            </a:r>
          </a:p>
          <a:p>
            <a:pPr indent="-274320" algn="ctr" eaLnBrk="1" fontAlgn="auto" hangingPunct="1">
              <a:lnSpc>
                <a:spcPct val="80000"/>
              </a:lnSpc>
              <a:spcAft>
                <a:spcPts val="0"/>
              </a:spcAft>
              <a:buClr>
                <a:schemeClr val="accent1">
                  <a:lumMod val="75000"/>
                </a:schemeClr>
              </a:buClr>
              <a:buNone/>
              <a:defRPr/>
            </a:pPr>
            <a:endParaRPr lang="fr-FR" altLang="fr-FR" sz="2000" dirty="0">
              <a:solidFill>
                <a:srgbClr val="FFFF00"/>
              </a:solidFill>
            </a:endParaRPr>
          </a:p>
          <a:p>
            <a:pPr indent="-274320" algn="ctr" eaLnBrk="1" fontAlgn="auto" hangingPunct="1">
              <a:lnSpc>
                <a:spcPct val="80000"/>
              </a:lnSpc>
              <a:spcAft>
                <a:spcPts val="0"/>
              </a:spcAft>
              <a:buClr>
                <a:schemeClr val="accent1">
                  <a:lumMod val="75000"/>
                </a:schemeClr>
              </a:buClr>
              <a:buNone/>
              <a:defRPr/>
            </a:pPr>
            <a:endParaRPr lang="fr-FR" altLang="fr-FR" sz="600" dirty="0">
              <a:solidFill>
                <a:schemeClr val="tx1">
                  <a:lumMod val="75000"/>
                  <a:lumOff val="25000"/>
                </a:schemeClr>
              </a:solidFill>
            </a:endParaRPr>
          </a:p>
          <a:p>
            <a:pPr indent="-274320" algn="ctr" eaLnBrk="1" fontAlgn="auto" hangingPunct="1">
              <a:lnSpc>
                <a:spcPct val="80000"/>
              </a:lnSpc>
              <a:spcAft>
                <a:spcPts val="0"/>
              </a:spcAft>
              <a:buClr>
                <a:schemeClr val="accent1">
                  <a:lumMod val="75000"/>
                </a:schemeClr>
              </a:buClr>
              <a:buNone/>
              <a:defRPr/>
            </a:pPr>
            <a:r>
              <a:rPr lang="fr-FR" altLang="fr-FR" sz="2600" dirty="0">
                <a:solidFill>
                  <a:srgbClr val="FF0000"/>
                </a:solidFill>
                <a:latin typeface="+mj-lt"/>
              </a:rPr>
              <a:t>Tout pupille peut recevoir </a:t>
            </a:r>
          </a:p>
          <a:p>
            <a:pPr indent="-274320" algn="ctr" eaLnBrk="1" fontAlgn="auto" hangingPunct="1">
              <a:lnSpc>
                <a:spcPct val="80000"/>
              </a:lnSpc>
              <a:spcAft>
                <a:spcPts val="0"/>
              </a:spcAft>
              <a:buClr>
                <a:schemeClr val="accent1">
                  <a:lumMod val="75000"/>
                </a:schemeClr>
              </a:buClr>
              <a:buNone/>
              <a:defRPr/>
            </a:pPr>
            <a:r>
              <a:rPr lang="fr-FR" altLang="fr-FR" sz="2600" dirty="0">
                <a:solidFill>
                  <a:srgbClr val="FF0000"/>
                </a:solidFill>
                <a:latin typeface="+mj-lt"/>
              </a:rPr>
              <a:t>appuis et conseils de l’ONCF. </a:t>
            </a:r>
          </a:p>
          <a:p>
            <a:pPr indent="-274320" algn="ctr" eaLnBrk="1" fontAlgn="auto" hangingPunct="1">
              <a:lnSpc>
                <a:spcPct val="80000"/>
              </a:lnSpc>
              <a:spcAft>
                <a:spcPts val="0"/>
              </a:spcAft>
              <a:buClr>
                <a:schemeClr val="accent1">
                  <a:lumMod val="75000"/>
                </a:schemeClr>
              </a:buClr>
              <a:buNone/>
              <a:defRPr/>
            </a:pPr>
            <a:endParaRPr lang="fr-FR" altLang="fr-FR" sz="2000" dirty="0">
              <a:solidFill>
                <a:schemeClr val="tx1">
                  <a:lumMod val="75000"/>
                  <a:lumOff val="25000"/>
                </a:schemeClr>
              </a:solidFill>
              <a:latin typeface="+mj-lt"/>
            </a:endParaRPr>
          </a:p>
          <a:p>
            <a:pPr indent="-274320" algn="ctr" eaLnBrk="1" fontAlgn="auto" hangingPunct="1">
              <a:lnSpc>
                <a:spcPct val="80000"/>
              </a:lnSpc>
              <a:spcAft>
                <a:spcPts val="0"/>
              </a:spcAft>
              <a:buClr>
                <a:schemeClr val="accent1">
                  <a:lumMod val="75000"/>
                </a:schemeClr>
              </a:buClr>
              <a:buNone/>
              <a:defRPr/>
            </a:pPr>
            <a:r>
              <a:rPr lang="fr-FR" altLang="fr-FR" sz="2600" dirty="0">
                <a:solidFill>
                  <a:schemeClr val="tx1"/>
                </a:solidFill>
                <a:latin typeface="+mj-lt"/>
              </a:rPr>
              <a:t>Vous pouvez vous faire  aider au besoin </a:t>
            </a:r>
          </a:p>
          <a:p>
            <a:pPr indent="-274320" algn="ctr" eaLnBrk="1" fontAlgn="auto" hangingPunct="1">
              <a:lnSpc>
                <a:spcPct val="80000"/>
              </a:lnSpc>
              <a:spcAft>
                <a:spcPts val="0"/>
              </a:spcAft>
              <a:buClr>
                <a:schemeClr val="accent1">
                  <a:lumMod val="75000"/>
                </a:schemeClr>
              </a:buClr>
              <a:buNone/>
              <a:defRPr/>
            </a:pPr>
            <a:r>
              <a:rPr lang="fr-FR" altLang="fr-FR" sz="2600" dirty="0">
                <a:solidFill>
                  <a:schemeClr val="tx1"/>
                </a:solidFill>
                <a:latin typeface="+mj-lt"/>
              </a:rPr>
              <a:t>par le Collectif  Solidarité Pupilles </a:t>
            </a:r>
          </a:p>
          <a:p>
            <a:pPr indent="-274320" algn="ctr" eaLnBrk="1" fontAlgn="auto" hangingPunct="1">
              <a:lnSpc>
                <a:spcPct val="80000"/>
              </a:lnSpc>
              <a:spcAft>
                <a:spcPts val="0"/>
              </a:spcAft>
              <a:buClr>
                <a:schemeClr val="accent1">
                  <a:lumMod val="75000"/>
                </a:schemeClr>
              </a:buClr>
              <a:buNone/>
              <a:defRPr/>
            </a:pPr>
            <a:r>
              <a:rPr lang="fr-FR" altLang="fr-FR" sz="2600" dirty="0">
                <a:solidFill>
                  <a:schemeClr val="tx1"/>
                </a:solidFill>
                <a:latin typeface="+mj-lt"/>
              </a:rPr>
              <a:t>pour lui apporter une aide adaptée en cohérence </a:t>
            </a:r>
          </a:p>
          <a:p>
            <a:pPr indent="-274320" algn="ctr" eaLnBrk="1" fontAlgn="auto" hangingPunct="1">
              <a:lnSpc>
                <a:spcPct val="80000"/>
              </a:lnSpc>
              <a:spcAft>
                <a:spcPts val="0"/>
              </a:spcAft>
              <a:buClr>
                <a:schemeClr val="accent1">
                  <a:lumMod val="75000"/>
                </a:schemeClr>
              </a:buClr>
              <a:buNone/>
              <a:defRPr/>
            </a:pPr>
            <a:r>
              <a:rPr lang="fr-FR" altLang="fr-FR" sz="2600" dirty="0">
                <a:solidFill>
                  <a:schemeClr val="tx1"/>
                </a:solidFill>
                <a:latin typeface="+mj-lt"/>
              </a:rPr>
              <a:t>avec les statuts et son projet éducatif.</a:t>
            </a:r>
          </a:p>
        </p:txBody>
      </p:sp>
    </p:spTree>
    <p:extLst>
      <p:ext uri="{BB962C8B-B14F-4D97-AF65-F5344CB8AC3E}">
        <p14:creationId xmlns:p14="http://schemas.microsoft.com/office/powerpoint/2010/main" val="219026782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FAD83A5C-85A8-4A29-AE7F-E837EB9CA711}"/>
              </a:ext>
            </a:extLst>
          </p:cNvPr>
          <p:cNvSpPr>
            <a:spLocks noGrp="1" noChangeArrowheads="1"/>
          </p:cNvSpPr>
          <p:nvPr>
            <p:ph idx="1"/>
          </p:nvPr>
        </p:nvSpPr>
        <p:spPr>
          <a:xfrm>
            <a:off x="1991519" y="1914062"/>
            <a:ext cx="8208962" cy="4392613"/>
          </a:xfrm>
        </p:spPr>
        <p:txBody>
          <a:bodyPr rtlCol="0">
            <a:normAutofit lnSpcReduction="10000"/>
          </a:bodyPr>
          <a:lstStyle/>
          <a:p>
            <a:pPr indent="-274320" algn="ctr" eaLnBrk="1" fontAlgn="auto" hangingPunct="1">
              <a:spcAft>
                <a:spcPts val="0"/>
              </a:spcAft>
              <a:buClr>
                <a:schemeClr val="accent1">
                  <a:lumMod val="75000"/>
                </a:schemeClr>
              </a:buClr>
              <a:buNone/>
              <a:defRPr/>
            </a:pPr>
            <a:r>
              <a:rPr lang="fr-FR" altLang="fr-FR" sz="4400" dirty="0">
                <a:solidFill>
                  <a:srgbClr val="FF0000"/>
                </a:solidFill>
              </a:rPr>
              <a:t>Allocations</a:t>
            </a:r>
          </a:p>
          <a:p>
            <a:pPr indent="-274320" algn="ctr" eaLnBrk="1" fontAlgn="auto" hangingPunct="1">
              <a:spcAft>
                <a:spcPts val="0"/>
              </a:spcAft>
              <a:buClr>
                <a:schemeClr val="accent1">
                  <a:lumMod val="75000"/>
                </a:schemeClr>
              </a:buClr>
              <a:buNone/>
              <a:defRPr/>
            </a:pPr>
            <a:endParaRPr lang="fr-FR" altLang="fr-FR" sz="800" dirty="0">
              <a:solidFill>
                <a:schemeClr val="tx1"/>
              </a:solidFill>
            </a:endParaRPr>
          </a:p>
          <a:p>
            <a:pPr indent="-274320" algn="ctr" eaLnBrk="1" fontAlgn="auto" hangingPunct="1">
              <a:spcAft>
                <a:spcPts val="0"/>
              </a:spcAft>
              <a:buClr>
                <a:schemeClr val="accent1">
                  <a:lumMod val="75000"/>
                </a:schemeClr>
              </a:buClr>
              <a:buNone/>
              <a:defRPr/>
            </a:pPr>
            <a:r>
              <a:rPr lang="fr-FR" altLang="fr-FR" dirty="0">
                <a:solidFill>
                  <a:schemeClr val="tx1"/>
                </a:solidFill>
              </a:rPr>
              <a:t>	Socle de notre dispositif de Solidarité, </a:t>
            </a:r>
          </a:p>
          <a:p>
            <a:pPr indent="-274320" algn="ctr" eaLnBrk="1" fontAlgn="auto" hangingPunct="1">
              <a:spcAft>
                <a:spcPts val="0"/>
              </a:spcAft>
              <a:buClr>
                <a:schemeClr val="accent1">
                  <a:lumMod val="75000"/>
                </a:schemeClr>
              </a:buClr>
              <a:buNone/>
              <a:defRPr/>
            </a:pPr>
            <a:r>
              <a:rPr lang="fr-FR" altLang="fr-FR" dirty="0">
                <a:solidFill>
                  <a:schemeClr val="tx1"/>
                </a:solidFill>
              </a:rPr>
              <a:t>elles sont versées à toute pupille :</a:t>
            </a:r>
          </a:p>
          <a:p>
            <a:pPr indent="-274320" eaLnBrk="1" fontAlgn="auto" hangingPunct="1">
              <a:spcAft>
                <a:spcPts val="0"/>
              </a:spcAft>
              <a:buClr>
                <a:schemeClr val="accent1">
                  <a:lumMod val="75000"/>
                </a:schemeClr>
              </a:buClr>
              <a:buNone/>
              <a:defRPr/>
            </a:pPr>
            <a:endParaRPr lang="fr-FR" altLang="fr-FR" sz="800" dirty="0">
              <a:solidFill>
                <a:schemeClr val="tx1"/>
              </a:solidFill>
            </a:endParaRPr>
          </a:p>
          <a:p>
            <a:pPr marL="640080" lvl="1" indent="-274320" eaLnBrk="1" fontAlgn="auto" hangingPunct="1">
              <a:spcAft>
                <a:spcPts val="0"/>
              </a:spcAft>
              <a:buClr>
                <a:schemeClr val="accent1">
                  <a:lumMod val="75000"/>
                </a:schemeClr>
              </a:buClr>
              <a:buFont typeface="Wingdings 3" charset="2"/>
              <a:buChar char=""/>
              <a:defRPr/>
            </a:pPr>
            <a:r>
              <a:rPr lang="fr-FR" altLang="fr-FR" sz="2400" dirty="0">
                <a:solidFill>
                  <a:schemeClr val="tx1"/>
                </a:solidFill>
              </a:rPr>
              <a:t>Jusqu’à la fin de sa scolarité,</a:t>
            </a:r>
          </a:p>
          <a:p>
            <a:pPr marL="640080" lvl="1" indent="-274320" eaLnBrk="1" fontAlgn="auto" hangingPunct="1">
              <a:spcAft>
                <a:spcPts val="0"/>
              </a:spcAft>
              <a:buClr>
                <a:schemeClr val="accent1">
                  <a:lumMod val="75000"/>
                </a:schemeClr>
              </a:buClr>
              <a:buFont typeface="Wingdings 3" charset="2"/>
              <a:buChar char=""/>
              <a:defRPr/>
            </a:pPr>
            <a:r>
              <a:rPr lang="fr-FR" altLang="fr-FR" sz="2400" dirty="0">
                <a:solidFill>
                  <a:schemeClr val="tx1"/>
                </a:solidFill>
              </a:rPr>
              <a:t>Après la fin de sa scolarité, dans le cadre d’une aide à son insertion professionnelle,</a:t>
            </a:r>
          </a:p>
          <a:p>
            <a:pPr marL="640080" lvl="1" indent="-274320" eaLnBrk="1" fontAlgn="auto" hangingPunct="1">
              <a:spcAft>
                <a:spcPts val="0"/>
              </a:spcAft>
              <a:buClr>
                <a:schemeClr val="accent1">
                  <a:lumMod val="75000"/>
                </a:schemeClr>
              </a:buClr>
              <a:buFont typeface="Wingdings 3" charset="2"/>
              <a:buChar char=""/>
              <a:defRPr/>
            </a:pPr>
            <a:r>
              <a:rPr lang="fr-FR" altLang="fr-FR" sz="2400" dirty="0">
                <a:solidFill>
                  <a:schemeClr val="tx1"/>
                </a:solidFill>
              </a:rPr>
              <a:t>Handicapé de plus de vingt ans si sa situation sociale et physique le justifie.</a:t>
            </a:r>
          </a:p>
          <a:p>
            <a:pPr marL="640080" lvl="1" indent="-274320" eaLnBrk="1" fontAlgn="auto" hangingPunct="1">
              <a:spcAft>
                <a:spcPts val="0"/>
              </a:spcAft>
              <a:buClr>
                <a:schemeClr val="accent1">
                  <a:lumMod val="75000"/>
                </a:schemeClr>
              </a:buClr>
              <a:buFont typeface="Wingdings 3" charset="2"/>
              <a:buChar char=""/>
              <a:defRPr/>
            </a:pPr>
            <a:r>
              <a:rPr lang="fr-FR" altLang="fr-FR" sz="2400" dirty="0">
                <a:solidFill>
                  <a:schemeClr val="tx1"/>
                </a:solidFill>
              </a:rPr>
              <a:t>Elles sont triplées pour les orphelins de père et de mère ou assimilés</a:t>
            </a:r>
            <a:r>
              <a:rPr lang="fr-FR" altLang="fr-FR" sz="1800" dirty="0">
                <a:solidFill>
                  <a:schemeClr val="tx1"/>
                </a:solidFill>
              </a:rPr>
              <a:t>.</a:t>
            </a:r>
          </a:p>
        </p:txBody>
      </p:sp>
      <p:pic>
        <p:nvPicPr>
          <p:cNvPr id="5" name="Image 4" descr="https://encrypted-tbn2.gstatic.com/images?q=tbn:ANd9GcRUlXSa2TGqWTJ3KSyk5_e_t447jPnVYgaofuRixDMjVZ8xqvvwkw">
            <a:extLst>
              <a:ext uri="{FF2B5EF4-FFF2-40B4-BE49-F238E27FC236}">
                <a16:creationId xmlns:a16="http://schemas.microsoft.com/office/drawing/2014/main" id="{05A40C33-8112-4F7B-8665-DEF0C28EA91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06676">
            <a:off x="332989" y="738721"/>
            <a:ext cx="2619375"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2">
            <a:extLst>
              <a:ext uri="{FF2B5EF4-FFF2-40B4-BE49-F238E27FC236}">
                <a16:creationId xmlns:a16="http://schemas.microsoft.com/office/drawing/2014/main" id="{BA472E26-062F-47A9-B098-B6BB3CDE5AB4}"/>
              </a:ext>
            </a:extLst>
          </p:cNvPr>
          <p:cNvSpPr>
            <a:spLocks noGrp="1"/>
          </p:cNvSpPr>
          <p:nvPr>
            <p:ph type="title"/>
          </p:nvPr>
        </p:nvSpPr>
        <p:spPr>
          <a:xfrm>
            <a:off x="3946037" y="651538"/>
            <a:ext cx="4470032" cy="711200"/>
          </a:xfrm>
        </p:spPr>
        <p:txBody>
          <a:bodyPr>
            <a:noAutofit/>
          </a:bodyPr>
          <a:lstStyle/>
          <a:p>
            <a:pPr eaLnBrk="1" hangingPunct="1"/>
            <a:r>
              <a:rPr lang="fr-FR" altLang="fr-FR" sz="4800" b="1" dirty="0"/>
              <a:t>Aides financières</a:t>
            </a:r>
          </a:p>
        </p:txBody>
      </p:sp>
    </p:spTree>
    <p:extLst>
      <p:ext uri="{BB962C8B-B14F-4D97-AF65-F5344CB8AC3E}">
        <p14:creationId xmlns:p14="http://schemas.microsoft.com/office/powerpoint/2010/main" val="1737647742"/>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25A02D07-5A22-4AB0-B977-3E8A18B7CBAA}"/>
              </a:ext>
            </a:extLst>
          </p:cNvPr>
          <p:cNvSpPr>
            <a:spLocks noGrp="1"/>
          </p:cNvSpPr>
          <p:nvPr>
            <p:ph type="title"/>
          </p:nvPr>
        </p:nvSpPr>
        <p:spPr>
          <a:xfrm>
            <a:off x="1992314" y="587695"/>
            <a:ext cx="8769471" cy="792162"/>
          </a:xfrm>
        </p:spPr>
        <p:txBody>
          <a:bodyPr>
            <a:noAutofit/>
          </a:bodyPr>
          <a:lstStyle/>
          <a:p>
            <a:pPr algn="ctr" eaLnBrk="1" hangingPunct="1"/>
            <a:r>
              <a:rPr lang="fr-FR" altLang="fr-FR" sz="4800" b="1" dirty="0"/>
              <a:t>Aides financières complémentaires</a:t>
            </a:r>
          </a:p>
        </p:txBody>
      </p:sp>
      <p:sp>
        <p:nvSpPr>
          <p:cNvPr id="5" name="Rectangle 3">
            <a:extLst>
              <a:ext uri="{FF2B5EF4-FFF2-40B4-BE49-F238E27FC236}">
                <a16:creationId xmlns:a16="http://schemas.microsoft.com/office/drawing/2014/main" id="{997DBE21-74C8-4A14-9D46-C891C741FC7C}"/>
              </a:ext>
            </a:extLst>
          </p:cNvPr>
          <p:cNvSpPr>
            <a:spLocks noGrp="1"/>
          </p:cNvSpPr>
          <p:nvPr>
            <p:ph idx="1"/>
          </p:nvPr>
        </p:nvSpPr>
        <p:spPr>
          <a:xfrm>
            <a:off x="3503614" y="2457451"/>
            <a:ext cx="6696075" cy="3744913"/>
          </a:xfrm>
        </p:spPr>
        <p:txBody>
          <a:bodyPr/>
          <a:lstStyle/>
          <a:p>
            <a:pPr algn="ctr" eaLnBrk="1" hangingPunct="1">
              <a:buFont typeface="Wingdings" panose="05000000000000000000" pitchFamily="2" charset="2"/>
              <a:buNone/>
            </a:pPr>
            <a:r>
              <a:rPr lang="fr-FR" altLang="fr-FR" sz="1800" dirty="0">
                <a:solidFill>
                  <a:srgbClr val="FF0000"/>
                </a:solidFill>
              </a:rPr>
              <a:t>Aide de soutien à </a:t>
            </a:r>
            <a:r>
              <a:rPr lang="fr-FR" altLang="fr-FR" sz="4400" dirty="0">
                <a:solidFill>
                  <a:srgbClr val="FF0000"/>
                </a:solidFill>
              </a:rPr>
              <a:t>l’handicap</a:t>
            </a:r>
          </a:p>
          <a:p>
            <a:pPr eaLnBrk="1" hangingPunct="1">
              <a:buFont typeface="Wingdings" panose="05000000000000000000" pitchFamily="2" charset="2"/>
              <a:buNone/>
            </a:pPr>
            <a:endParaRPr lang="fr-FR" altLang="fr-FR" sz="1800" dirty="0"/>
          </a:p>
          <a:p>
            <a:pPr lvl="1" eaLnBrk="1" hangingPunct="1"/>
            <a:r>
              <a:rPr lang="fr-FR" altLang="fr-FR" sz="2400" i="1" dirty="0"/>
              <a:t>Elle prend en compte les difficultés des pupilles handicapés de moins de 20 ans et justifiant d’un handicap d’au moins de 80% ou de plus de 50% sous certaines conditions. Son montant est égal à celui de l’allocation. </a:t>
            </a:r>
          </a:p>
          <a:p>
            <a:pPr lvl="1" eaLnBrk="1" hangingPunct="1">
              <a:buFontTx/>
              <a:buNone/>
            </a:pPr>
            <a:endParaRPr lang="fr-FR" altLang="fr-FR" sz="2000" i="1" dirty="0"/>
          </a:p>
        </p:txBody>
      </p:sp>
      <p:pic>
        <p:nvPicPr>
          <p:cNvPr id="6" name="Image 4" descr="https://encrypted-tbn2.gstatic.com/images?q=tbn:ANd9GcQvZ_K-O9avIIlsKHQaISPgVqgreP0AbL1C_Ueqkxzx9PwczyjlwQ">
            <a:extLst>
              <a:ext uri="{FF2B5EF4-FFF2-40B4-BE49-F238E27FC236}">
                <a16:creationId xmlns:a16="http://schemas.microsoft.com/office/drawing/2014/main" id="{08D7E014-65F4-4111-BCC6-C0A2559125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14717">
            <a:off x="497645" y="2836105"/>
            <a:ext cx="2816225" cy="2195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941161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6" name="Rectangle 3">
            <a:extLst>
              <a:ext uri="{FF2B5EF4-FFF2-40B4-BE49-F238E27FC236}">
                <a16:creationId xmlns:a16="http://schemas.microsoft.com/office/drawing/2014/main" id="{C414525D-EBE5-4D2E-82DF-E405E4931CAC}"/>
              </a:ext>
            </a:extLst>
          </p:cNvPr>
          <p:cNvSpPr>
            <a:spLocks noGrp="1"/>
          </p:cNvSpPr>
          <p:nvPr>
            <p:ph idx="1"/>
          </p:nvPr>
        </p:nvSpPr>
        <p:spPr>
          <a:xfrm>
            <a:off x="3677993" y="2492375"/>
            <a:ext cx="5928214" cy="3384550"/>
          </a:xfrm>
        </p:spPr>
        <p:txBody>
          <a:bodyPr/>
          <a:lstStyle/>
          <a:p>
            <a:pPr algn="ctr" eaLnBrk="1" hangingPunct="1">
              <a:buFont typeface="Wingdings" panose="05000000000000000000" pitchFamily="2" charset="2"/>
              <a:buNone/>
            </a:pPr>
            <a:r>
              <a:rPr lang="fr-FR" altLang="fr-FR" sz="1800" dirty="0">
                <a:solidFill>
                  <a:srgbClr val="FF0000"/>
                </a:solidFill>
              </a:rPr>
              <a:t>Aide aux </a:t>
            </a:r>
            <a:r>
              <a:rPr lang="fr-FR" altLang="fr-FR" sz="4800" dirty="0">
                <a:solidFill>
                  <a:srgbClr val="FF0000"/>
                </a:solidFill>
              </a:rPr>
              <a:t>études </a:t>
            </a:r>
          </a:p>
          <a:p>
            <a:pPr eaLnBrk="1" hangingPunct="1">
              <a:buFont typeface="Wingdings" panose="05000000000000000000" pitchFamily="2" charset="2"/>
              <a:buNone/>
            </a:pPr>
            <a:endParaRPr lang="fr-FR" altLang="fr-FR" sz="1800" dirty="0">
              <a:solidFill>
                <a:schemeClr val="tx1"/>
              </a:solidFill>
            </a:endParaRPr>
          </a:p>
          <a:p>
            <a:pPr eaLnBrk="1" hangingPunct="1">
              <a:buFont typeface="Wingdings" panose="05000000000000000000" pitchFamily="2" charset="2"/>
              <a:buNone/>
            </a:pPr>
            <a:endParaRPr lang="fr-FR" altLang="fr-FR" sz="1800" dirty="0">
              <a:solidFill>
                <a:schemeClr val="tx1"/>
              </a:solidFill>
            </a:endParaRPr>
          </a:p>
          <a:p>
            <a:pPr lvl="1" eaLnBrk="1" hangingPunct="1"/>
            <a:r>
              <a:rPr lang="fr-FR" altLang="fr-FR" sz="1800" i="1" dirty="0">
                <a:solidFill>
                  <a:schemeClr val="tx1"/>
                </a:solidFill>
              </a:rPr>
              <a:t>Elle favorise la poursuite </a:t>
            </a:r>
          </a:p>
          <a:p>
            <a:pPr lvl="1" eaLnBrk="1" hangingPunct="1">
              <a:buFontTx/>
              <a:buNone/>
            </a:pPr>
            <a:r>
              <a:rPr lang="fr-FR" altLang="fr-FR" sz="1800" i="1" dirty="0">
                <a:solidFill>
                  <a:schemeClr val="tx1"/>
                </a:solidFill>
              </a:rPr>
              <a:t>des études de tout pupille et varie </a:t>
            </a:r>
          </a:p>
          <a:p>
            <a:pPr lvl="1" eaLnBrk="1" hangingPunct="1">
              <a:buFontTx/>
              <a:buNone/>
            </a:pPr>
            <a:r>
              <a:rPr lang="fr-FR" altLang="fr-FR" sz="1800" i="1" dirty="0">
                <a:solidFill>
                  <a:schemeClr val="tx1"/>
                </a:solidFill>
              </a:rPr>
              <a:t>selon sa scolarité.</a:t>
            </a:r>
          </a:p>
        </p:txBody>
      </p:sp>
      <p:sp>
        <p:nvSpPr>
          <p:cNvPr id="7" name="Rectangle 2">
            <a:extLst>
              <a:ext uri="{FF2B5EF4-FFF2-40B4-BE49-F238E27FC236}">
                <a16:creationId xmlns:a16="http://schemas.microsoft.com/office/drawing/2014/main" id="{080CEF08-2344-4CED-BF86-7D3DB8810792}"/>
              </a:ext>
            </a:extLst>
          </p:cNvPr>
          <p:cNvSpPr>
            <a:spLocks noGrp="1"/>
          </p:cNvSpPr>
          <p:nvPr>
            <p:ph type="title"/>
          </p:nvPr>
        </p:nvSpPr>
        <p:spPr>
          <a:xfrm>
            <a:off x="1902559" y="690808"/>
            <a:ext cx="8755917" cy="719137"/>
          </a:xfrm>
        </p:spPr>
        <p:txBody>
          <a:bodyPr>
            <a:noAutofit/>
          </a:bodyPr>
          <a:lstStyle/>
          <a:p>
            <a:pPr algn="ctr" eaLnBrk="1" hangingPunct="1"/>
            <a:r>
              <a:rPr lang="fr-FR" altLang="fr-FR" sz="4800" b="1" dirty="0"/>
              <a:t>Aides financières complémentaires</a:t>
            </a:r>
          </a:p>
        </p:txBody>
      </p:sp>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3425" y="4525327"/>
            <a:ext cx="3618217" cy="2012633"/>
          </a:xfrm>
          <a:prstGeom prst="rect">
            <a:avLst/>
          </a:prstGeom>
        </p:spPr>
      </p:pic>
      <p:pic>
        <p:nvPicPr>
          <p:cNvPr id="9" name="Imag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98742" y="1905000"/>
            <a:ext cx="2080509" cy="3048000"/>
          </a:xfrm>
          <a:prstGeom prst="rect">
            <a:avLst/>
          </a:prstGeom>
        </p:spPr>
      </p:pic>
    </p:spTree>
    <p:extLst>
      <p:ext uri="{BB962C8B-B14F-4D97-AF65-F5344CB8AC3E}">
        <p14:creationId xmlns:p14="http://schemas.microsoft.com/office/powerpoint/2010/main" val="41544031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CAECD6EB-D0C2-43D3-9DCD-BE70178C0EF1}"/>
              </a:ext>
            </a:extLst>
          </p:cNvPr>
          <p:cNvSpPr>
            <a:spLocks noGrp="1" noChangeArrowheads="1"/>
          </p:cNvSpPr>
          <p:nvPr>
            <p:ph idx="1"/>
          </p:nvPr>
        </p:nvSpPr>
        <p:spPr>
          <a:xfrm>
            <a:off x="4029447" y="2096042"/>
            <a:ext cx="6503988" cy="4167188"/>
          </a:xfrm>
        </p:spPr>
        <p:txBody>
          <a:bodyPr rtlCol="0">
            <a:normAutofit/>
          </a:bodyPr>
          <a:lstStyle/>
          <a:p>
            <a:pPr indent="-274320" eaLnBrk="1" fontAlgn="auto" hangingPunct="1">
              <a:spcAft>
                <a:spcPts val="0"/>
              </a:spcAft>
              <a:buClr>
                <a:schemeClr val="accent1">
                  <a:lumMod val="75000"/>
                </a:schemeClr>
              </a:buClr>
              <a:buNone/>
              <a:defRPr/>
            </a:pPr>
            <a:endParaRPr lang="fr-FR" altLang="fr-FR" sz="1800" dirty="0">
              <a:solidFill>
                <a:schemeClr val="tx1"/>
              </a:solidFill>
            </a:endParaRPr>
          </a:p>
          <a:p>
            <a:pPr marL="640080" lvl="1" indent="-274320" algn="ctr" eaLnBrk="1" fontAlgn="auto" hangingPunct="1">
              <a:spcAft>
                <a:spcPts val="0"/>
              </a:spcAft>
              <a:buClr>
                <a:schemeClr val="accent1">
                  <a:lumMod val="75000"/>
                </a:schemeClr>
              </a:buClr>
              <a:buFont typeface="Wingdings 3" charset="2"/>
              <a:buChar char=""/>
              <a:defRPr/>
            </a:pPr>
            <a:r>
              <a:rPr lang="fr-FR" altLang="fr-FR" sz="2400" i="1" dirty="0">
                <a:solidFill>
                  <a:schemeClr val="tx1"/>
                </a:solidFill>
              </a:rPr>
              <a:t>Après évaluation, elle accompagne tout pupille dans la réalisation </a:t>
            </a:r>
          </a:p>
          <a:p>
            <a:pPr marL="640080" lvl="1" indent="-274320" algn="ctr" eaLnBrk="1" fontAlgn="auto" hangingPunct="1">
              <a:spcAft>
                <a:spcPts val="0"/>
              </a:spcAft>
              <a:buClr>
                <a:schemeClr val="accent1">
                  <a:lumMod val="75000"/>
                </a:schemeClr>
              </a:buClr>
              <a:buNone/>
              <a:defRPr/>
            </a:pPr>
            <a:r>
              <a:rPr lang="fr-FR" altLang="fr-FR" sz="2400" i="1" dirty="0">
                <a:solidFill>
                  <a:schemeClr val="tx1"/>
                </a:solidFill>
              </a:rPr>
              <a:t>de son projet personnel </a:t>
            </a:r>
          </a:p>
          <a:p>
            <a:pPr marL="640080" lvl="1" indent="-274320" algn="ctr" eaLnBrk="1" fontAlgn="auto" hangingPunct="1">
              <a:spcAft>
                <a:spcPts val="0"/>
              </a:spcAft>
              <a:buClr>
                <a:schemeClr val="accent1">
                  <a:lumMod val="75000"/>
                </a:schemeClr>
              </a:buClr>
              <a:buNone/>
              <a:defRPr/>
            </a:pPr>
            <a:r>
              <a:rPr lang="fr-FR" altLang="fr-FR" sz="2400" i="1" dirty="0">
                <a:solidFill>
                  <a:schemeClr val="tx1"/>
                </a:solidFill>
              </a:rPr>
              <a:t>s’il est en cohérence avec</a:t>
            </a:r>
          </a:p>
          <a:p>
            <a:pPr marL="640080" lvl="1" indent="-274320" algn="ctr" eaLnBrk="1" fontAlgn="auto" hangingPunct="1">
              <a:spcAft>
                <a:spcPts val="0"/>
              </a:spcAft>
              <a:buClr>
                <a:schemeClr val="accent1">
                  <a:lumMod val="75000"/>
                </a:schemeClr>
              </a:buClr>
              <a:buNone/>
              <a:defRPr/>
            </a:pPr>
            <a:r>
              <a:rPr lang="fr-FR" altLang="fr-FR" sz="4000" i="1" dirty="0">
                <a:solidFill>
                  <a:schemeClr val="tx1"/>
                </a:solidFill>
              </a:rPr>
              <a:t> le projet éducatif de </a:t>
            </a:r>
            <a:r>
              <a:rPr lang="fr-FR" altLang="fr-FR" sz="4400" i="1" dirty="0">
                <a:solidFill>
                  <a:schemeClr val="tx1"/>
                </a:solidFill>
              </a:rPr>
              <a:t>l’ONCF</a:t>
            </a:r>
          </a:p>
        </p:txBody>
      </p:sp>
      <p:sp>
        <p:nvSpPr>
          <p:cNvPr id="5" name="ZoneTexte 4">
            <a:extLst>
              <a:ext uri="{FF2B5EF4-FFF2-40B4-BE49-F238E27FC236}">
                <a16:creationId xmlns:a16="http://schemas.microsoft.com/office/drawing/2014/main" id="{EF10019D-D24F-4FFC-9563-01DF567ECAEB}"/>
              </a:ext>
            </a:extLst>
          </p:cNvPr>
          <p:cNvSpPr txBox="1"/>
          <p:nvPr/>
        </p:nvSpPr>
        <p:spPr>
          <a:xfrm>
            <a:off x="1992314" y="601477"/>
            <a:ext cx="8207375" cy="862013"/>
          </a:xfrm>
          <a:prstGeom prst="rect">
            <a:avLst/>
          </a:prstGeom>
          <a:noFill/>
        </p:spPr>
        <p:txBody>
          <a:bodyPr>
            <a:spAutoFit/>
          </a:bodyPr>
          <a:lstStyle/>
          <a:p>
            <a:pPr algn="ctr">
              <a:spcBef>
                <a:spcPct val="0"/>
              </a:spcBef>
              <a:buClr>
                <a:srgbClr val="94C600">
                  <a:lumMod val="75000"/>
                </a:srgbClr>
              </a:buClr>
              <a:defRPr/>
            </a:pPr>
            <a:r>
              <a:rPr lang="fr-FR" altLang="fr-FR" sz="4800" b="1" dirty="0">
                <a:latin typeface="Calibri"/>
              </a:rPr>
              <a:t>Aide </a:t>
            </a:r>
            <a:r>
              <a:rPr lang="fr-FR" altLang="fr-FR" sz="3500" dirty="0">
                <a:latin typeface="Calibri"/>
              </a:rPr>
              <a:t>au Projet </a:t>
            </a:r>
          </a:p>
        </p:txBody>
      </p:sp>
      <p:grpSp>
        <p:nvGrpSpPr>
          <p:cNvPr id="6" name="Groupe 9">
            <a:extLst>
              <a:ext uri="{FF2B5EF4-FFF2-40B4-BE49-F238E27FC236}">
                <a16:creationId xmlns:a16="http://schemas.microsoft.com/office/drawing/2014/main" id="{8E77B798-F326-4096-90EC-F37049956E5E}"/>
              </a:ext>
            </a:extLst>
          </p:cNvPr>
          <p:cNvGrpSpPr>
            <a:grpSpLocks/>
          </p:cNvGrpSpPr>
          <p:nvPr/>
        </p:nvGrpSpPr>
        <p:grpSpPr bwMode="auto">
          <a:xfrm>
            <a:off x="354014" y="2349500"/>
            <a:ext cx="3276600" cy="2792370"/>
            <a:chOff x="409575" y="3356992"/>
            <a:chExt cx="3487738" cy="2811441"/>
          </a:xfrm>
        </p:grpSpPr>
        <p:grpSp>
          <p:nvGrpSpPr>
            <p:cNvPr id="7" name="Groupe 7">
              <a:extLst>
                <a:ext uri="{FF2B5EF4-FFF2-40B4-BE49-F238E27FC236}">
                  <a16:creationId xmlns:a16="http://schemas.microsoft.com/office/drawing/2014/main" id="{9E380A65-0772-40B8-B148-D0258F9A48FD}"/>
                </a:ext>
              </a:extLst>
            </p:cNvPr>
            <p:cNvGrpSpPr>
              <a:grpSpLocks/>
            </p:cNvGrpSpPr>
            <p:nvPr/>
          </p:nvGrpSpPr>
          <p:grpSpPr bwMode="auto">
            <a:xfrm>
              <a:off x="409575" y="3356992"/>
              <a:ext cx="3487738" cy="2811441"/>
              <a:chOff x="409575" y="3356992"/>
              <a:chExt cx="3487738" cy="2811441"/>
            </a:xfrm>
          </p:grpSpPr>
          <p:grpSp>
            <p:nvGrpSpPr>
              <p:cNvPr id="9" name="Groupe 5">
                <a:extLst>
                  <a:ext uri="{FF2B5EF4-FFF2-40B4-BE49-F238E27FC236}">
                    <a16:creationId xmlns:a16="http://schemas.microsoft.com/office/drawing/2014/main" id="{E5DC09E6-1365-4637-9B25-EBC573E13809}"/>
                  </a:ext>
                </a:extLst>
              </p:cNvPr>
              <p:cNvGrpSpPr>
                <a:grpSpLocks/>
              </p:cNvGrpSpPr>
              <p:nvPr/>
            </p:nvGrpSpPr>
            <p:grpSpPr bwMode="auto">
              <a:xfrm>
                <a:off x="409575" y="3356992"/>
                <a:ext cx="3487738" cy="2478088"/>
                <a:chOff x="403225" y="3429000"/>
                <a:chExt cx="3487738" cy="2478088"/>
              </a:xfrm>
            </p:grpSpPr>
            <p:grpSp>
              <p:nvGrpSpPr>
                <p:cNvPr id="11" name="Groupe 3">
                  <a:extLst>
                    <a:ext uri="{FF2B5EF4-FFF2-40B4-BE49-F238E27FC236}">
                      <a16:creationId xmlns:a16="http://schemas.microsoft.com/office/drawing/2014/main" id="{940C6C94-0F66-4F79-8EEF-7DAA10719C4D}"/>
                    </a:ext>
                  </a:extLst>
                </p:cNvPr>
                <p:cNvGrpSpPr>
                  <a:grpSpLocks/>
                </p:cNvGrpSpPr>
                <p:nvPr/>
              </p:nvGrpSpPr>
              <p:grpSpPr bwMode="auto">
                <a:xfrm>
                  <a:off x="403225" y="3429000"/>
                  <a:ext cx="3487738" cy="2478088"/>
                  <a:chOff x="403225" y="3429000"/>
                  <a:chExt cx="3487738" cy="2478088"/>
                </a:xfrm>
              </p:grpSpPr>
              <p:pic>
                <p:nvPicPr>
                  <p:cNvPr id="13" name="Image 5" descr="https://encrypted-tbn0.gstatic.com/images?q=tbn:ANd9GcQ8F0CATzkat3THjc_XdDBz55TFLQGwC7UaAjoMmOUG9TIc5xRzvQ">
                    <a:extLst>
                      <a:ext uri="{FF2B5EF4-FFF2-40B4-BE49-F238E27FC236}">
                        <a16:creationId xmlns:a16="http://schemas.microsoft.com/office/drawing/2014/main" id="{E59FCD72-2C03-4FDF-ACF3-6E63EF0C60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3225" y="3429000"/>
                    <a:ext cx="3487738" cy="2478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ZoneTexte 2">
                    <a:extLst>
                      <a:ext uri="{FF2B5EF4-FFF2-40B4-BE49-F238E27FC236}">
                        <a16:creationId xmlns:a16="http://schemas.microsoft.com/office/drawing/2014/main" id="{F4B3F55E-D962-4932-861A-A7AE35079EDB}"/>
                      </a:ext>
                    </a:extLst>
                  </p:cNvPr>
                  <p:cNvSpPr txBox="1">
                    <a:spLocks noChangeArrowheads="1"/>
                  </p:cNvSpPr>
                  <p:nvPr/>
                </p:nvSpPr>
                <p:spPr bwMode="auto">
                  <a:xfrm>
                    <a:off x="403226" y="3429000"/>
                    <a:ext cx="2648918" cy="769441"/>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fr-FR" altLang="fr-FR" sz="4400" dirty="0">
                        <a:solidFill>
                          <a:prstClr val="black"/>
                        </a:solidFill>
                        <a:latin typeface="Comic Sans MS" panose="030F0702030302020204" pitchFamily="66" charset="0"/>
                      </a:rPr>
                      <a:t>PROJET</a:t>
                    </a:r>
                  </a:p>
                </p:txBody>
              </p:sp>
            </p:grpSp>
            <p:sp>
              <p:nvSpPr>
                <p:cNvPr id="12" name="ZoneTexte 4">
                  <a:extLst>
                    <a:ext uri="{FF2B5EF4-FFF2-40B4-BE49-F238E27FC236}">
                      <a16:creationId xmlns:a16="http://schemas.microsoft.com/office/drawing/2014/main" id="{A6D060CA-BAC2-4AD6-B690-C196E63EF3E2}"/>
                    </a:ext>
                  </a:extLst>
                </p:cNvPr>
                <p:cNvSpPr txBox="1">
                  <a:spLocks noChangeArrowheads="1"/>
                </p:cNvSpPr>
                <p:nvPr/>
              </p:nvSpPr>
              <p:spPr bwMode="auto">
                <a:xfrm>
                  <a:off x="2963722" y="3538041"/>
                  <a:ext cx="360370" cy="4648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fr-FR" altLang="fr-FR">
                      <a:solidFill>
                        <a:prstClr val="black"/>
                      </a:solidFill>
                    </a:rPr>
                    <a:t>  </a:t>
                  </a:r>
                </a:p>
              </p:txBody>
            </p:sp>
          </p:grpSp>
          <p:sp>
            <p:nvSpPr>
              <p:cNvPr id="10" name="ZoneTexte 6">
                <a:extLst>
                  <a:ext uri="{FF2B5EF4-FFF2-40B4-BE49-F238E27FC236}">
                    <a16:creationId xmlns:a16="http://schemas.microsoft.com/office/drawing/2014/main" id="{E15A5637-AF05-49C6-ABE5-777154EFC981}"/>
                  </a:ext>
                </a:extLst>
              </p:cNvPr>
              <p:cNvSpPr txBox="1">
                <a:spLocks noChangeArrowheads="1"/>
              </p:cNvSpPr>
              <p:nvPr/>
            </p:nvSpPr>
            <p:spPr bwMode="auto">
              <a:xfrm>
                <a:off x="906949" y="5703615"/>
                <a:ext cx="2653634" cy="4648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fr-FR" altLang="fr-FR">
                    <a:solidFill>
                      <a:prstClr val="black"/>
                    </a:solidFill>
                  </a:rPr>
                  <a:t>                              </a:t>
                </a:r>
              </a:p>
            </p:txBody>
          </p:sp>
        </p:grpSp>
        <p:sp>
          <p:nvSpPr>
            <p:cNvPr id="8" name="ZoneTexte 8">
              <a:extLst>
                <a:ext uri="{FF2B5EF4-FFF2-40B4-BE49-F238E27FC236}">
                  <a16:creationId xmlns:a16="http://schemas.microsoft.com/office/drawing/2014/main" id="{6C3664F4-760C-4447-B0A8-C6400C6B2138}"/>
                </a:ext>
              </a:extLst>
            </p:cNvPr>
            <p:cNvSpPr txBox="1">
              <a:spLocks noChangeArrowheads="1"/>
            </p:cNvSpPr>
            <p:nvPr/>
          </p:nvSpPr>
          <p:spPr bwMode="auto">
            <a:xfrm>
              <a:off x="2723849" y="3575074"/>
              <a:ext cx="524175" cy="46481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fr-FR" altLang="fr-FR" dirty="0">
                  <a:solidFill>
                    <a:prstClr val="black"/>
                  </a:solidFill>
                </a:rPr>
                <a:t>    </a:t>
              </a:r>
            </a:p>
          </p:txBody>
        </p:sp>
      </p:grpSp>
    </p:spTree>
    <p:extLst>
      <p:ext uri="{BB962C8B-B14F-4D97-AF65-F5344CB8AC3E}">
        <p14:creationId xmlns:p14="http://schemas.microsoft.com/office/powerpoint/2010/main" val="421495655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F0AB021A-6021-46D9-B687-A79298BAA7DB}"/>
              </a:ext>
            </a:extLst>
          </p:cNvPr>
          <p:cNvSpPr>
            <a:spLocks noGrp="1"/>
          </p:cNvSpPr>
          <p:nvPr>
            <p:ph idx="1"/>
          </p:nvPr>
        </p:nvSpPr>
        <p:spPr>
          <a:xfrm>
            <a:off x="5212556" y="4330758"/>
            <a:ext cx="6119813" cy="2300287"/>
          </a:xfrm>
        </p:spPr>
        <p:txBody>
          <a:bodyPr rtlCol="0">
            <a:normAutofit/>
          </a:bodyPr>
          <a:lstStyle/>
          <a:p>
            <a:pPr indent="-274320" eaLnBrk="1" fontAlgn="auto" hangingPunct="1">
              <a:spcAft>
                <a:spcPts val="0"/>
              </a:spcAft>
              <a:buNone/>
              <a:defRPr/>
            </a:pPr>
            <a:endParaRPr lang="fr-FR" altLang="fr-FR" sz="800" dirty="0"/>
          </a:p>
          <a:p>
            <a:pPr indent="-274320" eaLnBrk="1" fontAlgn="auto" hangingPunct="1">
              <a:spcAft>
                <a:spcPts val="0"/>
              </a:spcAft>
              <a:buNone/>
              <a:defRPr/>
            </a:pPr>
            <a:endParaRPr lang="fr-FR" altLang="fr-FR" sz="800" dirty="0"/>
          </a:p>
          <a:p>
            <a:pPr marL="640080" lvl="1" indent="-274320" eaLnBrk="1" fontAlgn="auto" hangingPunct="1">
              <a:spcAft>
                <a:spcPts val="0"/>
              </a:spcAft>
              <a:defRPr/>
            </a:pPr>
            <a:r>
              <a:rPr lang="fr-FR" altLang="fr-FR" sz="2400" i="1" dirty="0">
                <a:solidFill>
                  <a:schemeClr val="tx1"/>
                </a:solidFill>
              </a:rPr>
              <a:t>Elle favorise leur accès à la culture et au sport, vecteurs d’accès au savoir, au partage, au vivre ensemble. </a:t>
            </a:r>
          </a:p>
          <a:p>
            <a:pPr marL="640080" lvl="1" indent="-274320" eaLnBrk="1" fontAlgn="auto" hangingPunct="1">
              <a:spcAft>
                <a:spcPts val="0"/>
              </a:spcAft>
              <a:defRPr/>
            </a:pPr>
            <a:r>
              <a:rPr lang="fr-FR" altLang="fr-FR" sz="2400" i="1" dirty="0">
                <a:solidFill>
                  <a:schemeClr val="tx1"/>
                </a:solidFill>
              </a:rPr>
              <a:t>Elle est doublée pour tout pupille handicapé.</a:t>
            </a:r>
          </a:p>
        </p:txBody>
      </p:sp>
      <p:pic>
        <p:nvPicPr>
          <p:cNvPr id="5" name="Image 6" descr="https://encrypted-tbn0.gstatic.com/images?q=tbn:ANd9GcS_mREgdE2A4rO-KMdrWlvd133N-ulVvsWm9UBz4DFkZDlGqxm61g">
            <a:extLst>
              <a:ext uri="{FF2B5EF4-FFF2-40B4-BE49-F238E27FC236}">
                <a16:creationId xmlns:a16="http://schemas.microsoft.com/office/drawing/2014/main" id="{E305C6C7-41DB-4C6E-827F-8085AE2F40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9599" y="1589941"/>
            <a:ext cx="2625725" cy="262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e 8">
            <a:extLst>
              <a:ext uri="{FF2B5EF4-FFF2-40B4-BE49-F238E27FC236}">
                <a16:creationId xmlns:a16="http://schemas.microsoft.com/office/drawing/2014/main" id="{61A1EB6A-D116-4400-A80F-26080834595A}"/>
              </a:ext>
            </a:extLst>
          </p:cNvPr>
          <p:cNvGrpSpPr>
            <a:grpSpLocks/>
          </p:cNvGrpSpPr>
          <p:nvPr/>
        </p:nvGrpSpPr>
        <p:grpSpPr bwMode="auto">
          <a:xfrm rot="20366227">
            <a:off x="654145" y="2565668"/>
            <a:ext cx="3927475" cy="2676525"/>
            <a:chOff x="-2607094" y="1903064"/>
            <a:chExt cx="3928644" cy="2676874"/>
          </a:xfrm>
        </p:grpSpPr>
        <p:grpSp>
          <p:nvGrpSpPr>
            <p:cNvPr id="7" name="Groupe 4">
              <a:extLst>
                <a:ext uri="{FF2B5EF4-FFF2-40B4-BE49-F238E27FC236}">
                  <a16:creationId xmlns:a16="http://schemas.microsoft.com/office/drawing/2014/main" id="{41F1DEED-EBE5-4757-9C64-C0D51FFBFD31}"/>
                </a:ext>
              </a:extLst>
            </p:cNvPr>
            <p:cNvGrpSpPr>
              <a:grpSpLocks/>
            </p:cNvGrpSpPr>
            <p:nvPr/>
          </p:nvGrpSpPr>
          <p:grpSpPr bwMode="auto">
            <a:xfrm>
              <a:off x="-2607094" y="1998663"/>
              <a:ext cx="3928644" cy="2581275"/>
              <a:chOff x="-2885656" y="842962"/>
              <a:chExt cx="3928644" cy="2581275"/>
            </a:xfrm>
          </p:grpSpPr>
          <p:pic>
            <p:nvPicPr>
              <p:cNvPr id="10" name="Image 5" descr="https://encrypted-tbn3.gstatic.com/images?q=tbn:ANd9GcROrtL_bUXihnxhzQPUr5ib4BMs-h_sAWFn8iAYg739z0_DxBFbfQ">
                <a:extLst>
                  <a:ext uri="{FF2B5EF4-FFF2-40B4-BE49-F238E27FC236}">
                    <a16:creationId xmlns:a16="http://schemas.microsoft.com/office/drawing/2014/main" id="{82C44B02-6CCA-4994-82F6-1E7F14D0E3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5656" y="842962"/>
                <a:ext cx="3928644"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ZoneTexte 3">
                <a:extLst>
                  <a:ext uri="{FF2B5EF4-FFF2-40B4-BE49-F238E27FC236}">
                    <a16:creationId xmlns:a16="http://schemas.microsoft.com/office/drawing/2014/main" id="{9D98E27E-E8CC-4B20-9F2E-4B83B2479815}"/>
                  </a:ext>
                </a:extLst>
              </p:cNvPr>
              <p:cNvSpPr txBox="1">
                <a:spLocks noChangeArrowheads="1"/>
              </p:cNvSpPr>
              <p:nvPr/>
            </p:nvSpPr>
            <p:spPr bwMode="auto">
              <a:xfrm rot="-464094">
                <a:off x="-533744" y="1347923"/>
                <a:ext cx="813043" cy="33855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fr-FR" altLang="fr-FR" sz="1600">
                    <a:solidFill>
                      <a:prstClr val="black"/>
                    </a:solidFill>
                  </a:rPr>
                  <a:t>Lecture</a:t>
                </a:r>
              </a:p>
            </p:txBody>
          </p:sp>
          <p:sp>
            <p:nvSpPr>
              <p:cNvPr id="12" name="ZoneTexte 9">
                <a:extLst>
                  <a:ext uri="{FF2B5EF4-FFF2-40B4-BE49-F238E27FC236}">
                    <a16:creationId xmlns:a16="http://schemas.microsoft.com/office/drawing/2014/main" id="{E148F9CE-59A8-46EC-B0D0-0ECA83B50C06}"/>
                  </a:ext>
                </a:extLst>
              </p:cNvPr>
              <p:cNvSpPr txBox="1">
                <a:spLocks noChangeArrowheads="1"/>
              </p:cNvSpPr>
              <p:nvPr/>
            </p:nvSpPr>
            <p:spPr bwMode="auto">
              <a:xfrm>
                <a:off x="-487164" y="1944509"/>
                <a:ext cx="719882" cy="307777"/>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fr-FR" altLang="fr-FR" sz="1400" dirty="0">
                    <a:solidFill>
                      <a:prstClr val="black"/>
                    </a:solidFill>
                  </a:rPr>
                  <a:t>cinéma</a:t>
                </a:r>
              </a:p>
            </p:txBody>
          </p:sp>
          <p:sp>
            <p:nvSpPr>
              <p:cNvPr id="13" name="ZoneTexte 10">
                <a:extLst>
                  <a:ext uri="{FF2B5EF4-FFF2-40B4-BE49-F238E27FC236}">
                    <a16:creationId xmlns:a16="http://schemas.microsoft.com/office/drawing/2014/main" id="{48357290-319F-4691-BCDA-0ECFC21C7B64}"/>
                  </a:ext>
                </a:extLst>
              </p:cNvPr>
              <p:cNvSpPr txBox="1">
                <a:spLocks noChangeArrowheads="1"/>
              </p:cNvSpPr>
              <p:nvPr/>
            </p:nvSpPr>
            <p:spPr bwMode="auto">
              <a:xfrm>
                <a:off x="-612142" y="2457144"/>
                <a:ext cx="1082348" cy="338554"/>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fr-FR" altLang="fr-FR" sz="1600">
                    <a:solidFill>
                      <a:prstClr val="black"/>
                    </a:solidFill>
                  </a:rPr>
                  <a:t>Activités   </a:t>
                </a:r>
              </a:p>
            </p:txBody>
          </p:sp>
        </p:grpSp>
        <p:sp>
          <p:nvSpPr>
            <p:cNvPr id="8" name="ZoneTexte 1">
              <a:extLst>
                <a:ext uri="{FF2B5EF4-FFF2-40B4-BE49-F238E27FC236}">
                  <a16:creationId xmlns:a16="http://schemas.microsoft.com/office/drawing/2014/main" id="{C8C43633-EF3F-4334-86BD-47E9F0DD2375}"/>
                </a:ext>
              </a:extLst>
            </p:cNvPr>
            <p:cNvSpPr txBox="1">
              <a:spLocks noChangeArrowheads="1"/>
            </p:cNvSpPr>
            <p:nvPr/>
          </p:nvSpPr>
          <p:spPr bwMode="auto">
            <a:xfrm rot="-1070411">
              <a:off x="-2123120" y="2233485"/>
              <a:ext cx="1637892" cy="70788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fr-FR" altLang="fr-FR" sz="4000">
                  <a:solidFill>
                    <a:prstClr val="black"/>
                  </a:solidFill>
                  <a:latin typeface="Comic Sans MS" panose="030F0702030302020204" pitchFamily="66" charset="0"/>
                </a:rPr>
                <a:t>Aides</a:t>
              </a:r>
            </a:p>
          </p:txBody>
        </p:sp>
        <p:sp>
          <p:nvSpPr>
            <p:cNvPr id="9" name="ZoneTexte 6">
              <a:extLst>
                <a:ext uri="{FF2B5EF4-FFF2-40B4-BE49-F238E27FC236}">
                  <a16:creationId xmlns:a16="http://schemas.microsoft.com/office/drawing/2014/main" id="{CC9C68AB-A0D0-42B2-9136-B0D8D7857533}"/>
                </a:ext>
              </a:extLst>
            </p:cNvPr>
            <p:cNvSpPr txBox="1">
              <a:spLocks noChangeArrowheads="1"/>
            </p:cNvSpPr>
            <p:nvPr/>
          </p:nvSpPr>
          <p:spPr bwMode="auto">
            <a:xfrm rot="-919978">
              <a:off x="-2076874" y="1903064"/>
              <a:ext cx="1107996" cy="46166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fr-FR" altLang="fr-FR">
                  <a:solidFill>
                    <a:prstClr val="black"/>
                  </a:solidFill>
                </a:rPr>
                <a:t>            </a:t>
              </a:r>
            </a:p>
          </p:txBody>
        </p:sp>
      </p:grpSp>
      <p:sp>
        <p:nvSpPr>
          <p:cNvPr id="14" name="ZoneTexte 1">
            <a:extLst>
              <a:ext uri="{FF2B5EF4-FFF2-40B4-BE49-F238E27FC236}">
                <a16:creationId xmlns:a16="http://schemas.microsoft.com/office/drawing/2014/main" id="{51D30443-3181-4D39-8AFE-814B061138F5}"/>
              </a:ext>
            </a:extLst>
          </p:cNvPr>
          <p:cNvSpPr txBox="1">
            <a:spLocks noChangeArrowheads="1"/>
          </p:cNvSpPr>
          <p:nvPr/>
        </p:nvSpPr>
        <p:spPr bwMode="auto">
          <a:xfrm>
            <a:off x="2437197" y="413672"/>
            <a:ext cx="81645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ctr" fontAlgn="base">
              <a:spcBef>
                <a:spcPct val="0"/>
              </a:spcBef>
              <a:spcAft>
                <a:spcPct val="0"/>
              </a:spcAft>
              <a:buClrTx/>
              <a:buSzTx/>
              <a:buNone/>
              <a:defRPr/>
            </a:pPr>
            <a:r>
              <a:rPr lang="fr-FR" altLang="fr-FR" sz="4800" b="1" dirty="0">
                <a:solidFill>
                  <a:schemeClr val="tx1"/>
                </a:solidFill>
                <a:latin typeface="Calibri"/>
              </a:rPr>
              <a:t>Aide </a:t>
            </a:r>
            <a:r>
              <a:rPr lang="fr-FR" altLang="fr-FR" sz="4000" dirty="0">
                <a:solidFill>
                  <a:schemeClr val="tx1"/>
                </a:solidFill>
                <a:latin typeface="Calibri"/>
              </a:rPr>
              <a:t>au sport et à la culture</a:t>
            </a:r>
          </a:p>
        </p:txBody>
      </p:sp>
    </p:spTree>
    <p:extLst>
      <p:ext uri="{BB962C8B-B14F-4D97-AF65-F5344CB8AC3E}">
        <p14:creationId xmlns:p14="http://schemas.microsoft.com/office/powerpoint/2010/main" val="13570133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ZoneTexte 3">
            <a:extLst>
              <a:ext uri="{FF2B5EF4-FFF2-40B4-BE49-F238E27FC236}">
                <a16:creationId xmlns:a16="http://schemas.microsoft.com/office/drawing/2014/main" id="{16E90ECD-D54F-4F8D-883A-5C0A121AE3FE}"/>
              </a:ext>
            </a:extLst>
          </p:cNvPr>
          <p:cNvSpPr txBox="1">
            <a:spLocks noChangeArrowheads="1"/>
          </p:cNvSpPr>
          <p:nvPr/>
        </p:nvSpPr>
        <p:spPr bwMode="auto">
          <a:xfrm>
            <a:off x="3196274" y="336946"/>
            <a:ext cx="8207375" cy="862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ctr" eaLnBrk="0" fontAlgn="base" hangingPunct="0">
              <a:spcBef>
                <a:spcPct val="0"/>
              </a:spcBef>
              <a:spcAft>
                <a:spcPct val="0"/>
              </a:spcAft>
              <a:buClrTx/>
              <a:buSzTx/>
              <a:buNone/>
              <a:defRPr/>
            </a:pPr>
            <a:r>
              <a:rPr lang="fr-FR" altLang="fr-FR" sz="4800" b="1" dirty="0">
                <a:solidFill>
                  <a:schemeClr val="tx1"/>
                </a:solidFill>
                <a:latin typeface="Calibri"/>
              </a:rPr>
              <a:t>Aide à l’hébergement</a:t>
            </a:r>
          </a:p>
        </p:txBody>
      </p:sp>
      <p:sp>
        <p:nvSpPr>
          <p:cNvPr id="6" name="Rectangle 3">
            <a:extLst>
              <a:ext uri="{FF2B5EF4-FFF2-40B4-BE49-F238E27FC236}">
                <a16:creationId xmlns:a16="http://schemas.microsoft.com/office/drawing/2014/main" id="{1E96F1DE-62CB-4DE6-BAA5-F6BB34052A8C}"/>
              </a:ext>
            </a:extLst>
          </p:cNvPr>
          <p:cNvSpPr>
            <a:spLocks noGrp="1"/>
          </p:cNvSpPr>
          <p:nvPr>
            <p:ph idx="1"/>
          </p:nvPr>
        </p:nvSpPr>
        <p:spPr>
          <a:xfrm>
            <a:off x="4709796" y="2397919"/>
            <a:ext cx="6099175" cy="3387725"/>
          </a:xfrm>
        </p:spPr>
        <p:txBody>
          <a:bodyPr/>
          <a:lstStyle/>
          <a:p>
            <a:pPr algn="ctr" eaLnBrk="1" hangingPunct="1">
              <a:buFont typeface="Wingdings" panose="05000000000000000000" pitchFamily="2" charset="2"/>
              <a:buNone/>
            </a:pPr>
            <a:r>
              <a:rPr lang="fr-FR" altLang="fr-FR" sz="1800" dirty="0">
                <a:solidFill>
                  <a:srgbClr val="FFFF00"/>
                </a:solidFill>
              </a:rPr>
              <a:t>	</a:t>
            </a:r>
            <a:endParaRPr lang="fr-FR" altLang="fr-FR" sz="4400" dirty="0">
              <a:solidFill>
                <a:srgbClr val="FFFF00"/>
              </a:solidFill>
            </a:endParaRPr>
          </a:p>
          <a:p>
            <a:pPr eaLnBrk="1" hangingPunct="1">
              <a:buFont typeface="Wingdings" panose="05000000000000000000" pitchFamily="2" charset="2"/>
              <a:buNone/>
            </a:pPr>
            <a:endParaRPr lang="fr-FR" altLang="fr-FR" sz="1800" dirty="0"/>
          </a:p>
          <a:p>
            <a:pPr lvl="1" eaLnBrk="1" hangingPunct="1"/>
            <a:r>
              <a:rPr lang="fr-FR" altLang="fr-FR" sz="2400" i="1" dirty="0">
                <a:solidFill>
                  <a:schemeClr val="tx1"/>
                </a:solidFill>
              </a:rPr>
              <a:t>Elle soutient les pupilles étudiants devant se loger en dehors de leurs foyers (sauf Maison de l’ONCF). </a:t>
            </a:r>
          </a:p>
          <a:p>
            <a:pPr lvl="1" eaLnBrk="1" hangingPunct="1"/>
            <a:r>
              <a:rPr lang="fr-FR" altLang="fr-FR" sz="2400" i="1" dirty="0">
                <a:solidFill>
                  <a:schemeClr val="tx1"/>
                </a:solidFill>
              </a:rPr>
              <a:t>Cette aide est majorée s’ils sont logés en dehors du milieu scolaire. </a:t>
            </a: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2252" y="2057400"/>
            <a:ext cx="4044696" cy="3048000"/>
          </a:xfrm>
          <a:prstGeom prst="rect">
            <a:avLst/>
          </a:prstGeom>
        </p:spPr>
      </p:pic>
    </p:spTree>
    <p:extLst>
      <p:ext uri="{BB962C8B-B14F-4D97-AF65-F5344CB8AC3E}">
        <p14:creationId xmlns:p14="http://schemas.microsoft.com/office/powerpoint/2010/main" val="359158267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Image 5" descr="https://encrypted-tbn0.gstatic.com/images?q=tbn:ANd9GcQ7ONV-LQPkSBWsHnaSUJGNSQSveESn4eDcmFQLDvozdkdPu8Qi6A">
            <a:extLst>
              <a:ext uri="{FF2B5EF4-FFF2-40B4-BE49-F238E27FC236}">
                <a16:creationId xmlns:a16="http://schemas.microsoft.com/office/drawing/2014/main" id="{1A13C0C5-5FA5-4ACB-BE43-CA1267A8AF3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014538"/>
            <a:ext cx="3014663"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a:extLst>
              <a:ext uri="{FF2B5EF4-FFF2-40B4-BE49-F238E27FC236}">
                <a16:creationId xmlns:a16="http://schemas.microsoft.com/office/drawing/2014/main" id="{9C2F0438-0728-4859-811B-ED6FF32759A7}"/>
              </a:ext>
            </a:extLst>
          </p:cNvPr>
          <p:cNvSpPr>
            <a:spLocks noGrp="1"/>
          </p:cNvSpPr>
          <p:nvPr>
            <p:ph idx="1"/>
          </p:nvPr>
        </p:nvSpPr>
        <p:spPr>
          <a:xfrm>
            <a:off x="3805238" y="1801813"/>
            <a:ext cx="6858000" cy="5040312"/>
          </a:xfrm>
        </p:spPr>
        <p:txBody>
          <a:bodyPr/>
          <a:lstStyle/>
          <a:p>
            <a:pPr algn="ctr" eaLnBrk="1" hangingPunct="1">
              <a:lnSpc>
                <a:spcPct val="90000"/>
              </a:lnSpc>
              <a:buFont typeface="Wingdings" panose="05000000000000000000" pitchFamily="2" charset="2"/>
              <a:buNone/>
            </a:pPr>
            <a:r>
              <a:rPr lang="fr-FR" altLang="fr-FR" sz="4800" dirty="0"/>
              <a:t>Fonds </a:t>
            </a:r>
          </a:p>
          <a:p>
            <a:pPr algn="ctr" eaLnBrk="1" hangingPunct="1">
              <a:lnSpc>
                <a:spcPct val="90000"/>
              </a:lnSpc>
              <a:buFont typeface="Wingdings" panose="05000000000000000000" pitchFamily="2" charset="2"/>
              <a:buNone/>
            </a:pPr>
            <a:r>
              <a:rPr lang="fr-FR" altLang="fr-FR" sz="4800" dirty="0"/>
              <a:t>spécial de solidarité</a:t>
            </a:r>
          </a:p>
          <a:p>
            <a:pPr eaLnBrk="1" hangingPunct="1">
              <a:lnSpc>
                <a:spcPct val="90000"/>
              </a:lnSpc>
              <a:buFont typeface="Wingdings" panose="05000000000000000000" pitchFamily="2" charset="2"/>
              <a:buNone/>
            </a:pPr>
            <a:endParaRPr lang="fr-FR" altLang="fr-FR" sz="4800" dirty="0"/>
          </a:p>
          <a:p>
            <a:pPr lvl="1" eaLnBrk="1" hangingPunct="1">
              <a:lnSpc>
                <a:spcPct val="90000"/>
              </a:lnSpc>
            </a:pPr>
            <a:r>
              <a:rPr lang="fr-FR" altLang="fr-FR" sz="2800" i="1" dirty="0">
                <a:solidFill>
                  <a:schemeClr val="tx1"/>
                </a:solidFill>
              </a:rPr>
              <a:t>Aide exceptionnelle attribuée à tout pupille en situation d’urgence après une évaluation préalable pour étudier son bien-fondé et son montant. </a:t>
            </a:r>
          </a:p>
        </p:txBody>
      </p:sp>
      <p:sp>
        <p:nvSpPr>
          <p:cNvPr id="6" name="ZoneTexte 1">
            <a:extLst>
              <a:ext uri="{FF2B5EF4-FFF2-40B4-BE49-F238E27FC236}">
                <a16:creationId xmlns:a16="http://schemas.microsoft.com/office/drawing/2014/main" id="{1ECC0E52-3025-4CE5-A1BB-788A090C08BE}"/>
              </a:ext>
            </a:extLst>
          </p:cNvPr>
          <p:cNvSpPr txBox="1">
            <a:spLocks noChangeArrowheads="1"/>
          </p:cNvSpPr>
          <p:nvPr/>
        </p:nvSpPr>
        <p:spPr bwMode="auto">
          <a:xfrm>
            <a:off x="1278097" y="379046"/>
            <a:ext cx="963580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ctr" eaLnBrk="0" fontAlgn="base" hangingPunct="0">
              <a:spcBef>
                <a:spcPct val="0"/>
              </a:spcBef>
              <a:spcAft>
                <a:spcPct val="0"/>
              </a:spcAft>
              <a:buClrTx/>
              <a:buSzTx/>
              <a:buNone/>
              <a:defRPr/>
            </a:pPr>
            <a:r>
              <a:rPr lang="fr-FR" altLang="fr-FR" sz="4800" b="1" dirty="0">
                <a:solidFill>
                  <a:schemeClr val="tx1"/>
                </a:solidFill>
                <a:latin typeface="Calibri"/>
              </a:rPr>
              <a:t>Aides financières complémentaires</a:t>
            </a:r>
          </a:p>
        </p:txBody>
      </p:sp>
    </p:spTree>
    <p:extLst>
      <p:ext uri="{BB962C8B-B14F-4D97-AF65-F5344CB8AC3E}">
        <p14:creationId xmlns:p14="http://schemas.microsoft.com/office/powerpoint/2010/main" val="70994692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Titre 4">
            <a:extLst>
              <a:ext uri="{FF2B5EF4-FFF2-40B4-BE49-F238E27FC236}">
                <a16:creationId xmlns:a16="http://schemas.microsoft.com/office/drawing/2014/main" id="{66D04BB4-948B-4232-9674-003E6B01D4B7}"/>
              </a:ext>
            </a:extLst>
          </p:cNvPr>
          <p:cNvSpPr>
            <a:spLocks noGrp="1"/>
          </p:cNvSpPr>
          <p:nvPr>
            <p:ph type="title"/>
          </p:nvPr>
        </p:nvSpPr>
        <p:spPr>
          <a:xfrm>
            <a:off x="1919289" y="319936"/>
            <a:ext cx="9026206" cy="757130"/>
          </a:xfrm>
        </p:spPr>
        <p:txBody>
          <a:bodyPr wrap="square">
            <a:spAutoFit/>
          </a:bodyPr>
          <a:lstStyle/>
          <a:p>
            <a:pPr eaLnBrk="1" hangingPunct="1"/>
            <a:r>
              <a:rPr lang="fr-FR" altLang="fr-FR" sz="4800" b="1" dirty="0"/>
              <a:t>Aides financières complémentaires</a:t>
            </a:r>
          </a:p>
        </p:txBody>
      </p:sp>
      <p:sp>
        <p:nvSpPr>
          <p:cNvPr id="5" name="Rectangle 3">
            <a:extLst>
              <a:ext uri="{FF2B5EF4-FFF2-40B4-BE49-F238E27FC236}">
                <a16:creationId xmlns:a16="http://schemas.microsoft.com/office/drawing/2014/main" id="{C7B4D95F-7375-41A6-AFA0-12F9D87AD9BB}"/>
              </a:ext>
            </a:extLst>
          </p:cNvPr>
          <p:cNvSpPr>
            <a:spLocks noGrp="1"/>
          </p:cNvSpPr>
          <p:nvPr>
            <p:ph idx="1"/>
          </p:nvPr>
        </p:nvSpPr>
        <p:spPr>
          <a:xfrm>
            <a:off x="1919289" y="1679788"/>
            <a:ext cx="8174037" cy="4595813"/>
          </a:xfrm>
        </p:spPr>
        <p:txBody>
          <a:bodyPr/>
          <a:lstStyle/>
          <a:p>
            <a:pPr algn="ctr" eaLnBrk="1" hangingPunct="1">
              <a:buFont typeface="Wingdings" panose="05000000000000000000" pitchFamily="2" charset="2"/>
              <a:buNone/>
            </a:pPr>
            <a:r>
              <a:rPr lang="fr-FR" altLang="fr-FR" sz="4800" dirty="0"/>
              <a:t>Aide</a:t>
            </a:r>
          </a:p>
          <a:p>
            <a:pPr algn="ctr" eaLnBrk="1" hangingPunct="1">
              <a:buFont typeface="Wingdings" panose="05000000000000000000" pitchFamily="2" charset="2"/>
              <a:buNone/>
            </a:pPr>
            <a:r>
              <a:rPr lang="fr-FR" altLang="fr-FR" sz="4800" dirty="0"/>
              <a:t> à l’information des droits des pupilles handicapés</a:t>
            </a:r>
          </a:p>
          <a:p>
            <a:pPr eaLnBrk="1" hangingPunct="1">
              <a:buFont typeface="Wingdings" panose="05000000000000000000" pitchFamily="2" charset="2"/>
              <a:buNone/>
            </a:pPr>
            <a:endParaRPr lang="fr-FR" altLang="fr-FR" sz="900" dirty="0"/>
          </a:p>
          <a:p>
            <a:pPr lvl="1" eaLnBrk="1" hangingPunct="1"/>
            <a:r>
              <a:rPr lang="fr-FR" altLang="fr-FR" sz="2800" i="1" dirty="0">
                <a:solidFill>
                  <a:srgbClr val="FF0000"/>
                </a:solidFill>
              </a:rPr>
              <a:t>Elle les aide à adhérer à une association ou s’abonner à une revue défendant les droits des handicapés.</a:t>
            </a:r>
          </a:p>
        </p:txBody>
      </p:sp>
      <p:grpSp>
        <p:nvGrpSpPr>
          <p:cNvPr id="6" name="Groupe 3">
            <a:extLst>
              <a:ext uri="{FF2B5EF4-FFF2-40B4-BE49-F238E27FC236}">
                <a16:creationId xmlns:a16="http://schemas.microsoft.com/office/drawing/2014/main" id="{B7D3CB8A-CDB1-4DF9-A9C9-7E83A2CA0FC4}"/>
              </a:ext>
            </a:extLst>
          </p:cNvPr>
          <p:cNvGrpSpPr>
            <a:grpSpLocks/>
          </p:cNvGrpSpPr>
          <p:nvPr/>
        </p:nvGrpSpPr>
        <p:grpSpPr bwMode="auto">
          <a:xfrm rot="21039641">
            <a:off x="3681413" y="5384800"/>
            <a:ext cx="4648200" cy="952500"/>
            <a:chOff x="-2412776" y="2132856"/>
            <a:chExt cx="4648200" cy="952500"/>
          </a:xfrm>
        </p:grpSpPr>
        <p:pic>
          <p:nvPicPr>
            <p:cNvPr id="7" name="Image 5">
              <a:extLst>
                <a:ext uri="{FF2B5EF4-FFF2-40B4-BE49-F238E27FC236}">
                  <a16:creationId xmlns:a16="http://schemas.microsoft.com/office/drawing/2014/main" id="{711721EF-996B-45D0-A90C-19573B07A6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12776" y="2132856"/>
              <a:ext cx="4648200" cy="95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ZoneTexte 2">
              <a:extLst>
                <a:ext uri="{FF2B5EF4-FFF2-40B4-BE49-F238E27FC236}">
                  <a16:creationId xmlns:a16="http://schemas.microsoft.com/office/drawing/2014/main" id="{9BF70F4F-7C3E-48BA-9089-DE3F9ED3E84C}"/>
                </a:ext>
              </a:extLst>
            </p:cNvPr>
            <p:cNvSpPr txBox="1">
              <a:spLocks noChangeArrowheads="1"/>
            </p:cNvSpPr>
            <p:nvPr/>
          </p:nvSpPr>
          <p:spPr bwMode="auto">
            <a:xfrm>
              <a:off x="-847057" y="2346446"/>
              <a:ext cx="151676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fr-FR" altLang="fr-FR">
                  <a:solidFill>
                    <a:prstClr val="black"/>
                  </a:solidFill>
                </a:rPr>
                <a:t>Inscription</a:t>
              </a:r>
            </a:p>
          </p:txBody>
        </p:sp>
      </p:grpSp>
    </p:spTree>
    <p:extLst>
      <p:ext uri="{BB962C8B-B14F-4D97-AF65-F5344CB8AC3E}">
        <p14:creationId xmlns:p14="http://schemas.microsoft.com/office/powerpoint/2010/main" val="30638749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FD3F7832-4366-40F6-92C4-3D8571233D9A}"/>
              </a:ext>
            </a:extLst>
          </p:cNvPr>
          <p:cNvSpPr>
            <a:spLocks noGrp="1"/>
          </p:cNvSpPr>
          <p:nvPr>
            <p:ph type="title"/>
          </p:nvPr>
        </p:nvSpPr>
        <p:spPr>
          <a:xfrm>
            <a:off x="1992312" y="556419"/>
            <a:ext cx="8207375" cy="865188"/>
          </a:xfrm>
        </p:spPr>
        <p:txBody>
          <a:bodyPr rtlCol="0">
            <a:normAutofit/>
          </a:bodyPr>
          <a:lstStyle/>
          <a:p>
            <a:pPr algn="ctr" eaLnBrk="1" fontAlgn="auto" hangingPunct="1">
              <a:spcAft>
                <a:spcPts val="0"/>
              </a:spcAft>
              <a:defRPr/>
            </a:pPr>
            <a:r>
              <a:rPr lang="fr-FR" altLang="fr-FR" sz="4800" b="1" dirty="0"/>
              <a:t>Aides diverses</a:t>
            </a:r>
          </a:p>
        </p:txBody>
      </p:sp>
      <p:sp>
        <p:nvSpPr>
          <p:cNvPr id="5" name="Rectangle 3">
            <a:extLst>
              <a:ext uri="{FF2B5EF4-FFF2-40B4-BE49-F238E27FC236}">
                <a16:creationId xmlns:a16="http://schemas.microsoft.com/office/drawing/2014/main" id="{99FFFB0A-08EA-44B5-8637-A45C25B770DD}"/>
              </a:ext>
            </a:extLst>
          </p:cNvPr>
          <p:cNvSpPr>
            <a:spLocks noGrp="1" noChangeArrowheads="1"/>
          </p:cNvSpPr>
          <p:nvPr>
            <p:ph idx="1"/>
          </p:nvPr>
        </p:nvSpPr>
        <p:spPr>
          <a:xfrm>
            <a:off x="2865439" y="1844675"/>
            <a:ext cx="7813675" cy="4167188"/>
          </a:xfrm>
        </p:spPr>
        <p:txBody>
          <a:bodyPr rtlCol="0">
            <a:normAutofit/>
          </a:bodyPr>
          <a:lstStyle/>
          <a:p>
            <a:pPr indent="-274320" algn="ctr" eaLnBrk="1" fontAlgn="auto" hangingPunct="1">
              <a:spcAft>
                <a:spcPts val="0"/>
              </a:spcAft>
              <a:buClr>
                <a:schemeClr val="accent1">
                  <a:lumMod val="75000"/>
                </a:schemeClr>
              </a:buClr>
              <a:buNone/>
              <a:defRPr/>
            </a:pPr>
            <a:r>
              <a:rPr lang="fr-FR" altLang="fr-FR" sz="4400" dirty="0"/>
              <a:t>  Aide </a:t>
            </a:r>
          </a:p>
          <a:p>
            <a:pPr indent="-274320" algn="ctr" eaLnBrk="1" fontAlgn="auto" hangingPunct="1">
              <a:spcAft>
                <a:spcPts val="0"/>
              </a:spcAft>
              <a:buClr>
                <a:schemeClr val="accent1">
                  <a:lumMod val="75000"/>
                </a:schemeClr>
              </a:buClr>
              <a:buNone/>
              <a:defRPr/>
            </a:pPr>
            <a:r>
              <a:rPr lang="fr-FR" altLang="fr-FR" sz="4400" dirty="0"/>
              <a:t>    aux loisirs et séjours de   vacances</a:t>
            </a:r>
          </a:p>
          <a:p>
            <a:pPr indent="-274320" algn="ctr" eaLnBrk="1" fontAlgn="auto" hangingPunct="1">
              <a:spcAft>
                <a:spcPts val="0"/>
              </a:spcAft>
              <a:buClr>
                <a:schemeClr val="accent1">
                  <a:lumMod val="75000"/>
                </a:schemeClr>
              </a:buClr>
              <a:buNone/>
              <a:defRPr/>
            </a:pPr>
            <a:r>
              <a:rPr lang="fr-FR" altLang="fr-FR" i="1" dirty="0"/>
              <a:t>(printemps, été et hiver)</a:t>
            </a:r>
          </a:p>
          <a:p>
            <a:pPr indent="-274320" eaLnBrk="1" fontAlgn="auto" hangingPunct="1">
              <a:spcAft>
                <a:spcPts val="0"/>
              </a:spcAft>
              <a:buClr>
                <a:schemeClr val="accent1">
                  <a:lumMod val="75000"/>
                </a:schemeClr>
              </a:buClr>
              <a:buNone/>
              <a:defRPr/>
            </a:pPr>
            <a:endParaRPr lang="fr-FR" altLang="fr-FR" sz="800" dirty="0">
              <a:solidFill>
                <a:schemeClr val="tx1">
                  <a:lumMod val="75000"/>
                  <a:lumOff val="25000"/>
                </a:schemeClr>
              </a:solidFill>
            </a:endParaRPr>
          </a:p>
          <a:p>
            <a:pPr marL="640080" lvl="1" indent="-274320" eaLnBrk="1" fontAlgn="auto" hangingPunct="1">
              <a:spcAft>
                <a:spcPts val="0"/>
              </a:spcAft>
              <a:buClr>
                <a:schemeClr val="accent1">
                  <a:lumMod val="75000"/>
                </a:schemeClr>
              </a:buClr>
              <a:buFont typeface="Wingdings 3" charset="2"/>
              <a:buChar char=""/>
              <a:defRPr/>
            </a:pPr>
            <a:r>
              <a:rPr lang="fr-FR" altLang="fr-FR" sz="2400" i="1" dirty="0">
                <a:solidFill>
                  <a:srgbClr val="FF0000"/>
                </a:solidFill>
              </a:rPr>
              <a:t>Pour ses pupilles de 4 à 25 ans, l’association, en collaboration avec le CCGPF, sélectionne et leur propose des séjours de vacances sportifs ou culturels durant les périodes de vacances scolaires. </a:t>
            </a:r>
          </a:p>
        </p:txBody>
      </p:sp>
      <p:pic>
        <p:nvPicPr>
          <p:cNvPr id="2" name="Imag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970" y="368698"/>
            <a:ext cx="3374683" cy="2528887"/>
          </a:xfrm>
          <a:prstGeom prst="rect">
            <a:avLst/>
          </a:prstGeom>
        </p:spPr>
      </p:pic>
    </p:spTree>
    <p:extLst>
      <p:ext uri="{BB962C8B-B14F-4D97-AF65-F5344CB8AC3E}">
        <p14:creationId xmlns:p14="http://schemas.microsoft.com/office/powerpoint/2010/main" val="408806957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1E513F46-DB3E-4D54-95D3-447EEC681E04}"/>
              </a:ext>
            </a:extLst>
          </p:cNvPr>
          <p:cNvSpPr>
            <a:spLocks noGrp="1"/>
          </p:cNvSpPr>
          <p:nvPr>
            <p:ph type="title"/>
          </p:nvPr>
        </p:nvSpPr>
        <p:spPr>
          <a:xfrm>
            <a:off x="1995489" y="676275"/>
            <a:ext cx="8204200" cy="782637"/>
          </a:xfrm>
        </p:spPr>
        <p:txBody>
          <a:bodyPr rtlCol="0">
            <a:normAutofit/>
          </a:bodyPr>
          <a:lstStyle/>
          <a:p>
            <a:pPr algn="ctr" eaLnBrk="1" fontAlgn="auto" hangingPunct="1">
              <a:spcAft>
                <a:spcPts val="0"/>
              </a:spcAft>
              <a:defRPr/>
            </a:pPr>
            <a:r>
              <a:rPr lang="fr-FR" altLang="fr-FR" sz="4800" b="1" dirty="0"/>
              <a:t>Aides diverses</a:t>
            </a:r>
          </a:p>
        </p:txBody>
      </p:sp>
      <p:sp>
        <p:nvSpPr>
          <p:cNvPr id="5" name="ZoneTexte 2">
            <a:extLst>
              <a:ext uri="{FF2B5EF4-FFF2-40B4-BE49-F238E27FC236}">
                <a16:creationId xmlns:a16="http://schemas.microsoft.com/office/drawing/2014/main" id="{187A04EB-1994-4EBF-8D5D-F65B82CDA406}"/>
              </a:ext>
            </a:extLst>
          </p:cNvPr>
          <p:cNvSpPr txBox="1">
            <a:spLocks noChangeArrowheads="1"/>
          </p:cNvSpPr>
          <p:nvPr/>
        </p:nvSpPr>
        <p:spPr bwMode="auto">
          <a:xfrm>
            <a:off x="3470275" y="2010096"/>
            <a:ext cx="52514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fontAlgn="base">
              <a:spcBef>
                <a:spcPct val="0"/>
              </a:spcBef>
              <a:spcAft>
                <a:spcPct val="0"/>
              </a:spcAft>
            </a:pPr>
            <a:r>
              <a:rPr lang="fr-FR" altLang="fr-FR" sz="3600" i="1" dirty="0">
                <a:solidFill>
                  <a:prstClr val="black"/>
                </a:solidFill>
                <a:latin typeface="Trebuchet MS" panose="020B0603020202020204" pitchFamily="34" charset="0"/>
              </a:rPr>
              <a:t>Séjours de vacances handicapés</a:t>
            </a:r>
          </a:p>
        </p:txBody>
      </p:sp>
      <p:sp>
        <p:nvSpPr>
          <p:cNvPr id="6" name="Rectangle 3">
            <a:extLst>
              <a:ext uri="{FF2B5EF4-FFF2-40B4-BE49-F238E27FC236}">
                <a16:creationId xmlns:a16="http://schemas.microsoft.com/office/drawing/2014/main" id="{E70DF024-F16B-427A-AC3E-A9BC03A8D0B2}"/>
              </a:ext>
            </a:extLst>
          </p:cNvPr>
          <p:cNvSpPr>
            <a:spLocks noGrp="1"/>
          </p:cNvSpPr>
          <p:nvPr>
            <p:ph idx="1"/>
          </p:nvPr>
        </p:nvSpPr>
        <p:spPr>
          <a:xfrm>
            <a:off x="1992314" y="3573464"/>
            <a:ext cx="8207375" cy="2879725"/>
          </a:xfrm>
        </p:spPr>
        <p:txBody>
          <a:bodyPr/>
          <a:lstStyle/>
          <a:p>
            <a:pPr eaLnBrk="1" hangingPunct="1">
              <a:buFont typeface="Wingdings" panose="05000000000000000000" pitchFamily="2" charset="2"/>
              <a:buNone/>
            </a:pPr>
            <a:endParaRPr lang="fr-FR" altLang="fr-FR" sz="1000" dirty="0"/>
          </a:p>
          <a:p>
            <a:pPr lvl="1" algn="ctr" eaLnBrk="1" hangingPunct="1"/>
            <a:r>
              <a:rPr lang="fr-FR" altLang="fr-FR" sz="3600" i="1" dirty="0">
                <a:solidFill>
                  <a:schemeClr val="tx1"/>
                </a:solidFill>
              </a:rPr>
              <a:t>Chaque année, un séjour de vacances organisé par l’ONCF est proposé </a:t>
            </a:r>
          </a:p>
          <a:p>
            <a:pPr lvl="1" algn="ctr" eaLnBrk="1" hangingPunct="1">
              <a:buFontTx/>
              <a:buNone/>
            </a:pPr>
            <a:r>
              <a:rPr lang="fr-FR" altLang="fr-FR" sz="3600" i="1" dirty="0">
                <a:solidFill>
                  <a:schemeClr val="tx1"/>
                </a:solidFill>
              </a:rPr>
              <a:t>aux pupilles handicapés</a:t>
            </a:r>
          </a:p>
        </p:txBody>
      </p:sp>
    </p:spTree>
    <p:extLst>
      <p:ext uri="{BB962C8B-B14F-4D97-AF65-F5344CB8AC3E}">
        <p14:creationId xmlns:p14="http://schemas.microsoft.com/office/powerpoint/2010/main" val="378504638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6E228E8B-4D68-4537-B114-23379C0FB31E}"/>
              </a:ext>
            </a:extLst>
          </p:cNvPr>
          <p:cNvSpPr txBox="1">
            <a:spLocks noChangeArrowheads="1"/>
          </p:cNvSpPr>
          <p:nvPr/>
        </p:nvSpPr>
        <p:spPr bwMode="auto">
          <a:xfrm>
            <a:off x="2693353" y="407194"/>
            <a:ext cx="820420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defTabSz="45720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defTabSz="4572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defTabSz="4572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defTabSz="4572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ctr" fontAlgn="base">
              <a:spcBef>
                <a:spcPct val="0"/>
              </a:spcBef>
              <a:spcAft>
                <a:spcPct val="0"/>
              </a:spcAft>
              <a:buClrTx/>
              <a:buSzTx/>
              <a:buNone/>
              <a:defRPr/>
            </a:pPr>
            <a:r>
              <a:rPr lang="fr-FR" altLang="fr-FR" sz="4800" b="1" dirty="0">
                <a:solidFill>
                  <a:schemeClr val="tx1"/>
                </a:solidFill>
                <a:latin typeface="Calibri"/>
              </a:rPr>
              <a:t>Aides diverses</a:t>
            </a:r>
          </a:p>
        </p:txBody>
      </p:sp>
      <p:sp>
        <p:nvSpPr>
          <p:cNvPr id="5" name="Rectangle 3">
            <a:extLst>
              <a:ext uri="{FF2B5EF4-FFF2-40B4-BE49-F238E27FC236}">
                <a16:creationId xmlns:a16="http://schemas.microsoft.com/office/drawing/2014/main" id="{72A606C7-31A9-4AA7-B343-728A9187A53C}"/>
              </a:ext>
            </a:extLst>
          </p:cNvPr>
          <p:cNvSpPr>
            <a:spLocks noGrp="1" noChangeArrowheads="1"/>
          </p:cNvSpPr>
          <p:nvPr>
            <p:ph idx="1"/>
          </p:nvPr>
        </p:nvSpPr>
        <p:spPr>
          <a:xfrm>
            <a:off x="4638359" y="1982391"/>
            <a:ext cx="5756275" cy="4103687"/>
          </a:xfrm>
        </p:spPr>
        <p:txBody>
          <a:bodyPr rtlCol="0">
            <a:normAutofit lnSpcReduction="10000"/>
          </a:bodyPr>
          <a:lstStyle/>
          <a:p>
            <a:pPr indent="-274320" algn="ctr" eaLnBrk="1" fontAlgn="auto" hangingPunct="1">
              <a:spcAft>
                <a:spcPts val="0"/>
              </a:spcAft>
              <a:buClr>
                <a:schemeClr val="accent1">
                  <a:lumMod val="75000"/>
                </a:schemeClr>
              </a:buClr>
              <a:buNone/>
              <a:defRPr/>
            </a:pPr>
            <a:r>
              <a:rPr lang="fr-FR" altLang="fr-FR" sz="4400" dirty="0"/>
              <a:t>Hébergement à la Maison de l’ONCF à Montreuil</a:t>
            </a:r>
          </a:p>
          <a:p>
            <a:pPr indent="-274320" eaLnBrk="1" fontAlgn="auto" hangingPunct="1">
              <a:spcAft>
                <a:spcPts val="0"/>
              </a:spcAft>
              <a:buClr>
                <a:schemeClr val="accent1">
                  <a:lumMod val="75000"/>
                </a:schemeClr>
              </a:buClr>
              <a:buNone/>
              <a:defRPr/>
            </a:pPr>
            <a:endParaRPr lang="fr-FR" altLang="fr-FR" sz="800" dirty="0"/>
          </a:p>
          <a:p>
            <a:pPr marL="640080" lvl="1" indent="-274320" algn="ctr" eaLnBrk="1" fontAlgn="auto" hangingPunct="1">
              <a:spcAft>
                <a:spcPts val="0"/>
              </a:spcAft>
              <a:buClr>
                <a:schemeClr val="accent1">
                  <a:lumMod val="75000"/>
                </a:schemeClr>
              </a:buClr>
              <a:buFont typeface="Wingdings 3" charset="2"/>
              <a:buChar char=""/>
              <a:defRPr/>
            </a:pPr>
            <a:r>
              <a:rPr lang="fr-FR" altLang="fr-FR" sz="2400" i="1" dirty="0"/>
              <a:t>Pour les études des pupilles majeurs, leurs stages en entreprise, </a:t>
            </a:r>
          </a:p>
          <a:p>
            <a:pPr marL="640080" lvl="1" indent="-274320" algn="ctr" eaLnBrk="1" fontAlgn="auto" hangingPunct="1">
              <a:spcAft>
                <a:spcPts val="0"/>
              </a:spcAft>
              <a:buClr>
                <a:schemeClr val="accent1">
                  <a:lumMod val="75000"/>
                </a:schemeClr>
              </a:buClr>
              <a:buNone/>
              <a:defRPr/>
            </a:pPr>
            <a:r>
              <a:rPr lang="fr-FR" altLang="fr-FR" sz="2400" i="1" dirty="0"/>
              <a:t>leurs loisirs </a:t>
            </a:r>
          </a:p>
          <a:p>
            <a:pPr marL="640080" lvl="1" indent="-274320" algn="ctr" eaLnBrk="1" fontAlgn="auto" hangingPunct="1">
              <a:spcAft>
                <a:spcPts val="0"/>
              </a:spcAft>
              <a:buClr>
                <a:schemeClr val="accent1">
                  <a:lumMod val="75000"/>
                </a:schemeClr>
              </a:buClr>
              <a:buNone/>
              <a:defRPr/>
            </a:pPr>
            <a:r>
              <a:rPr lang="fr-FR" altLang="fr-FR" sz="2400" i="1" dirty="0"/>
              <a:t>ou leurs recherches d’emploi, </a:t>
            </a:r>
          </a:p>
          <a:p>
            <a:pPr marL="640080" lvl="1" indent="-274320" algn="ctr" eaLnBrk="1" fontAlgn="auto" hangingPunct="1">
              <a:spcAft>
                <a:spcPts val="0"/>
              </a:spcAft>
              <a:buClr>
                <a:schemeClr val="accent1">
                  <a:lumMod val="75000"/>
                </a:schemeClr>
              </a:buClr>
              <a:buNone/>
              <a:defRPr/>
            </a:pPr>
            <a:r>
              <a:rPr lang="fr-FR" altLang="fr-FR" sz="2400" i="1" dirty="0"/>
              <a:t>un hébergement à proximité </a:t>
            </a:r>
          </a:p>
          <a:p>
            <a:pPr marL="640080" lvl="1" indent="-274320" algn="ctr" eaLnBrk="1" fontAlgn="auto" hangingPunct="1">
              <a:spcAft>
                <a:spcPts val="0"/>
              </a:spcAft>
              <a:buClr>
                <a:schemeClr val="accent1">
                  <a:lumMod val="75000"/>
                </a:schemeClr>
              </a:buClr>
              <a:buNone/>
              <a:defRPr/>
            </a:pPr>
            <a:r>
              <a:rPr lang="fr-FR" altLang="fr-FR" sz="2400" i="1" dirty="0"/>
              <a:t>de Paris leur est mis à disposition</a:t>
            </a:r>
          </a:p>
        </p:txBody>
      </p:sp>
      <p:pic>
        <p:nvPicPr>
          <p:cNvPr id="7" name="Image 6"/>
          <p:cNvPicPr>
            <a:picLocks noChangeAspect="1"/>
          </p:cNvPicPr>
          <p:nvPr/>
        </p:nvPicPr>
        <p:blipFill>
          <a:blip r:embed="rId3"/>
          <a:stretch>
            <a:fillRect/>
          </a:stretch>
        </p:blipFill>
        <p:spPr>
          <a:xfrm>
            <a:off x="77788" y="175846"/>
            <a:ext cx="3829050" cy="6682154"/>
          </a:xfrm>
          <a:prstGeom prst="rect">
            <a:avLst/>
          </a:prstGeom>
        </p:spPr>
      </p:pic>
    </p:spTree>
    <p:extLst>
      <p:ext uri="{BB962C8B-B14F-4D97-AF65-F5344CB8AC3E}">
        <p14:creationId xmlns:p14="http://schemas.microsoft.com/office/powerpoint/2010/main" val="946612066"/>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DF547E54-C00B-4EF2-A8E8-077533A8D4C9}"/>
              </a:ext>
            </a:extLst>
          </p:cNvPr>
          <p:cNvSpPr txBox="1">
            <a:spLocks noChangeArrowheads="1"/>
          </p:cNvSpPr>
          <p:nvPr/>
        </p:nvSpPr>
        <p:spPr bwMode="auto">
          <a:xfrm>
            <a:off x="2395221" y="456406"/>
            <a:ext cx="8207375" cy="72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defTabSz="45720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defTabSz="4572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defTabSz="4572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defTabSz="4572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ctr" fontAlgn="base">
              <a:spcBef>
                <a:spcPct val="0"/>
              </a:spcBef>
              <a:spcAft>
                <a:spcPct val="0"/>
              </a:spcAft>
              <a:buClrTx/>
              <a:buSzTx/>
              <a:buNone/>
              <a:defRPr/>
            </a:pPr>
            <a:r>
              <a:rPr lang="fr-FR" altLang="fr-FR" sz="4800" b="1" dirty="0">
                <a:solidFill>
                  <a:schemeClr val="tx1"/>
                </a:solidFill>
                <a:latin typeface="Calibri"/>
              </a:rPr>
              <a:t>Aides diverses</a:t>
            </a:r>
          </a:p>
        </p:txBody>
      </p:sp>
      <p:sp>
        <p:nvSpPr>
          <p:cNvPr id="6" name="Rectangle 3">
            <a:extLst>
              <a:ext uri="{FF2B5EF4-FFF2-40B4-BE49-F238E27FC236}">
                <a16:creationId xmlns:a16="http://schemas.microsoft.com/office/drawing/2014/main" id="{2CD071AA-A8DD-4683-AB71-D432670CB863}"/>
              </a:ext>
            </a:extLst>
          </p:cNvPr>
          <p:cNvSpPr>
            <a:spLocks noGrp="1"/>
          </p:cNvSpPr>
          <p:nvPr>
            <p:ph idx="1"/>
          </p:nvPr>
        </p:nvSpPr>
        <p:spPr>
          <a:xfrm>
            <a:off x="1979614" y="2276475"/>
            <a:ext cx="8220075" cy="4260850"/>
          </a:xfrm>
        </p:spPr>
        <p:txBody>
          <a:bodyPr>
            <a:normAutofit lnSpcReduction="10000"/>
          </a:bodyPr>
          <a:lstStyle/>
          <a:p>
            <a:pPr algn="ctr" eaLnBrk="1" hangingPunct="1">
              <a:buFont typeface="Wingdings" panose="05000000000000000000" pitchFamily="2" charset="2"/>
              <a:buNone/>
            </a:pPr>
            <a:r>
              <a:rPr lang="fr-FR" altLang="fr-FR" i="1" dirty="0">
                <a:solidFill>
                  <a:schemeClr val="tx1"/>
                </a:solidFill>
              </a:rPr>
              <a:t>Hébergement au </a:t>
            </a:r>
            <a:r>
              <a:rPr lang="fr-FR" altLang="fr-FR" i="1" dirty="0">
                <a:solidFill>
                  <a:srgbClr val="FF0000"/>
                </a:solidFill>
              </a:rPr>
              <a:t>Chalet</a:t>
            </a:r>
          </a:p>
          <a:p>
            <a:pPr algn="ctr" eaLnBrk="1" hangingPunct="1">
              <a:buFont typeface="Wingdings" panose="05000000000000000000" pitchFamily="2" charset="2"/>
              <a:buNone/>
            </a:pPr>
            <a:r>
              <a:rPr lang="fr-FR" altLang="fr-FR" i="1" dirty="0">
                <a:solidFill>
                  <a:schemeClr val="tx1"/>
                </a:solidFill>
              </a:rPr>
              <a:t> </a:t>
            </a:r>
            <a:r>
              <a:rPr lang="fr-FR" altLang="fr-FR" i="1" dirty="0">
                <a:solidFill>
                  <a:srgbClr val="FF0000"/>
                </a:solidFill>
              </a:rPr>
              <a:t>Pierre Sémard </a:t>
            </a:r>
          </a:p>
          <a:p>
            <a:pPr algn="ctr" eaLnBrk="1" hangingPunct="1">
              <a:buFont typeface="Wingdings" panose="05000000000000000000" pitchFamily="2" charset="2"/>
              <a:buNone/>
            </a:pPr>
            <a:r>
              <a:rPr lang="fr-FR" altLang="fr-FR" i="1" dirty="0">
                <a:solidFill>
                  <a:schemeClr val="tx1"/>
                </a:solidFill>
              </a:rPr>
              <a:t>À </a:t>
            </a:r>
            <a:r>
              <a:rPr lang="fr-FR" altLang="fr-FR" i="1" dirty="0" err="1">
                <a:solidFill>
                  <a:schemeClr val="tx1"/>
                </a:solidFill>
              </a:rPr>
              <a:t>Montroc</a:t>
            </a:r>
            <a:r>
              <a:rPr lang="fr-FR" altLang="fr-FR" i="1" dirty="0">
                <a:solidFill>
                  <a:schemeClr val="tx1"/>
                </a:solidFill>
              </a:rPr>
              <a:t> le Planet</a:t>
            </a:r>
          </a:p>
          <a:p>
            <a:pPr eaLnBrk="1" hangingPunct="1">
              <a:buFont typeface="Wingdings" panose="05000000000000000000" pitchFamily="2" charset="2"/>
              <a:buNone/>
            </a:pPr>
            <a:endParaRPr lang="fr-FR" altLang="fr-FR" sz="1000" dirty="0">
              <a:solidFill>
                <a:schemeClr val="tx1"/>
              </a:solidFill>
            </a:endParaRPr>
          </a:p>
          <a:p>
            <a:pPr eaLnBrk="1" hangingPunct="1">
              <a:buFont typeface="Wingdings" panose="05000000000000000000" pitchFamily="2" charset="2"/>
              <a:buNone/>
            </a:pPr>
            <a:endParaRPr lang="fr-FR" altLang="fr-FR" sz="1000" dirty="0">
              <a:solidFill>
                <a:schemeClr val="tx1"/>
              </a:solidFill>
            </a:endParaRPr>
          </a:p>
          <a:p>
            <a:pPr eaLnBrk="1" hangingPunct="1">
              <a:buFont typeface="Wingdings" panose="05000000000000000000" pitchFamily="2" charset="2"/>
              <a:buNone/>
            </a:pPr>
            <a:endParaRPr lang="fr-FR" altLang="fr-FR" sz="1000" dirty="0">
              <a:solidFill>
                <a:schemeClr val="tx1"/>
              </a:solidFill>
            </a:endParaRPr>
          </a:p>
          <a:p>
            <a:pPr eaLnBrk="1" hangingPunct="1">
              <a:buFont typeface="Wingdings" panose="05000000000000000000" pitchFamily="2" charset="2"/>
              <a:buNone/>
            </a:pPr>
            <a:endParaRPr lang="fr-FR" altLang="fr-FR" sz="1000" dirty="0">
              <a:solidFill>
                <a:schemeClr val="tx1"/>
              </a:solidFill>
            </a:endParaRPr>
          </a:p>
          <a:p>
            <a:pPr eaLnBrk="1" hangingPunct="1">
              <a:buFont typeface="Wingdings" panose="05000000000000000000" pitchFamily="2" charset="2"/>
              <a:buNone/>
            </a:pPr>
            <a:endParaRPr lang="fr-FR" altLang="fr-FR" sz="1000" dirty="0">
              <a:solidFill>
                <a:schemeClr val="tx1"/>
              </a:solidFill>
            </a:endParaRPr>
          </a:p>
          <a:p>
            <a:pPr eaLnBrk="1" hangingPunct="1">
              <a:buFont typeface="Wingdings" panose="05000000000000000000" pitchFamily="2" charset="2"/>
              <a:buNone/>
            </a:pPr>
            <a:endParaRPr lang="fr-FR" altLang="fr-FR" sz="1000" dirty="0">
              <a:solidFill>
                <a:schemeClr val="tx1"/>
              </a:solidFill>
            </a:endParaRPr>
          </a:p>
          <a:p>
            <a:pPr eaLnBrk="1" hangingPunct="1">
              <a:buFont typeface="Wingdings" panose="05000000000000000000" pitchFamily="2" charset="2"/>
              <a:buNone/>
            </a:pPr>
            <a:endParaRPr lang="fr-FR" altLang="fr-FR" sz="1000" dirty="0">
              <a:solidFill>
                <a:schemeClr val="tx1"/>
              </a:solidFill>
            </a:endParaRPr>
          </a:p>
          <a:p>
            <a:pPr eaLnBrk="1" hangingPunct="1">
              <a:buFont typeface="Wingdings" panose="05000000000000000000" pitchFamily="2" charset="2"/>
              <a:buNone/>
            </a:pPr>
            <a:endParaRPr lang="fr-FR" altLang="fr-FR" sz="1000" dirty="0">
              <a:solidFill>
                <a:schemeClr val="tx1"/>
              </a:solidFill>
            </a:endParaRPr>
          </a:p>
          <a:p>
            <a:pPr lvl="1" algn="ctr" eaLnBrk="1" hangingPunct="1"/>
            <a:r>
              <a:rPr lang="fr-FR" altLang="fr-FR" sz="2400" i="1" dirty="0">
                <a:solidFill>
                  <a:schemeClr val="tx1"/>
                </a:solidFill>
              </a:rPr>
              <a:t>Pour les loisirs et vacances de ses pupilles, l’ONCF leur met à disposition un hébergement d’accueil au cœur des Alpes.</a:t>
            </a:r>
          </a:p>
        </p:txBody>
      </p:sp>
      <p:pic>
        <p:nvPicPr>
          <p:cNvPr id="2" name="Imag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0210" y="999041"/>
            <a:ext cx="3405854" cy="2277029"/>
          </a:xfrm>
          <a:prstGeom prst="rect">
            <a:avLst/>
          </a:prstGeom>
        </p:spPr>
      </p:pic>
      <p:pic>
        <p:nvPicPr>
          <p:cNvPr id="8" name="Imag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448750" y="3429000"/>
            <a:ext cx="2861797" cy="1911933"/>
          </a:xfrm>
          <a:prstGeom prst="rect">
            <a:avLst/>
          </a:prstGeom>
        </p:spPr>
      </p:pic>
    </p:spTree>
    <p:extLst>
      <p:ext uri="{BB962C8B-B14F-4D97-AF65-F5344CB8AC3E}">
        <p14:creationId xmlns:p14="http://schemas.microsoft.com/office/powerpoint/2010/main" val="3508860679"/>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5262DC1D-F20E-46FA-8D4B-29EA908289FE}"/>
              </a:ext>
            </a:extLst>
          </p:cNvPr>
          <p:cNvSpPr>
            <a:spLocks noGrp="1" noChangeArrowheads="1"/>
          </p:cNvSpPr>
          <p:nvPr>
            <p:ph idx="1"/>
          </p:nvPr>
        </p:nvSpPr>
        <p:spPr>
          <a:xfrm>
            <a:off x="4201935" y="2206626"/>
            <a:ext cx="6878638" cy="3667125"/>
          </a:xfrm>
        </p:spPr>
        <p:txBody>
          <a:bodyPr rtlCol="0">
            <a:normAutofit/>
          </a:bodyPr>
          <a:lstStyle/>
          <a:p>
            <a:pPr indent="-274320" algn="ctr" eaLnBrk="1" fontAlgn="auto" hangingPunct="1">
              <a:spcAft>
                <a:spcPts val="0"/>
              </a:spcAft>
              <a:buClr>
                <a:schemeClr val="accent1">
                  <a:lumMod val="75000"/>
                </a:schemeClr>
              </a:buClr>
              <a:buNone/>
              <a:defRPr/>
            </a:pPr>
            <a:r>
              <a:rPr lang="fr-FR" altLang="fr-FR" sz="4400" dirty="0">
                <a:solidFill>
                  <a:schemeClr val="tx1"/>
                </a:solidFill>
              </a:rPr>
              <a:t>Séjours « Familles»</a:t>
            </a:r>
          </a:p>
          <a:p>
            <a:pPr indent="-274320" algn="ctr" eaLnBrk="1" fontAlgn="auto" hangingPunct="1">
              <a:spcAft>
                <a:spcPts val="0"/>
              </a:spcAft>
              <a:buClr>
                <a:schemeClr val="accent1">
                  <a:lumMod val="75000"/>
                </a:schemeClr>
              </a:buClr>
              <a:buNone/>
              <a:defRPr/>
            </a:pPr>
            <a:r>
              <a:rPr lang="fr-FR" altLang="fr-FR" sz="2800" i="1" dirty="0">
                <a:solidFill>
                  <a:schemeClr val="tx1"/>
                </a:solidFill>
              </a:rPr>
              <a:t>(printemps et été)</a:t>
            </a:r>
          </a:p>
          <a:p>
            <a:pPr indent="-274320" eaLnBrk="1" fontAlgn="auto" hangingPunct="1">
              <a:spcAft>
                <a:spcPts val="0"/>
              </a:spcAft>
              <a:buClr>
                <a:schemeClr val="accent1">
                  <a:lumMod val="75000"/>
                </a:schemeClr>
              </a:buClr>
              <a:buNone/>
              <a:defRPr/>
            </a:pPr>
            <a:endParaRPr lang="fr-FR" altLang="fr-FR" sz="1400" dirty="0">
              <a:solidFill>
                <a:schemeClr val="tx1"/>
              </a:solidFill>
            </a:endParaRPr>
          </a:p>
          <a:p>
            <a:pPr marL="640080" lvl="1" indent="-274320" algn="ctr" eaLnBrk="1" fontAlgn="auto" hangingPunct="1">
              <a:spcAft>
                <a:spcPts val="0"/>
              </a:spcAft>
              <a:buClr>
                <a:schemeClr val="accent1">
                  <a:lumMod val="75000"/>
                </a:schemeClr>
              </a:buClr>
              <a:buFont typeface="Wingdings 3" charset="2"/>
              <a:buChar char=""/>
              <a:defRPr/>
            </a:pPr>
            <a:r>
              <a:rPr lang="fr-FR" altLang="fr-FR" sz="2800" i="1" dirty="0">
                <a:solidFill>
                  <a:schemeClr val="tx1"/>
                </a:solidFill>
              </a:rPr>
              <a:t>Pour resserrer les liens après avoir été durement frappés par l’adversité, l’ONCF organise pour ses pupilles un séjour « familles » de printemps et en été à la montagne au Chalet Pierre SEMARD.</a:t>
            </a:r>
            <a:r>
              <a:rPr lang="fr-FR" altLang="fr-FR" sz="2800" dirty="0">
                <a:solidFill>
                  <a:schemeClr val="tx1"/>
                </a:solidFill>
              </a:rPr>
              <a:t> </a:t>
            </a:r>
          </a:p>
        </p:txBody>
      </p:sp>
      <p:sp>
        <p:nvSpPr>
          <p:cNvPr id="5" name="Rectangle 2">
            <a:extLst>
              <a:ext uri="{FF2B5EF4-FFF2-40B4-BE49-F238E27FC236}">
                <a16:creationId xmlns:a16="http://schemas.microsoft.com/office/drawing/2014/main" id="{F4CC70D3-F972-4C7E-90AF-51F26CE228FD}"/>
              </a:ext>
            </a:extLst>
          </p:cNvPr>
          <p:cNvSpPr txBox="1">
            <a:spLocks noChangeArrowheads="1"/>
          </p:cNvSpPr>
          <p:nvPr/>
        </p:nvSpPr>
        <p:spPr bwMode="auto">
          <a:xfrm>
            <a:off x="1992314" y="620713"/>
            <a:ext cx="8207375" cy="825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defTabSz="45720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defTabSz="4572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defTabSz="4572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defTabSz="4572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ctr" fontAlgn="base">
              <a:spcBef>
                <a:spcPct val="0"/>
              </a:spcBef>
              <a:spcAft>
                <a:spcPct val="0"/>
              </a:spcAft>
              <a:buClrTx/>
              <a:buSzTx/>
              <a:buNone/>
              <a:defRPr/>
            </a:pPr>
            <a:r>
              <a:rPr lang="fr-FR" altLang="fr-FR" sz="4800" b="1" dirty="0">
                <a:solidFill>
                  <a:schemeClr val="tx1"/>
                </a:solidFill>
                <a:latin typeface="Calibri"/>
              </a:rPr>
              <a:t>Aides diverses</a:t>
            </a:r>
          </a:p>
        </p:txBody>
      </p:sp>
      <p:pic>
        <p:nvPicPr>
          <p:cNvPr id="6" name="Image 2">
            <a:extLst>
              <a:ext uri="{FF2B5EF4-FFF2-40B4-BE49-F238E27FC236}">
                <a16:creationId xmlns:a16="http://schemas.microsoft.com/office/drawing/2014/main" id="{7C5474C4-ADFF-4C43-8755-0C5620DFB8D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rot="19093936">
            <a:off x="280899" y="2773681"/>
            <a:ext cx="3640137" cy="168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5130883"/>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3AFAC37F-0206-4025-BD57-93C761A3472F}"/>
              </a:ext>
            </a:extLst>
          </p:cNvPr>
          <p:cNvSpPr>
            <a:spLocks noGrp="1"/>
          </p:cNvSpPr>
          <p:nvPr>
            <p:ph idx="1"/>
          </p:nvPr>
        </p:nvSpPr>
        <p:spPr>
          <a:xfrm>
            <a:off x="1997076" y="1773238"/>
            <a:ext cx="8208963" cy="2906712"/>
          </a:xfrm>
        </p:spPr>
        <p:txBody>
          <a:bodyPr/>
          <a:lstStyle/>
          <a:p>
            <a:pPr algn="ctr" eaLnBrk="1" hangingPunct="1">
              <a:buFont typeface="Wingdings" panose="05000000000000000000" pitchFamily="2" charset="2"/>
              <a:buNone/>
            </a:pPr>
            <a:r>
              <a:rPr lang="fr-FR" altLang="fr-FR" sz="4400" dirty="0">
                <a:solidFill>
                  <a:schemeClr val="tx1"/>
                </a:solidFill>
              </a:rPr>
              <a:t>Activités à thème</a:t>
            </a:r>
          </a:p>
          <a:p>
            <a:pPr eaLnBrk="1" hangingPunct="1">
              <a:buFont typeface="Wingdings" panose="05000000000000000000" pitchFamily="2" charset="2"/>
              <a:buNone/>
            </a:pPr>
            <a:endParaRPr lang="fr-FR" altLang="fr-FR" sz="800" dirty="0"/>
          </a:p>
          <a:p>
            <a:pPr lvl="1" eaLnBrk="1" hangingPunct="1"/>
            <a:r>
              <a:rPr lang="fr-FR" altLang="fr-FR" sz="2400" i="1" dirty="0">
                <a:solidFill>
                  <a:schemeClr val="tx1"/>
                </a:solidFill>
              </a:rPr>
              <a:t>Pour favoriser la participation des pupilles à des activités  culturelles et de loisirs, l’ONCF leur organise des séjours à thème (ex : salon du livre, </a:t>
            </a:r>
            <a:r>
              <a:rPr lang="fr-FR" altLang="fr-FR" sz="2400" i="1" dirty="0" err="1">
                <a:solidFill>
                  <a:schemeClr val="tx1"/>
                </a:solidFill>
              </a:rPr>
              <a:t>Fantastic’art</a:t>
            </a:r>
            <a:r>
              <a:rPr lang="fr-FR" altLang="fr-FR" sz="2400" i="1" dirty="0">
                <a:solidFill>
                  <a:schemeClr val="tx1"/>
                </a:solidFill>
              </a:rPr>
              <a:t>, week-end motos, activités de proximité, …)</a:t>
            </a:r>
          </a:p>
        </p:txBody>
      </p:sp>
      <p:sp>
        <p:nvSpPr>
          <p:cNvPr id="5" name="Rectangle 2">
            <a:extLst>
              <a:ext uri="{FF2B5EF4-FFF2-40B4-BE49-F238E27FC236}">
                <a16:creationId xmlns:a16="http://schemas.microsoft.com/office/drawing/2014/main" id="{C0DD177E-A2E5-4319-8D9C-E21939EF114F}"/>
              </a:ext>
            </a:extLst>
          </p:cNvPr>
          <p:cNvSpPr txBox="1">
            <a:spLocks noChangeArrowheads="1"/>
          </p:cNvSpPr>
          <p:nvPr/>
        </p:nvSpPr>
        <p:spPr bwMode="auto">
          <a:xfrm>
            <a:off x="1997076" y="620713"/>
            <a:ext cx="8208963"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defTabSz="45720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defTabSz="4572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defTabSz="4572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defTabSz="4572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defTabSz="4572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algn="ctr" fontAlgn="base">
              <a:spcBef>
                <a:spcPct val="0"/>
              </a:spcBef>
              <a:spcAft>
                <a:spcPct val="0"/>
              </a:spcAft>
              <a:buClrTx/>
              <a:buSzTx/>
              <a:buNone/>
              <a:defRPr/>
            </a:pPr>
            <a:r>
              <a:rPr lang="fr-FR" altLang="fr-FR" sz="4800" b="1" dirty="0">
                <a:solidFill>
                  <a:schemeClr val="tx1"/>
                </a:solidFill>
                <a:latin typeface="Calibri"/>
              </a:rPr>
              <a:t>Aides diverses</a:t>
            </a:r>
          </a:p>
        </p:txBody>
      </p:sp>
      <p:pic>
        <p:nvPicPr>
          <p:cNvPr id="6" name="il_fi" descr="http://corinnebouchoux.eelv.fr/files/2012/04/cin%C3%A9ma.jpg">
            <a:extLst>
              <a:ext uri="{FF2B5EF4-FFF2-40B4-BE49-F238E27FC236}">
                <a16:creationId xmlns:a16="http://schemas.microsoft.com/office/drawing/2014/main" id="{B2187905-7E54-41C5-A596-74DD38B1C7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9781134">
            <a:off x="838518" y="655637"/>
            <a:ext cx="1211262" cy="143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l_fi" descr="http://us.cdn3.123rf.com/168nwm/clairev/clairev1103/clairev110300091/9133401-trois-enfants-a-livre-ouvert.jpg">
            <a:extLst>
              <a:ext uri="{FF2B5EF4-FFF2-40B4-BE49-F238E27FC236}">
                <a16:creationId xmlns:a16="http://schemas.microsoft.com/office/drawing/2014/main" id="{56BE0B80-ABAF-448F-A90A-23E4D5E34C3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710436">
            <a:off x="7748679" y="4398598"/>
            <a:ext cx="1600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il_fi" descr="http://zigomettecom.z.i.pic.centerblog.net/1awehql9.jpg">
            <a:extLst>
              <a:ext uri="{FF2B5EF4-FFF2-40B4-BE49-F238E27FC236}">
                <a16:creationId xmlns:a16="http://schemas.microsoft.com/office/drawing/2014/main" id="{35441022-6214-4213-AEFA-8E082E0F477A}"/>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1134265">
            <a:off x="1401612" y="4754927"/>
            <a:ext cx="2208213" cy="153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8774127"/>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Image 2" descr="Autocollant ONCF 001.jpg">
            <a:extLst>
              <a:ext uri="{FF2B5EF4-FFF2-40B4-BE49-F238E27FC236}">
                <a16:creationId xmlns:a16="http://schemas.microsoft.com/office/drawing/2014/main" id="{E13AF992-1BDF-4E52-9972-D3018E74E591}"/>
              </a:ext>
            </a:extLst>
          </p:cNvPr>
          <p:cNvPicPr>
            <a:picLocks noChangeAspect="1"/>
          </p:cNvPicPr>
          <p:nvPr/>
        </p:nvPicPr>
        <p:blipFill>
          <a:blip r:embed="rId3" cstate="print"/>
          <a:stretch>
            <a:fillRect/>
          </a:stretch>
        </p:blipFill>
        <p:spPr>
          <a:xfrm>
            <a:off x="1714469" y="160712"/>
            <a:ext cx="3398520" cy="1910966"/>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5" name="Image 4" descr="Autocollant ONCF 003.jpg">
            <a:extLst>
              <a:ext uri="{FF2B5EF4-FFF2-40B4-BE49-F238E27FC236}">
                <a16:creationId xmlns:a16="http://schemas.microsoft.com/office/drawing/2014/main" id="{8620C72A-18C1-49DF-B39D-716B18132BE1}"/>
              </a:ext>
            </a:extLst>
          </p:cNvPr>
          <p:cNvPicPr>
            <a:picLocks noChangeAspect="1"/>
          </p:cNvPicPr>
          <p:nvPr/>
        </p:nvPicPr>
        <p:blipFill>
          <a:blip r:embed="rId4" cstate="print"/>
          <a:stretch>
            <a:fillRect/>
          </a:stretch>
        </p:blipFill>
        <p:spPr>
          <a:xfrm>
            <a:off x="4270044" y="1785914"/>
            <a:ext cx="3240405" cy="1785950"/>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pic>
        <p:nvPicPr>
          <p:cNvPr id="6" name="Image 5" descr="Autocollant ONCF 002.jpg">
            <a:extLst>
              <a:ext uri="{FF2B5EF4-FFF2-40B4-BE49-F238E27FC236}">
                <a16:creationId xmlns:a16="http://schemas.microsoft.com/office/drawing/2014/main" id="{E0EA8935-5518-49A8-AD8C-FEBFE994B7A8}"/>
              </a:ext>
            </a:extLst>
          </p:cNvPr>
          <p:cNvPicPr>
            <a:picLocks noChangeAspect="1"/>
          </p:cNvPicPr>
          <p:nvPr/>
        </p:nvPicPr>
        <p:blipFill>
          <a:blip r:embed="rId5" cstate="print"/>
          <a:stretch>
            <a:fillRect/>
          </a:stretch>
        </p:blipFill>
        <p:spPr>
          <a:xfrm>
            <a:off x="6667504" y="0"/>
            <a:ext cx="3459480" cy="2214554"/>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7" name="Titre 1">
            <a:extLst>
              <a:ext uri="{FF2B5EF4-FFF2-40B4-BE49-F238E27FC236}">
                <a16:creationId xmlns:a16="http://schemas.microsoft.com/office/drawing/2014/main" id="{AC78835D-0EFC-41B9-91A5-BA3817A2A749}"/>
              </a:ext>
            </a:extLst>
          </p:cNvPr>
          <p:cNvSpPr txBox="1">
            <a:spLocks/>
          </p:cNvSpPr>
          <p:nvPr/>
        </p:nvSpPr>
        <p:spPr>
          <a:xfrm>
            <a:off x="2365375" y="4000468"/>
            <a:ext cx="7461250" cy="1273175"/>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FR" altLang="fr-FR" sz="4800" b="1" dirty="0">
                <a:latin typeface="Comic Sans MS" panose="030F0702030302020204" pitchFamily="66" charset="0"/>
              </a:rPr>
              <a:t>Les activités de</a:t>
            </a:r>
            <a:r>
              <a:rPr lang="fr-FR" altLang="fr-FR" sz="4800" b="1" dirty="0"/>
              <a:t> </a:t>
            </a:r>
            <a:r>
              <a:rPr lang="fr-FR" altLang="fr-FR" sz="4800" b="1" dirty="0">
                <a:latin typeface="Comic Sans MS" panose="030F0702030302020204" pitchFamily="66" charset="0"/>
              </a:rPr>
              <a:t>l’ONCF</a:t>
            </a:r>
          </a:p>
        </p:txBody>
      </p:sp>
      <p:sp>
        <p:nvSpPr>
          <p:cNvPr id="8" name="Sous-titre 2">
            <a:extLst>
              <a:ext uri="{FF2B5EF4-FFF2-40B4-BE49-F238E27FC236}">
                <a16:creationId xmlns:a16="http://schemas.microsoft.com/office/drawing/2014/main" id="{4473FF57-FDCD-4EBA-8367-241DBD872622}"/>
              </a:ext>
            </a:extLst>
          </p:cNvPr>
          <p:cNvSpPr txBox="1">
            <a:spLocks/>
          </p:cNvSpPr>
          <p:nvPr/>
        </p:nvSpPr>
        <p:spPr>
          <a:xfrm>
            <a:off x="1883569" y="5357778"/>
            <a:ext cx="8424862" cy="1395412"/>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Clr>
                <a:schemeClr val="accent1">
                  <a:lumMod val="75000"/>
                </a:schemeClr>
              </a:buClr>
              <a:defRPr/>
            </a:pPr>
            <a:r>
              <a:rPr lang="fr-FR" altLang="fr-FR" sz="3000" dirty="0">
                <a:latin typeface="+mj-lt"/>
              </a:rPr>
              <a:t>Voici un petit document pour te faire découvrir les activités organisées pour les pupilles de l’ONCF</a:t>
            </a:r>
          </a:p>
        </p:txBody>
      </p:sp>
    </p:spTree>
    <p:extLst>
      <p:ext uri="{BB962C8B-B14F-4D97-AF65-F5344CB8AC3E}">
        <p14:creationId xmlns:p14="http://schemas.microsoft.com/office/powerpoint/2010/main" val="11198982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Picture 4" descr="Menu">
            <a:extLst>
              <a:ext uri="{FF2B5EF4-FFF2-40B4-BE49-F238E27FC236}">
                <a16:creationId xmlns:a16="http://schemas.microsoft.com/office/drawing/2014/main" id="{87F22A56-D896-48BD-BCDC-889D7FD3C5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739059">
            <a:off x="596899" y="1825717"/>
            <a:ext cx="3219450"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1">
            <a:extLst>
              <a:ext uri="{FF2B5EF4-FFF2-40B4-BE49-F238E27FC236}">
                <a16:creationId xmlns:a16="http://schemas.microsoft.com/office/drawing/2014/main" id="{7775E7C7-9FD4-49D3-8CE9-5FBDD7C1C3A1}"/>
              </a:ext>
            </a:extLst>
          </p:cNvPr>
          <p:cNvSpPr>
            <a:spLocks noGrp="1"/>
          </p:cNvSpPr>
          <p:nvPr>
            <p:ph type="title"/>
          </p:nvPr>
        </p:nvSpPr>
        <p:spPr>
          <a:xfrm>
            <a:off x="1518285" y="397800"/>
            <a:ext cx="10021782" cy="536543"/>
          </a:xfrm>
          <a:noFill/>
          <a:ln>
            <a:miter lim="800000"/>
            <a:headEnd/>
            <a:tailEnd/>
          </a:ln>
          <a:effectLst>
            <a:glow rad="228600">
              <a:schemeClr val="accent3">
                <a:satMod val="175000"/>
                <a:alpha val="40000"/>
              </a:schemeClr>
            </a:glow>
          </a:effectLst>
        </p:spPr>
        <p:txBody>
          <a:bodyPr rtlCol="0">
            <a:noAutofit/>
          </a:bodyPr>
          <a:lstStyle/>
          <a:p>
            <a:pPr algn="ctr" eaLnBrk="1" fontAlgn="auto" hangingPunct="1">
              <a:spcAft>
                <a:spcPts val="0"/>
              </a:spcAft>
              <a:defRPr/>
            </a:pPr>
            <a:r>
              <a:rPr lang="fr-FR" sz="4800" b="1" dirty="0"/>
              <a:t>Séjour Chalet Pierre Sémard </a:t>
            </a:r>
            <a:r>
              <a:rPr lang="fr-FR" sz="2000" b="1" dirty="0"/>
              <a:t>(jusqu’à 25 ans)</a:t>
            </a:r>
          </a:p>
        </p:txBody>
      </p:sp>
      <p:pic>
        <p:nvPicPr>
          <p:cNvPr id="6" name="Picture 3" descr="Menu">
            <a:extLst>
              <a:ext uri="{FF2B5EF4-FFF2-40B4-BE49-F238E27FC236}">
                <a16:creationId xmlns:a16="http://schemas.microsoft.com/office/drawing/2014/main" id="{6AD7EB41-173A-4801-A772-F8CBB68105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41029">
            <a:off x="9139777" y="1533743"/>
            <a:ext cx="2587625" cy="77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Image 6" descr="PIERRE SEMARD_0397_2008.JPG">
            <a:extLst>
              <a:ext uri="{FF2B5EF4-FFF2-40B4-BE49-F238E27FC236}">
                <a16:creationId xmlns:a16="http://schemas.microsoft.com/office/drawing/2014/main" id="{EB56E3ED-3D4B-4566-9B40-20E22D21797A}"/>
              </a:ext>
            </a:extLst>
          </p:cNvPr>
          <p:cNvPicPr>
            <a:picLocks noChangeAspect="1"/>
          </p:cNvPicPr>
          <p:nvPr/>
        </p:nvPicPr>
        <p:blipFill>
          <a:blip r:embed="rId5" cstate="print"/>
          <a:stretch>
            <a:fillRect/>
          </a:stretch>
        </p:blipFill>
        <p:spPr>
          <a:xfrm>
            <a:off x="5087888" y="1312370"/>
            <a:ext cx="2511926" cy="1657891"/>
          </a:xfrm>
          <a:prstGeom prst="ellipse">
            <a:avLst/>
          </a:prstGeom>
          <a:ln>
            <a:noFill/>
          </a:ln>
          <a:effectLst>
            <a:softEdge rad="112500"/>
          </a:effectLst>
        </p:spPr>
      </p:pic>
      <p:pic>
        <p:nvPicPr>
          <p:cNvPr id="8" name="Picture 2" descr="Menu">
            <a:extLst>
              <a:ext uri="{FF2B5EF4-FFF2-40B4-BE49-F238E27FC236}">
                <a16:creationId xmlns:a16="http://schemas.microsoft.com/office/drawing/2014/main" id="{C13DDCF8-BB5D-4277-A95B-440A14666FF0}"/>
              </a:ext>
            </a:extLst>
          </p:cNvPr>
          <p:cNvPicPr>
            <a:picLocks noChangeAspect="1" noChangeArrowheads="1"/>
          </p:cNvPicPr>
          <p:nvPr/>
        </p:nvPicPr>
        <p:blipFill>
          <a:blip r:embed="rId6"/>
          <a:srcRect/>
          <a:stretch>
            <a:fillRect/>
          </a:stretch>
        </p:blipFill>
        <p:spPr bwMode="auto">
          <a:xfrm rot="20712350">
            <a:off x="4286250" y="5141913"/>
            <a:ext cx="3619500" cy="1085850"/>
          </a:xfrm>
          <a:prstGeom prst="rect">
            <a:avLst/>
          </a:prstGeom>
          <a:ln>
            <a:noFill/>
          </a:ln>
          <a:effectLst>
            <a:outerShdw blurRad="190500" algn="tl" rotWithShape="0">
              <a:srgbClr val="000000">
                <a:alpha val="70000"/>
              </a:srgbClr>
            </a:outerShdw>
          </a:effectLst>
        </p:spPr>
      </p:pic>
      <p:pic>
        <p:nvPicPr>
          <p:cNvPr id="9" name="Image 8" descr="PIERRE SEMARD_0418_2008.JPG">
            <a:extLst>
              <a:ext uri="{FF2B5EF4-FFF2-40B4-BE49-F238E27FC236}">
                <a16:creationId xmlns:a16="http://schemas.microsoft.com/office/drawing/2014/main" id="{F870FFEC-3240-4EBA-848F-637E4249873C}"/>
              </a:ext>
            </a:extLst>
          </p:cNvPr>
          <p:cNvPicPr>
            <a:picLocks noChangeAspect="1"/>
          </p:cNvPicPr>
          <p:nvPr/>
        </p:nvPicPr>
        <p:blipFill>
          <a:blip r:embed="rId7" cstate="print"/>
          <a:stretch>
            <a:fillRect/>
          </a:stretch>
        </p:blipFill>
        <p:spPr>
          <a:xfrm rot="20043652">
            <a:off x="219882" y="5054864"/>
            <a:ext cx="2832977" cy="1321484"/>
          </a:xfrm>
          <a:prstGeom prst="ellipse">
            <a:avLst/>
          </a:prstGeom>
          <a:ln>
            <a:noFill/>
          </a:ln>
          <a:effectLst>
            <a:softEdge rad="112500"/>
          </a:effectLst>
        </p:spPr>
      </p:pic>
      <p:pic>
        <p:nvPicPr>
          <p:cNvPr id="10" name="Image 9" descr="PIERRE SEMARD_0216_2008.JPG">
            <a:extLst>
              <a:ext uri="{FF2B5EF4-FFF2-40B4-BE49-F238E27FC236}">
                <a16:creationId xmlns:a16="http://schemas.microsoft.com/office/drawing/2014/main" id="{EF99B091-6089-4E37-833C-01E5630C7B16}"/>
              </a:ext>
            </a:extLst>
          </p:cNvPr>
          <p:cNvPicPr>
            <a:picLocks noChangeAspect="1"/>
          </p:cNvPicPr>
          <p:nvPr/>
        </p:nvPicPr>
        <p:blipFill>
          <a:blip r:embed="rId8" cstate="print"/>
          <a:stretch>
            <a:fillRect/>
          </a:stretch>
        </p:blipFill>
        <p:spPr>
          <a:xfrm rot="1437562">
            <a:off x="9485937" y="4353654"/>
            <a:ext cx="1895303" cy="1840192"/>
          </a:xfrm>
          <a:prstGeom prst="ellipse">
            <a:avLst/>
          </a:prstGeom>
          <a:ln>
            <a:noFill/>
          </a:ln>
          <a:effectLst>
            <a:softEdge rad="112500"/>
          </a:effectLst>
        </p:spPr>
      </p:pic>
      <p:sp>
        <p:nvSpPr>
          <p:cNvPr id="11" name="ZoneTexte 10">
            <a:extLst>
              <a:ext uri="{FF2B5EF4-FFF2-40B4-BE49-F238E27FC236}">
                <a16:creationId xmlns:a16="http://schemas.microsoft.com/office/drawing/2014/main" id="{C5CEB889-FB1B-4C06-9AA6-AE6F36C87452}"/>
              </a:ext>
            </a:extLst>
          </p:cNvPr>
          <p:cNvSpPr txBox="1">
            <a:spLocks noChangeArrowheads="1"/>
          </p:cNvSpPr>
          <p:nvPr/>
        </p:nvSpPr>
        <p:spPr bwMode="auto">
          <a:xfrm>
            <a:off x="2190750" y="3214689"/>
            <a:ext cx="8001000"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rgbClr val="EB3D9F"/>
              </a:buClr>
              <a:buSzPct val="80000"/>
              <a:buFont typeface="Wingdings 3" pitchFamily="18" charset="2"/>
              <a:buChar char=""/>
              <a:defRPr sz="3200">
                <a:solidFill>
                  <a:srgbClr val="404040"/>
                </a:solidFill>
                <a:latin typeface="Trebuchet MS" pitchFamily="34" charset="0"/>
              </a:defRPr>
            </a:lvl1pPr>
            <a:lvl2pPr marL="742950" indent="-285750">
              <a:spcBef>
                <a:spcPts val="1000"/>
              </a:spcBef>
              <a:buClr>
                <a:srgbClr val="EB3D9F"/>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rgbClr val="EB3D9F"/>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rgbClr val="EB3D9F"/>
              </a:buClr>
              <a:buSzPct val="80000"/>
              <a:buFont typeface="Wingdings 3" pitchFamily="18" charset="2"/>
              <a:buChar char=""/>
              <a:defRPr sz="1200">
                <a:solidFill>
                  <a:srgbClr val="404040"/>
                </a:solidFill>
                <a:latin typeface="Trebuchet MS" pitchFamily="34" charset="0"/>
              </a:defRPr>
            </a:lvl5pPr>
            <a:lvl6pPr marL="25146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6pPr>
            <a:lvl7pPr marL="29718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7pPr>
            <a:lvl8pPr marL="34290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8pPr>
            <a:lvl9pPr marL="3886200" indent="-228600" eaLnBrk="0" fontAlgn="base" hangingPunct="0">
              <a:spcBef>
                <a:spcPts val="1000"/>
              </a:spcBef>
              <a:spcAft>
                <a:spcPct val="0"/>
              </a:spcAft>
              <a:buClr>
                <a:srgbClr val="EB3D9F"/>
              </a:buClr>
              <a:buSzPct val="80000"/>
              <a:buFont typeface="Wingdings 3" pitchFamily="18" charset="2"/>
              <a:buChar char=""/>
              <a:defRPr sz="1200">
                <a:solidFill>
                  <a:srgbClr val="404040"/>
                </a:solidFill>
                <a:latin typeface="Trebuchet MS" pitchFamily="34" charset="0"/>
              </a:defRPr>
            </a:lvl9pPr>
          </a:lstStyle>
          <a:p>
            <a:pPr fontAlgn="base">
              <a:spcBef>
                <a:spcPct val="0"/>
              </a:spcBef>
              <a:spcAft>
                <a:spcPct val="0"/>
              </a:spcAft>
              <a:buClrTx/>
              <a:buSzTx/>
              <a:buNone/>
              <a:defRPr/>
            </a:pPr>
            <a:r>
              <a:rPr lang="fr-FR" altLang="fr-FR" sz="2000" dirty="0">
                <a:solidFill>
                  <a:prstClr val="black"/>
                </a:solidFill>
                <a:latin typeface="Calibri"/>
              </a:rPr>
              <a:t>Découverte de la montagne et pratique sportive durant les vacances de printemps au chalet Pierre Sémard en plein cœur des Alpes.</a:t>
            </a:r>
          </a:p>
          <a:p>
            <a:pPr fontAlgn="base">
              <a:spcBef>
                <a:spcPct val="0"/>
              </a:spcBef>
              <a:spcAft>
                <a:spcPct val="0"/>
              </a:spcAft>
              <a:buClrTx/>
              <a:buSzTx/>
              <a:buNone/>
              <a:defRPr/>
            </a:pPr>
            <a:r>
              <a:rPr lang="fr-FR" altLang="fr-FR" sz="2000" dirty="0">
                <a:solidFill>
                  <a:prstClr val="black"/>
                </a:solidFill>
                <a:latin typeface="Calibri"/>
              </a:rPr>
              <a:t>Une semaine inoubliable faite de balades, d’escalade, de ski, est pleine de soirées à thèmes.</a:t>
            </a:r>
          </a:p>
          <a:p>
            <a:pPr fontAlgn="base">
              <a:spcBef>
                <a:spcPct val="0"/>
              </a:spcBef>
              <a:spcAft>
                <a:spcPct val="0"/>
              </a:spcAft>
              <a:buClrTx/>
              <a:buSzTx/>
              <a:buNone/>
              <a:defRPr/>
            </a:pPr>
            <a:r>
              <a:rPr lang="fr-FR" altLang="fr-FR" sz="2000" dirty="0">
                <a:solidFill>
                  <a:prstClr val="black"/>
                </a:solidFill>
                <a:latin typeface="Calibri"/>
              </a:rPr>
              <a:t>Rires et dépaysement garantis</a:t>
            </a:r>
          </a:p>
          <a:p>
            <a:pPr fontAlgn="base">
              <a:spcBef>
                <a:spcPct val="0"/>
              </a:spcBef>
              <a:spcAft>
                <a:spcPct val="0"/>
              </a:spcAft>
              <a:buClrTx/>
              <a:buSzTx/>
              <a:buNone/>
              <a:defRPr/>
            </a:pPr>
            <a:endParaRPr lang="fr-FR" altLang="fr-FR" sz="2400" dirty="0">
              <a:solidFill>
                <a:prstClr val="black"/>
              </a:solidFill>
              <a:latin typeface="Comic Sans MS" pitchFamily="66" charset="0"/>
            </a:endParaRPr>
          </a:p>
          <a:p>
            <a:pPr fontAlgn="base">
              <a:spcBef>
                <a:spcPct val="0"/>
              </a:spcBef>
              <a:spcAft>
                <a:spcPct val="0"/>
              </a:spcAft>
              <a:buClrTx/>
              <a:buSzTx/>
              <a:buNone/>
              <a:defRPr/>
            </a:pPr>
            <a:endParaRPr lang="fr-FR" altLang="fr-FR" sz="2400" dirty="0">
              <a:solidFill>
                <a:prstClr val="black"/>
              </a:solidFill>
              <a:latin typeface="Comic Sans MS" pitchFamily="66" charset="0"/>
            </a:endParaRPr>
          </a:p>
        </p:txBody>
      </p:sp>
    </p:spTree>
    <p:extLst>
      <p:ext uri="{BB962C8B-B14F-4D97-AF65-F5344CB8AC3E}">
        <p14:creationId xmlns:p14="http://schemas.microsoft.com/office/powerpoint/2010/main" val="169148082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Titre 1">
            <a:extLst>
              <a:ext uri="{FF2B5EF4-FFF2-40B4-BE49-F238E27FC236}">
                <a16:creationId xmlns:a16="http://schemas.microsoft.com/office/drawing/2014/main" id="{69EB872E-8DDA-486F-A267-4C2B31DC3694}"/>
              </a:ext>
            </a:extLst>
          </p:cNvPr>
          <p:cNvSpPr>
            <a:spLocks noGrp="1"/>
          </p:cNvSpPr>
          <p:nvPr>
            <p:ph type="title"/>
          </p:nvPr>
        </p:nvSpPr>
        <p:spPr>
          <a:xfrm>
            <a:off x="3584845" y="3337898"/>
            <a:ext cx="8494711" cy="3505200"/>
          </a:xfrm>
        </p:spPr>
        <p:txBody>
          <a:bodyPr>
            <a:normAutofit/>
          </a:bodyPr>
          <a:lstStyle/>
          <a:p>
            <a:pPr algn="ctr" eaLnBrk="1" hangingPunct="1"/>
            <a:r>
              <a:rPr lang="fr-FR" altLang="fr-FR" sz="3000" dirty="0"/>
              <a:t>(Tous les pupilles dont l’handicap le permet)</a:t>
            </a:r>
            <a:br>
              <a:rPr lang="fr-FR" altLang="fr-FR" sz="3000" dirty="0"/>
            </a:br>
            <a:br>
              <a:rPr lang="fr-FR" altLang="fr-FR" sz="3000" dirty="0"/>
            </a:br>
            <a:r>
              <a:rPr lang="fr-FR" altLang="fr-FR" sz="3000" dirty="0"/>
              <a:t>Le Séjour « Adapté » permet de f</a:t>
            </a:r>
            <a:r>
              <a:rPr lang="fr-FR" altLang="fr-FR" sz="3000" dirty="0">
                <a:solidFill>
                  <a:schemeClr val="tx1"/>
                </a:solidFill>
              </a:rPr>
              <a:t>aire voyager les pupilles ayant un handicap, en famille, en leur proposant une région différente tous les ans, durant la période fin mai et fin août.</a:t>
            </a:r>
            <a:br>
              <a:rPr lang="fr-FR" altLang="fr-FR" sz="3000" dirty="0">
                <a:solidFill>
                  <a:schemeClr val="tx1"/>
                </a:solidFill>
              </a:rPr>
            </a:br>
            <a:r>
              <a:rPr lang="fr-FR" altLang="fr-FR" sz="3000" dirty="0">
                <a:solidFill>
                  <a:schemeClr val="tx1"/>
                </a:solidFill>
              </a:rPr>
              <a:t>Passage par la maison de l’ONCF durant le séjour dans la mesure du possible</a:t>
            </a:r>
          </a:p>
        </p:txBody>
      </p:sp>
      <p:sp>
        <p:nvSpPr>
          <p:cNvPr id="2" name="Titre 1">
            <a:extLst>
              <a:ext uri="{FF2B5EF4-FFF2-40B4-BE49-F238E27FC236}">
                <a16:creationId xmlns:a16="http://schemas.microsoft.com/office/drawing/2014/main" id="{E1E33E1C-1A7C-2CB9-90EB-05FA8E0FB0AB}"/>
              </a:ext>
            </a:extLst>
          </p:cNvPr>
          <p:cNvSpPr txBox="1">
            <a:spLocks/>
          </p:cNvSpPr>
          <p:nvPr/>
        </p:nvSpPr>
        <p:spPr>
          <a:xfrm>
            <a:off x="4097464" y="1323455"/>
            <a:ext cx="7998089" cy="867823"/>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altLang="fr-FR" sz="4800" b="1" dirty="0"/>
              <a:t>Séjour « Adapté »</a:t>
            </a:r>
          </a:p>
        </p:txBody>
      </p:sp>
      <p:pic>
        <p:nvPicPr>
          <p:cNvPr id="6" name="Image 5">
            <a:extLst>
              <a:ext uri="{FF2B5EF4-FFF2-40B4-BE49-F238E27FC236}">
                <a16:creationId xmlns:a16="http://schemas.microsoft.com/office/drawing/2014/main" id="{9B662BC4-F7DB-6DED-0048-541CDF66CCA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444" y="176834"/>
            <a:ext cx="4274361" cy="3205771"/>
          </a:xfrm>
          <a:prstGeom prst="rect">
            <a:avLst/>
          </a:prstGeom>
        </p:spPr>
      </p:pic>
    </p:spTree>
    <p:extLst>
      <p:ext uri="{BB962C8B-B14F-4D97-AF65-F5344CB8AC3E}">
        <p14:creationId xmlns:p14="http://schemas.microsoft.com/office/powerpoint/2010/main" val="111399354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Titre 1">
            <a:extLst>
              <a:ext uri="{FF2B5EF4-FFF2-40B4-BE49-F238E27FC236}">
                <a16:creationId xmlns:a16="http://schemas.microsoft.com/office/drawing/2014/main" id="{B4A9D3C1-AF56-4B36-B529-E67F931EDBFF}"/>
              </a:ext>
            </a:extLst>
          </p:cNvPr>
          <p:cNvSpPr>
            <a:spLocks noGrp="1"/>
          </p:cNvSpPr>
          <p:nvPr>
            <p:ph type="title"/>
          </p:nvPr>
        </p:nvSpPr>
        <p:spPr>
          <a:xfrm>
            <a:off x="1207823" y="-9525"/>
            <a:ext cx="9776353" cy="3816350"/>
          </a:xfrm>
        </p:spPr>
        <p:txBody>
          <a:bodyPr/>
          <a:lstStyle/>
          <a:p>
            <a:pPr algn="ctr" eaLnBrk="1" hangingPunct="1"/>
            <a:r>
              <a:rPr lang="fr-FR" altLang="fr-FR" sz="4800" b="1" dirty="0"/>
              <a:t>Séjour été 18/25 ans</a:t>
            </a:r>
            <a:br>
              <a:rPr lang="fr-FR" altLang="fr-FR" b="1" dirty="0">
                <a:latin typeface="Comic Sans MS" panose="030F0702030302020204" pitchFamily="66" charset="0"/>
              </a:rPr>
            </a:br>
            <a:br>
              <a:rPr lang="fr-FR" altLang="fr-FR" sz="1800" dirty="0">
                <a:solidFill>
                  <a:schemeClr val="tx1"/>
                </a:solidFill>
                <a:latin typeface="Comic Sans MS" panose="030F0702030302020204" pitchFamily="66" charset="0"/>
              </a:rPr>
            </a:br>
            <a:r>
              <a:rPr lang="fr-FR" altLang="fr-FR" sz="2400" dirty="0">
                <a:solidFill>
                  <a:schemeClr val="tx1"/>
                </a:solidFill>
              </a:rPr>
              <a:t>En collaboration avec le CCGPF, association (tourisme solidaire) ou tour-opérateur des destinations sont proposées en février.</a:t>
            </a:r>
            <a:br>
              <a:rPr lang="fr-FR" altLang="fr-FR" sz="2400" dirty="0">
                <a:solidFill>
                  <a:schemeClr val="tx1"/>
                </a:solidFill>
              </a:rPr>
            </a:br>
            <a:r>
              <a:rPr lang="fr-FR" altLang="fr-FR" sz="2400" dirty="0">
                <a:solidFill>
                  <a:schemeClr val="tx1"/>
                </a:solidFill>
              </a:rPr>
              <a:t>Rassemblement des participants la veille, voir le jour du départ à la maison de Montreuil pour une présentation du voyage par l’organisateur.</a:t>
            </a:r>
            <a:br>
              <a:rPr lang="fr-FR" altLang="fr-FR" sz="2400" dirty="0">
                <a:solidFill>
                  <a:schemeClr val="tx1"/>
                </a:solidFill>
              </a:rPr>
            </a:br>
            <a:r>
              <a:rPr lang="fr-FR" altLang="fr-FR" sz="2400" dirty="0">
                <a:solidFill>
                  <a:schemeClr val="tx1"/>
                </a:solidFill>
              </a:rPr>
              <a:t>Participation de 10% du coût du voyage.</a:t>
            </a:r>
            <a:br>
              <a:rPr lang="fr-FR" altLang="fr-FR" sz="2400" dirty="0">
                <a:solidFill>
                  <a:schemeClr val="tx1"/>
                </a:solidFill>
              </a:rPr>
            </a:br>
            <a:r>
              <a:rPr lang="fr-FR" altLang="fr-FR" sz="2400" dirty="0">
                <a:solidFill>
                  <a:schemeClr val="tx1"/>
                </a:solidFill>
              </a:rPr>
              <a:t>Séjour Juillet ou Aout</a:t>
            </a:r>
            <a:endParaRPr lang="fr-FR" altLang="fr-FR" sz="2500" b="1" dirty="0">
              <a:solidFill>
                <a:schemeClr val="tx1"/>
              </a:solidFill>
              <a:latin typeface="Comic Sans MS" panose="030F0702030302020204" pitchFamily="66" charset="0"/>
            </a:endParaRPr>
          </a:p>
        </p:txBody>
      </p:sp>
      <p:sp>
        <p:nvSpPr>
          <p:cNvPr id="5" name="Espace réservé du contenu 2">
            <a:extLst>
              <a:ext uri="{FF2B5EF4-FFF2-40B4-BE49-F238E27FC236}">
                <a16:creationId xmlns:a16="http://schemas.microsoft.com/office/drawing/2014/main" id="{518A197C-5EFA-486C-A0B3-E507376699DB}"/>
              </a:ext>
            </a:extLst>
          </p:cNvPr>
          <p:cNvSpPr>
            <a:spLocks noGrp="1"/>
          </p:cNvSpPr>
          <p:nvPr>
            <p:ph idx="1"/>
          </p:nvPr>
        </p:nvSpPr>
        <p:spPr>
          <a:xfrm>
            <a:off x="1207823" y="4052359"/>
            <a:ext cx="9776353" cy="2171700"/>
          </a:xfrm>
        </p:spPr>
        <p:txBody>
          <a:bodyPr rtlCol="0">
            <a:normAutofit fontScale="92500"/>
          </a:bodyPr>
          <a:lstStyle/>
          <a:p>
            <a:pPr indent="-274320" algn="ctr" eaLnBrk="1" fontAlgn="auto" hangingPunct="1">
              <a:spcAft>
                <a:spcPts val="0"/>
              </a:spcAft>
              <a:buNone/>
              <a:defRPr/>
            </a:pPr>
            <a:r>
              <a:rPr lang="fr-FR" altLang="fr-FR" sz="5200" b="1" dirty="0">
                <a:latin typeface="+mj-lt"/>
              </a:rPr>
              <a:t>Vacances d’été CCGPF (4/17 ans)</a:t>
            </a:r>
          </a:p>
          <a:p>
            <a:pPr indent="-274320" algn="just" eaLnBrk="1" fontAlgn="auto" hangingPunct="1">
              <a:spcAft>
                <a:spcPts val="0"/>
              </a:spcAft>
              <a:buNone/>
              <a:defRPr/>
            </a:pPr>
            <a:endParaRPr lang="fr-FR" altLang="fr-FR" sz="1100" dirty="0">
              <a:latin typeface="+mj-lt"/>
            </a:endParaRPr>
          </a:p>
          <a:p>
            <a:pPr indent="-274320" algn="just" eaLnBrk="1" fontAlgn="auto" hangingPunct="1">
              <a:spcAft>
                <a:spcPts val="0"/>
              </a:spcAft>
              <a:buNone/>
              <a:defRPr/>
            </a:pPr>
            <a:r>
              <a:rPr lang="fr-FR" altLang="fr-FR" sz="1800" dirty="0">
                <a:solidFill>
                  <a:schemeClr val="tx1"/>
                </a:solidFill>
                <a:latin typeface="+mj-lt"/>
              </a:rPr>
              <a:t>	</a:t>
            </a:r>
            <a:r>
              <a:rPr lang="fr-FR" altLang="fr-FR" sz="2600" dirty="0">
                <a:solidFill>
                  <a:schemeClr val="tx1"/>
                </a:solidFill>
                <a:latin typeface="+mj-lt"/>
              </a:rPr>
              <a:t>Pour ses pupilles, l’ONCF en collaboration avec le CCGPF, sélectionne et propose des séjours de vacances sportifs ou culturels durant les périodes de vacances  scolaires juillet ou  août </a:t>
            </a:r>
            <a:r>
              <a:rPr lang="fr-FR" altLang="fr-FR" sz="1700" dirty="0">
                <a:solidFill>
                  <a:schemeClr val="tx1"/>
                </a:solidFill>
                <a:latin typeface="+mj-lt"/>
              </a:rPr>
              <a:t>(intégralement pris en charge par l’association)</a:t>
            </a:r>
          </a:p>
        </p:txBody>
      </p:sp>
    </p:spTree>
    <p:extLst>
      <p:ext uri="{BB962C8B-B14F-4D97-AF65-F5344CB8AC3E}">
        <p14:creationId xmlns:p14="http://schemas.microsoft.com/office/powerpoint/2010/main" val="130689121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Titre 1">
            <a:extLst>
              <a:ext uri="{FF2B5EF4-FFF2-40B4-BE49-F238E27FC236}">
                <a16:creationId xmlns:a16="http://schemas.microsoft.com/office/drawing/2014/main" id="{4C48A8F8-1359-4FAC-86E0-88B2A24C5CDC}"/>
              </a:ext>
            </a:extLst>
          </p:cNvPr>
          <p:cNvSpPr>
            <a:spLocks noGrp="1"/>
          </p:cNvSpPr>
          <p:nvPr>
            <p:ph type="title"/>
          </p:nvPr>
        </p:nvSpPr>
        <p:spPr>
          <a:xfrm>
            <a:off x="2017712" y="445406"/>
            <a:ext cx="8156575" cy="1184935"/>
          </a:xfrm>
        </p:spPr>
        <p:txBody>
          <a:bodyPr rtlCol="0">
            <a:normAutofit/>
          </a:bodyPr>
          <a:lstStyle/>
          <a:p>
            <a:pPr algn="ctr" eaLnBrk="1" fontAlgn="auto" hangingPunct="1">
              <a:spcAft>
                <a:spcPts val="0"/>
              </a:spcAft>
              <a:defRPr/>
            </a:pPr>
            <a:r>
              <a:rPr lang="fr-FR" sz="4800" b="1" dirty="0"/>
              <a:t>Fête de la SOLIDARITE</a:t>
            </a:r>
            <a:br>
              <a:rPr lang="fr-FR" sz="3300" dirty="0">
                <a:solidFill>
                  <a:srgbClr val="FF0000"/>
                </a:solidFill>
              </a:rPr>
            </a:br>
            <a:endParaRPr lang="fr-FR" sz="2400" dirty="0">
              <a:solidFill>
                <a:schemeClr val="tx1"/>
              </a:solidFill>
              <a:latin typeface="Comic Sans MS" pitchFamily="66" charset="0"/>
            </a:endParaRPr>
          </a:p>
        </p:txBody>
      </p:sp>
      <p:sp>
        <p:nvSpPr>
          <p:cNvPr id="5" name="Rectangle 4">
            <a:extLst>
              <a:ext uri="{FF2B5EF4-FFF2-40B4-BE49-F238E27FC236}">
                <a16:creationId xmlns:a16="http://schemas.microsoft.com/office/drawing/2014/main" id="{61AC8A51-855B-462E-86B6-EC5365F6F9E3}"/>
              </a:ext>
            </a:extLst>
          </p:cNvPr>
          <p:cNvSpPr/>
          <p:nvPr/>
        </p:nvSpPr>
        <p:spPr>
          <a:xfrm>
            <a:off x="5592838" y="3060031"/>
            <a:ext cx="6096000" cy="2554545"/>
          </a:xfrm>
          <a:prstGeom prst="rect">
            <a:avLst/>
          </a:prstGeom>
        </p:spPr>
        <p:txBody>
          <a:bodyPr>
            <a:spAutoFit/>
          </a:bodyPr>
          <a:lstStyle/>
          <a:p>
            <a:pPr indent="-274320">
              <a:buClr>
                <a:schemeClr val="accent1">
                  <a:lumMod val="75000"/>
                </a:schemeClr>
              </a:buClr>
              <a:defRPr/>
            </a:pPr>
            <a:r>
              <a:rPr lang="fr-FR" altLang="fr-FR" sz="4000" b="1" dirty="0">
                <a:latin typeface="Comic Sans MS" panose="030F0702030302020204" pitchFamily="66" charset="0"/>
              </a:rPr>
              <a:t>Cette fête a lieu tous les ans, </a:t>
            </a:r>
          </a:p>
          <a:p>
            <a:pPr indent="-274320">
              <a:buClr>
                <a:schemeClr val="accent1">
                  <a:lumMod val="75000"/>
                </a:schemeClr>
              </a:buClr>
              <a:defRPr/>
            </a:pPr>
            <a:r>
              <a:rPr lang="fr-FR" altLang="fr-FR" sz="4000" b="1" dirty="0">
                <a:latin typeface="Comic Sans MS" panose="030F0702030302020204" pitchFamily="66" charset="0"/>
              </a:rPr>
              <a:t>durant le week end de pentecôte</a:t>
            </a:r>
          </a:p>
        </p:txBody>
      </p:sp>
      <p:pic>
        <p:nvPicPr>
          <p:cNvPr id="6" name="Image 5">
            <a:extLst>
              <a:ext uri="{FF2B5EF4-FFF2-40B4-BE49-F238E27FC236}">
                <a16:creationId xmlns:a16="http://schemas.microsoft.com/office/drawing/2014/main" id="{A2EDE18C-3587-4573-F6FC-67DA4A553B9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893438">
            <a:off x="1045380" y="1471739"/>
            <a:ext cx="3381202" cy="4782253"/>
          </a:xfrm>
          <a:prstGeom prst="rect">
            <a:avLst/>
          </a:prstGeom>
        </p:spPr>
      </p:pic>
    </p:spTree>
    <p:extLst>
      <p:ext uri="{BB962C8B-B14F-4D97-AF65-F5344CB8AC3E}">
        <p14:creationId xmlns:p14="http://schemas.microsoft.com/office/powerpoint/2010/main" val="323207222"/>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Titre 1">
            <a:extLst>
              <a:ext uri="{FF2B5EF4-FFF2-40B4-BE49-F238E27FC236}">
                <a16:creationId xmlns:a16="http://schemas.microsoft.com/office/drawing/2014/main" id="{F4DF4908-811C-4B54-B602-5C543F6F2CBD}"/>
              </a:ext>
            </a:extLst>
          </p:cNvPr>
          <p:cNvSpPr>
            <a:spLocks noGrp="1"/>
          </p:cNvSpPr>
          <p:nvPr>
            <p:ph type="title"/>
          </p:nvPr>
        </p:nvSpPr>
        <p:spPr>
          <a:xfrm>
            <a:off x="1520275" y="333177"/>
            <a:ext cx="9733532" cy="2232025"/>
          </a:xfrm>
        </p:spPr>
        <p:txBody>
          <a:bodyPr rtlCol="0">
            <a:normAutofit fontScale="90000"/>
          </a:bodyPr>
          <a:lstStyle/>
          <a:p>
            <a:pPr algn="ctr" eaLnBrk="1" fontAlgn="auto" hangingPunct="1">
              <a:spcAft>
                <a:spcPts val="0"/>
              </a:spcAft>
              <a:defRPr/>
            </a:pPr>
            <a:r>
              <a:rPr lang="fr-FR" sz="5300" b="1" dirty="0"/>
              <a:t>Week-end Moto à Bordeaux</a:t>
            </a:r>
            <a:r>
              <a:rPr lang="fr-FR" sz="3300" b="1" dirty="0"/>
              <a:t> (plus de 18ans)</a:t>
            </a:r>
            <a:br>
              <a:rPr lang="fr-FR" sz="3300" b="1" dirty="0"/>
            </a:br>
            <a:r>
              <a:rPr lang="fr-FR" sz="2900" dirty="0">
                <a:solidFill>
                  <a:schemeClr val="tx1"/>
                </a:solidFill>
              </a:rPr>
              <a:t>Découverte de la moto par une balade sur 2 jours.</a:t>
            </a:r>
            <a:br>
              <a:rPr lang="fr-FR" sz="2900" dirty="0">
                <a:solidFill>
                  <a:schemeClr val="tx1"/>
                </a:solidFill>
              </a:rPr>
            </a:br>
            <a:r>
              <a:rPr lang="fr-FR" sz="2900" dirty="0">
                <a:solidFill>
                  <a:schemeClr val="tx1"/>
                </a:solidFill>
              </a:rPr>
              <a:t>Activité réservée aux pupilles se déroulant fin </a:t>
            </a:r>
            <a:br>
              <a:rPr lang="fr-FR" sz="2900" dirty="0">
                <a:solidFill>
                  <a:schemeClr val="tx1"/>
                </a:solidFill>
              </a:rPr>
            </a:br>
            <a:r>
              <a:rPr lang="fr-FR" sz="2900" dirty="0">
                <a:solidFill>
                  <a:schemeClr val="tx1"/>
                </a:solidFill>
              </a:rPr>
              <a:t>septembre, début octobre</a:t>
            </a:r>
            <a:br>
              <a:rPr lang="fr-FR" sz="2400" dirty="0">
                <a:solidFill>
                  <a:schemeClr val="tx1"/>
                </a:solidFill>
                <a:latin typeface="Comic Sans MS" pitchFamily="66" charset="0"/>
              </a:rPr>
            </a:br>
            <a:endParaRPr lang="fr-FR" sz="2400" dirty="0">
              <a:solidFill>
                <a:schemeClr val="tx1"/>
              </a:solidFill>
              <a:latin typeface="Comic Sans MS" pitchFamily="66" charset="0"/>
            </a:endParaRPr>
          </a:p>
        </p:txBody>
      </p:sp>
      <p:pic>
        <p:nvPicPr>
          <p:cNvPr id="5" name="il_fi" descr="http://zigomettecom.z.i.pic.centerblog.net/1awehql9.jpg">
            <a:extLst>
              <a:ext uri="{FF2B5EF4-FFF2-40B4-BE49-F238E27FC236}">
                <a16:creationId xmlns:a16="http://schemas.microsoft.com/office/drawing/2014/main" id="{153C0DF5-8B4F-4F98-9DBC-5EFDA8F9FF7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869372">
            <a:off x="306329" y="1125043"/>
            <a:ext cx="2339975" cy="162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Espace réservé du contenu 2">
            <a:extLst>
              <a:ext uri="{FF2B5EF4-FFF2-40B4-BE49-F238E27FC236}">
                <a16:creationId xmlns:a16="http://schemas.microsoft.com/office/drawing/2014/main" id="{63513097-A7F3-41BD-B320-289200350EC9}"/>
              </a:ext>
            </a:extLst>
          </p:cNvPr>
          <p:cNvSpPr>
            <a:spLocks noGrp="1"/>
          </p:cNvSpPr>
          <p:nvPr>
            <p:ph idx="1"/>
          </p:nvPr>
        </p:nvSpPr>
        <p:spPr>
          <a:xfrm>
            <a:off x="1598082" y="3401410"/>
            <a:ext cx="9577918" cy="2931657"/>
          </a:xfrm>
        </p:spPr>
        <p:txBody>
          <a:bodyPr rtlCol="0">
            <a:noAutofit/>
          </a:bodyPr>
          <a:lstStyle/>
          <a:p>
            <a:pPr indent="-274320" algn="ctr" eaLnBrk="1" fontAlgn="auto" hangingPunct="1">
              <a:spcAft>
                <a:spcPts val="0"/>
              </a:spcAft>
              <a:buClr>
                <a:schemeClr val="accent1">
                  <a:lumMod val="75000"/>
                </a:schemeClr>
              </a:buClr>
              <a:buNone/>
              <a:defRPr/>
            </a:pPr>
            <a:r>
              <a:rPr lang="fr-FR" altLang="fr-FR" sz="4800" b="1" dirty="0">
                <a:latin typeface="+mj-lt"/>
              </a:rPr>
              <a:t>Salon du livre de </a:t>
            </a:r>
            <a:r>
              <a:rPr lang="fr-FR" altLang="fr-FR" sz="4800" b="1" dirty="0">
                <a:latin typeface="+mj-lt"/>
                <a:ea typeface="+mj-ea"/>
                <a:cs typeface="+mj-cs"/>
              </a:rPr>
              <a:t>jeunesse</a:t>
            </a:r>
            <a:r>
              <a:rPr lang="fr-FR" altLang="fr-FR" sz="3000" b="1" dirty="0">
                <a:latin typeface="+mj-lt"/>
                <a:ea typeface="+mj-ea"/>
                <a:cs typeface="+mj-cs"/>
              </a:rPr>
              <a:t> </a:t>
            </a:r>
            <a:r>
              <a:rPr lang="fr-FR" altLang="fr-FR" sz="2000" dirty="0">
                <a:ea typeface="+mj-ea"/>
                <a:cs typeface="+mj-cs"/>
              </a:rPr>
              <a:t>(4/17</a:t>
            </a:r>
            <a:r>
              <a:rPr lang="fr-FR" altLang="fr-FR" sz="2000" dirty="0"/>
              <a:t> ans)</a:t>
            </a:r>
          </a:p>
          <a:p>
            <a:pPr indent="-274320" algn="ctr" eaLnBrk="1" fontAlgn="auto" hangingPunct="1">
              <a:spcAft>
                <a:spcPts val="0"/>
              </a:spcAft>
              <a:buClr>
                <a:schemeClr val="accent1">
                  <a:lumMod val="75000"/>
                </a:schemeClr>
              </a:buClr>
              <a:buNone/>
              <a:defRPr/>
            </a:pPr>
            <a:endParaRPr lang="fr-FR" altLang="fr-FR" sz="3000" b="1" dirty="0">
              <a:latin typeface="Comic Sans MS" panose="030F0702030302020204" pitchFamily="66" charset="0"/>
            </a:endParaRPr>
          </a:p>
          <a:p>
            <a:pPr indent="-274320" eaLnBrk="1" fontAlgn="auto" hangingPunct="1">
              <a:spcAft>
                <a:spcPts val="0"/>
              </a:spcAft>
              <a:buClr>
                <a:schemeClr val="accent1">
                  <a:lumMod val="75000"/>
                </a:schemeClr>
              </a:buClr>
              <a:buNone/>
              <a:defRPr/>
            </a:pPr>
            <a:r>
              <a:rPr lang="fr-FR" altLang="fr-FR" sz="1800" dirty="0">
                <a:solidFill>
                  <a:schemeClr val="tx1"/>
                </a:solidFill>
                <a:latin typeface="Comic Sans MS" panose="030F0702030302020204" pitchFamily="66" charset="0"/>
              </a:rPr>
              <a:t>Découverte du monde merveilleux du livre </a:t>
            </a:r>
          </a:p>
          <a:p>
            <a:pPr indent="-274320" eaLnBrk="1" fontAlgn="auto" hangingPunct="1">
              <a:spcAft>
                <a:spcPts val="0"/>
              </a:spcAft>
              <a:buClr>
                <a:schemeClr val="accent1">
                  <a:lumMod val="75000"/>
                </a:schemeClr>
              </a:buClr>
              <a:buNone/>
              <a:defRPr/>
            </a:pPr>
            <a:r>
              <a:rPr lang="fr-FR" altLang="fr-FR" sz="1800" dirty="0">
                <a:solidFill>
                  <a:schemeClr val="tx1"/>
                </a:solidFill>
                <a:latin typeface="Comic Sans MS" panose="030F0702030302020204" pitchFamily="66" charset="0"/>
              </a:rPr>
              <a:t>et de l’apprentissage de la lecture.</a:t>
            </a:r>
          </a:p>
          <a:p>
            <a:pPr indent="-274320" eaLnBrk="1" fontAlgn="auto" hangingPunct="1">
              <a:spcAft>
                <a:spcPts val="0"/>
              </a:spcAft>
              <a:buClr>
                <a:schemeClr val="accent1">
                  <a:lumMod val="75000"/>
                </a:schemeClr>
              </a:buClr>
              <a:buNone/>
              <a:defRPr/>
            </a:pPr>
            <a:r>
              <a:rPr lang="fr-FR" altLang="fr-FR" sz="1800" dirty="0">
                <a:solidFill>
                  <a:schemeClr val="tx1"/>
                </a:solidFill>
                <a:latin typeface="Comic Sans MS" panose="030F0702030302020204" pitchFamily="66" charset="0"/>
              </a:rPr>
              <a:t>Dernier week-end de novembre ou le premier de décembre.</a:t>
            </a:r>
          </a:p>
          <a:p>
            <a:pPr indent="-274320" eaLnBrk="1" fontAlgn="auto" hangingPunct="1">
              <a:spcAft>
                <a:spcPts val="0"/>
              </a:spcAft>
              <a:buClr>
                <a:schemeClr val="accent1">
                  <a:lumMod val="75000"/>
                </a:schemeClr>
              </a:buClr>
              <a:buNone/>
              <a:defRPr/>
            </a:pPr>
            <a:r>
              <a:rPr lang="fr-FR" altLang="fr-FR" sz="1800" dirty="0">
                <a:solidFill>
                  <a:schemeClr val="tx1"/>
                </a:solidFill>
                <a:latin typeface="Comic Sans MS" panose="030F0702030302020204" pitchFamily="66" charset="0"/>
              </a:rPr>
              <a:t>Hébergement à la maison de Montreuil.</a:t>
            </a:r>
          </a:p>
        </p:txBody>
      </p:sp>
      <p:pic>
        <p:nvPicPr>
          <p:cNvPr id="8" name="il_fi" descr="http://us.cdn3.123rf.com/168nwm/clairev/clairev1103/clairev110300091/9133401-trois-enfants-a-livre-ouvert.jpg">
            <a:extLst>
              <a:ext uri="{FF2B5EF4-FFF2-40B4-BE49-F238E27FC236}">
                <a16:creationId xmlns:a16="http://schemas.microsoft.com/office/drawing/2014/main" id="{71AC933A-8F9B-46F9-8DDF-D03D91B126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517361">
            <a:off x="8989796" y="4900746"/>
            <a:ext cx="1282700" cy="1281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0108256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Espace réservé du contenu 4" descr="C:\Users\Gerard COUSIN\Desktop\PHOTOS LIVRET\20190816_162039.jpg">
            <a:extLst>
              <a:ext uri="{FF2B5EF4-FFF2-40B4-BE49-F238E27FC236}">
                <a16:creationId xmlns:a16="http://schemas.microsoft.com/office/drawing/2014/main" id="{8ECF2746-0462-4050-97DA-6A94C0DEEBDA}"/>
              </a:ext>
            </a:extLst>
          </p:cNvPr>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1420416" y="1786888"/>
            <a:ext cx="4675584" cy="3630295"/>
          </a:xfrm>
          <a:prstGeom prst="rect">
            <a:avLst/>
          </a:prstGeom>
          <a:noFill/>
          <a:ln>
            <a:noFill/>
          </a:ln>
        </p:spPr>
      </p:pic>
      <p:sp>
        <p:nvSpPr>
          <p:cNvPr id="5" name="Rectangle 4">
            <a:extLst>
              <a:ext uri="{FF2B5EF4-FFF2-40B4-BE49-F238E27FC236}">
                <a16:creationId xmlns:a16="http://schemas.microsoft.com/office/drawing/2014/main" id="{1D3202B9-6F51-4ACC-A0AB-3EA2999F78A0}"/>
              </a:ext>
            </a:extLst>
          </p:cNvPr>
          <p:cNvSpPr/>
          <p:nvPr/>
        </p:nvSpPr>
        <p:spPr>
          <a:xfrm>
            <a:off x="609600" y="401892"/>
            <a:ext cx="10972800" cy="1384995"/>
          </a:xfrm>
          <a:prstGeom prst="rect">
            <a:avLst/>
          </a:prstGeom>
        </p:spPr>
        <p:txBody>
          <a:bodyPr wrap="square">
            <a:spAutoFit/>
          </a:bodyPr>
          <a:lstStyle/>
          <a:p>
            <a:pPr algn="ctr"/>
            <a:r>
              <a:rPr lang="fr-FR" sz="4800" b="1" dirty="0">
                <a:latin typeface="+mj-lt"/>
              </a:rPr>
              <a:t>Bourse au Chalet Pierre SEMARD</a:t>
            </a:r>
            <a:br>
              <a:rPr lang="fr-FR" sz="3600" b="1" dirty="0"/>
            </a:br>
            <a:endParaRPr lang="fr-FR" sz="3600" b="1" dirty="0"/>
          </a:p>
        </p:txBody>
      </p:sp>
      <p:pic>
        <p:nvPicPr>
          <p:cNvPr id="6" name="Image 5" descr="C:\Users\Gerard COUSIN\Desktop\PHOTOS LIVRET\chalet_PS_dec_2018_PL_03.jpg">
            <a:extLst>
              <a:ext uri="{FF2B5EF4-FFF2-40B4-BE49-F238E27FC236}">
                <a16:creationId xmlns:a16="http://schemas.microsoft.com/office/drawing/2014/main" id="{89B6FBAF-4CB1-4D9B-BFB4-7CAFC2D9D37B}"/>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18516" y="1786887"/>
            <a:ext cx="4841367" cy="3630295"/>
          </a:xfrm>
          <a:prstGeom prst="rect">
            <a:avLst/>
          </a:prstGeom>
          <a:noFill/>
          <a:ln>
            <a:noFill/>
          </a:ln>
        </p:spPr>
      </p:pic>
      <p:sp>
        <p:nvSpPr>
          <p:cNvPr id="7" name="Rectangle 6">
            <a:extLst>
              <a:ext uri="{FF2B5EF4-FFF2-40B4-BE49-F238E27FC236}">
                <a16:creationId xmlns:a16="http://schemas.microsoft.com/office/drawing/2014/main" id="{50E527C3-93A0-4CB4-88A3-B8544D5C909E}"/>
              </a:ext>
            </a:extLst>
          </p:cNvPr>
          <p:cNvSpPr/>
          <p:nvPr/>
        </p:nvSpPr>
        <p:spPr>
          <a:xfrm>
            <a:off x="609600" y="5730363"/>
            <a:ext cx="10972800" cy="923330"/>
          </a:xfrm>
          <a:prstGeom prst="rect">
            <a:avLst/>
          </a:prstGeom>
        </p:spPr>
        <p:txBody>
          <a:bodyPr wrap="square">
            <a:spAutoFit/>
          </a:bodyPr>
          <a:lstStyle/>
          <a:p>
            <a:r>
              <a:rPr lang="fr-FR" dirty="0"/>
              <a:t>Une bourse de 60 % est accordée aux pupilles celle-ci est accordée a l’accompagnateur d’un pupille mineur</a:t>
            </a:r>
            <a:br>
              <a:rPr lang="fr-FR" sz="3600" dirty="0"/>
            </a:br>
            <a:endParaRPr lang="fr-FR" sz="3600" dirty="0"/>
          </a:p>
        </p:txBody>
      </p:sp>
    </p:spTree>
    <p:extLst>
      <p:ext uri="{BB962C8B-B14F-4D97-AF65-F5344CB8AC3E}">
        <p14:creationId xmlns:p14="http://schemas.microsoft.com/office/powerpoint/2010/main" val="308393541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Image 2">
            <a:extLst>
              <a:ext uri="{FF2B5EF4-FFF2-40B4-BE49-F238E27FC236}">
                <a16:creationId xmlns:a16="http://schemas.microsoft.com/office/drawing/2014/main" id="{A08EB8C2-EC12-45A2-96D5-07CD8F1586A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783279" y="798077"/>
            <a:ext cx="1970656" cy="2227667"/>
          </a:xfrm>
          <a:prstGeom prst="rect">
            <a:avLst/>
          </a:prstGeom>
          <a:noFill/>
          <a:ln>
            <a:noFill/>
          </a:ln>
        </p:spPr>
      </p:pic>
      <p:pic>
        <p:nvPicPr>
          <p:cNvPr id="5" name="Image 4">
            <a:extLst>
              <a:ext uri="{FF2B5EF4-FFF2-40B4-BE49-F238E27FC236}">
                <a16:creationId xmlns:a16="http://schemas.microsoft.com/office/drawing/2014/main" id="{C6A6A918-A8A1-4AD1-8E2F-5AEC4583C5D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84625" y="1497981"/>
            <a:ext cx="1768126" cy="2282364"/>
          </a:xfrm>
          <a:prstGeom prst="rect">
            <a:avLst/>
          </a:prstGeom>
          <a:noFill/>
          <a:ln>
            <a:noFill/>
          </a:ln>
        </p:spPr>
      </p:pic>
      <p:pic>
        <p:nvPicPr>
          <p:cNvPr id="6" name="Espace réservé du contenu 4">
            <a:extLst>
              <a:ext uri="{FF2B5EF4-FFF2-40B4-BE49-F238E27FC236}">
                <a16:creationId xmlns:a16="http://schemas.microsoft.com/office/drawing/2014/main" id="{1B0035B1-1776-4314-BFCA-2648F9DC7803}"/>
              </a:ext>
            </a:extLst>
          </p:cNvPr>
          <p:cNvPicPr>
            <a:picLocks noGrp="1"/>
          </p:cNvPicPr>
          <p:nvPr>
            <p:ph idx="1"/>
          </p:nvPr>
        </p:nvPicPr>
        <p:blipFill>
          <a:blip r:embed="rId5">
            <a:extLst>
              <a:ext uri="{28A0092B-C50C-407E-A947-70E740481C1C}">
                <a14:useLocalDpi xmlns:a14="http://schemas.microsoft.com/office/drawing/2010/main" val="0"/>
              </a:ext>
            </a:extLst>
          </a:blip>
          <a:srcRect/>
          <a:stretch>
            <a:fillRect/>
          </a:stretch>
        </p:blipFill>
        <p:spPr bwMode="auto">
          <a:xfrm>
            <a:off x="5260135" y="2698339"/>
            <a:ext cx="1379913" cy="1487978"/>
          </a:xfrm>
          <a:prstGeom prst="rect">
            <a:avLst/>
          </a:prstGeom>
          <a:noFill/>
          <a:ln>
            <a:noFill/>
          </a:ln>
        </p:spPr>
      </p:pic>
      <p:pic>
        <p:nvPicPr>
          <p:cNvPr id="7" name="Image 6">
            <a:extLst>
              <a:ext uri="{FF2B5EF4-FFF2-40B4-BE49-F238E27FC236}">
                <a16:creationId xmlns:a16="http://schemas.microsoft.com/office/drawing/2014/main" id="{A3F2D439-9798-4D9E-ADE9-D2E366B30C4E}"/>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6998208" y="1816608"/>
            <a:ext cx="1975104" cy="2644871"/>
          </a:xfrm>
          <a:prstGeom prst="rect">
            <a:avLst/>
          </a:prstGeom>
          <a:noFill/>
          <a:ln>
            <a:noFill/>
          </a:ln>
        </p:spPr>
      </p:pic>
      <p:pic>
        <p:nvPicPr>
          <p:cNvPr id="8" name="Image 7">
            <a:extLst>
              <a:ext uri="{FF2B5EF4-FFF2-40B4-BE49-F238E27FC236}">
                <a16:creationId xmlns:a16="http://schemas.microsoft.com/office/drawing/2014/main" id="{708792B9-7A70-483E-89B7-3DE41076AF67}"/>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9192960" y="2890266"/>
            <a:ext cx="2011488" cy="2919337"/>
          </a:xfrm>
          <a:prstGeom prst="rect">
            <a:avLst/>
          </a:prstGeom>
          <a:noFill/>
          <a:ln>
            <a:noFill/>
          </a:ln>
        </p:spPr>
      </p:pic>
      <p:sp>
        <p:nvSpPr>
          <p:cNvPr id="9" name="Titre 1">
            <a:extLst>
              <a:ext uri="{FF2B5EF4-FFF2-40B4-BE49-F238E27FC236}">
                <a16:creationId xmlns:a16="http://schemas.microsoft.com/office/drawing/2014/main" id="{07D0FA6A-FE80-4705-A14E-AC58DB3316EF}"/>
              </a:ext>
            </a:extLst>
          </p:cNvPr>
          <p:cNvSpPr>
            <a:spLocks noGrp="1"/>
          </p:cNvSpPr>
          <p:nvPr>
            <p:ph type="title"/>
          </p:nvPr>
        </p:nvSpPr>
        <p:spPr>
          <a:xfrm>
            <a:off x="3133725" y="285856"/>
            <a:ext cx="5924550" cy="721103"/>
          </a:xfrm>
        </p:spPr>
        <p:txBody>
          <a:bodyPr rtlCol="0">
            <a:noAutofit/>
          </a:bodyPr>
          <a:lstStyle/>
          <a:p>
            <a:pPr algn="ctr" eaLnBrk="1" fontAlgn="auto" hangingPunct="1">
              <a:spcAft>
                <a:spcPts val="0"/>
              </a:spcAft>
              <a:defRPr/>
            </a:pPr>
            <a:r>
              <a:rPr lang="fr-FR" sz="4800" b="1" dirty="0"/>
              <a:t>Lecture pour tous</a:t>
            </a:r>
            <a:endParaRPr lang="fr-FR" sz="4800" b="1" dirty="0">
              <a:latin typeface="Comic Sans MS" pitchFamily="66" charset="0"/>
            </a:endParaRPr>
          </a:p>
        </p:txBody>
      </p:sp>
      <p:sp>
        <p:nvSpPr>
          <p:cNvPr id="10" name="Rectangle 9">
            <a:extLst>
              <a:ext uri="{FF2B5EF4-FFF2-40B4-BE49-F238E27FC236}">
                <a16:creationId xmlns:a16="http://schemas.microsoft.com/office/drawing/2014/main" id="{476840AF-4D32-4B89-9C4D-0BD5F61F904B}"/>
              </a:ext>
            </a:extLst>
          </p:cNvPr>
          <p:cNvSpPr/>
          <p:nvPr/>
        </p:nvSpPr>
        <p:spPr>
          <a:xfrm>
            <a:off x="2065338" y="4835378"/>
            <a:ext cx="6096000" cy="1015663"/>
          </a:xfrm>
          <a:prstGeom prst="rect">
            <a:avLst/>
          </a:prstGeom>
        </p:spPr>
        <p:txBody>
          <a:bodyPr>
            <a:spAutoFit/>
          </a:bodyPr>
          <a:lstStyle/>
          <a:p>
            <a:pPr indent="-274320">
              <a:buClr>
                <a:schemeClr val="accent1">
                  <a:lumMod val="75000"/>
                </a:schemeClr>
              </a:buClr>
              <a:defRPr/>
            </a:pPr>
            <a:r>
              <a:rPr lang="fr-FR" altLang="fr-FR" sz="2000" dirty="0">
                <a:latin typeface="Comic Sans MS" panose="030F0702030302020204" pitchFamily="66" charset="0"/>
              </a:rPr>
              <a:t>Découverte du monde merveilleux du livre </a:t>
            </a:r>
          </a:p>
          <a:p>
            <a:pPr indent="-274320">
              <a:buClr>
                <a:schemeClr val="accent1">
                  <a:lumMod val="75000"/>
                </a:schemeClr>
              </a:buClr>
              <a:defRPr/>
            </a:pPr>
            <a:r>
              <a:rPr lang="fr-FR" altLang="fr-FR" sz="2000" dirty="0">
                <a:latin typeface="Comic Sans MS" panose="030F0702030302020204" pitchFamily="66" charset="0"/>
              </a:rPr>
              <a:t>et de l’apprentissage de la lecture, un abonnement est offert aux pupilles jusqu’à 18 ans</a:t>
            </a:r>
          </a:p>
        </p:txBody>
      </p:sp>
    </p:spTree>
    <p:extLst>
      <p:ext uri="{BB962C8B-B14F-4D97-AF65-F5344CB8AC3E}">
        <p14:creationId xmlns:p14="http://schemas.microsoft.com/office/powerpoint/2010/main" val="306904632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il_fi" descr="http://lavii.net/en/wp-content/gallery/duvar-calismalari/bowling-4.jpg">
            <a:extLst>
              <a:ext uri="{FF2B5EF4-FFF2-40B4-BE49-F238E27FC236}">
                <a16:creationId xmlns:a16="http://schemas.microsoft.com/office/drawing/2014/main" id="{A6CFC784-2136-40B2-8691-794CF529045C}"/>
              </a:ext>
            </a:extLst>
          </p:cNvPr>
          <p:cNvPicPr>
            <a:picLocks noChangeAspect="1" noChangeArrowheads="1"/>
          </p:cNvPicPr>
          <p:nvPr/>
        </p:nvPicPr>
        <p:blipFill>
          <a:blip r:embed="rId3" r:link="rId4" cstate="print">
            <a:extLst>
              <a:ext uri="{28A0092B-C50C-407E-A947-70E740481C1C}">
                <a14:useLocalDpi xmlns:a14="http://schemas.microsoft.com/office/drawing/2010/main" val="0"/>
              </a:ext>
            </a:extLst>
          </a:blip>
          <a:srcRect/>
          <a:stretch>
            <a:fillRect/>
          </a:stretch>
        </p:blipFill>
        <p:spPr bwMode="auto">
          <a:xfrm>
            <a:off x="9136941" y="4918620"/>
            <a:ext cx="2080000" cy="144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 name="Titre 1">
            <a:extLst>
              <a:ext uri="{FF2B5EF4-FFF2-40B4-BE49-F238E27FC236}">
                <a16:creationId xmlns:a16="http://schemas.microsoft.com/office/drawing/2014/main" id="{08B4BDB3-CFCB-4B28-90C8-8509F4231D2A}"/>
              </a:ext>
            </a:extLst>
          </p:cNvPr>
          <p:cNvSpPr>
            <a:spLocks noGrp="1"/>
          </p:cNvSpPr>
          <p:nvPr>
            <p:ph type="title"/>
          </p:nvPr>
        </p:nvSpPr>
        <p:spPr>
          <a:xfrm>
            <a:off x="2640013" y="385945"/>
            <a:ext cx="6348412" cy="1320800"/>
          </a:xfrm>
        </p:spPr>
        <p:txBody>
          <a:bodyPr>
            <a:normAutofit/>
          </a:bodyPr>
          <a:lstStyle/>
          <a:p>
            <a:pPr algn="ctr" eaLnBrk="1" hangingPunct="1"/>
            <a:r>
              <a:rPr lang="fr-FR" altLang="fr-FR" sz="4800" b="1" dirty="0"/>
              <a:t>A.R.A.S.C</a:t>
            </a:r>
          </a:p>
        </p:txBody>
      </p:sp>
      <p:sp>
        <p:nvSpPr>
          <p:cNvPr id="6" name="Espace réservé du contenu 2">
            <a:extLst>
              <a:ext uri="{FF2B5EF4-FFF2-40B4-BE49-F238E27FC236}">
                <a16:creationId xmlns:a16="http://schemas.microsoft.com/office/drawing/2014/main" id="{72CF6EB3-FA0F-4AD0-BBED-7CFAD2481022}"/>
              </a:ext>
            </a:extLst>
          </p:cNvPr>
          <p:cNvSpPr>
            <a:spLocks noGrp="1"/>
          </p:cNvSpPr>
          <p:nvPr>
            <p:ph idx="1"/>
          </p:nvPr>
        </p:nvSpPr>
        <p:spPr>
          <a:xfrm>
            <a:off x="2001326" y="2508361"/>
            <a:ext cx="8229600" cy="1274763"/>
          </a:xfrm>
        </p:spPr>
        <p:txBody>
          <a:bodyPr rtlCol="0">
            <a:normAutofit fontScale="92500" lnSpcReduction="10000"/>
          </a:bodyPr>
          <a:lstStyle/>
          <a:p>
            <a:pPr indent="-274320" algn="ctr" eaLnBrk="1" fontAlgn="auto" hangingPunct="1">
              <a:spcAft>
                <a:spcPts val="0"/>
              </a:spcAft>
              <a:buClr>
                <a:schemeClr val="accent1">
                  <a:lumMod val="75000"/>
                </a:schemeClr>
              </a:buClr>
              <a:buNone/>
              <a:defRPr/>
            </a:pPr>
            <a:r>
              <a:rPr lang="fr-FR" altLang="fr-FR" sz="2500" b="1" dirty="0">
                <a:solidFill>
                  <a:schemeClr val="tx1"/>
                </a:solidFill>
                <a:latin typeface="Comic Sans MS" panose="030F0702030302020204" pitchFamily="66" charset="0"/>
              </a:rPr>
              <a:t>Activité Régionale Annuelle Sportive Culturelle</a:t>
            </a:r>
          </a:p>
          <a:p>
            <a:pPr indent="-274320" algn="ctr" eaLnBrk="1" fontAlgn="auto" hangingPunct="1">
              <a:spcAft>
                <a:spcPts val="0"/>
              </a:spcAft>
              <a:buClr>
                <a:schemeClr val="accent1">
                  <a:lumMod val="75000"/>
                </a:schemeClr>
              </a:buClr>
              <a:buNone/>
              <a:defRPr/>
            </a:pPr>
            <a:r>
              <a:rPr lang="fr-FR" altLang="fr-FR" sz="2500" b="1" dirty="0">
                <a:solidFill>
                  <a:schemeClr val="tx1"/>
                </a:solidFill>
                <a:latin typeface="Comic Sans MS" panose="030F0702030302020204" pitchFamily="66" charset="0"/>
              </a:rPr>
              <a:t>organisé par les CR</a:t>
            </a:r>
          </a:p>
          <a:p>
            <a:pPr indent="-274320" algn="ctr" eaLnBrk="1" fontAlgn="auto" hangingPunct="1">
              <a:spcAft>
                <a:spcPts val="0"/>
              </a:spcAft>
              <a:buClr>
                <a:schemeClr val="accent1">
                  <a:lumMod val="75000"/>
                </a:schemeClr>
              </a:buClr>
              <a:buNone/>
              <a:defRPr/>
            </a:pPr>
            <a:r>
              <a:rPr lang="fr-FR" altLang="fr-FR" b="1" dirty="0">
                <a:solidFill>
                  <a:schemeClr val="tx1"/>
                </a:solidFill>
                <a:latin typeface="Comic Sans MS" panose="030F0702030302020204" pitchFamily="66" charset="0"/>
              </a:rPr>
              <a:t>(Pour tous leurs pupilles)</a:t>
            </a:r>
          </a:p>
        </p:txBody>
      </p:sp>
      <p:pic>
        <p:nvPicPr>
          <p:cNvPr id="7" name="Picture 15" descr="activité nantes">
            <a:extLst>
              <a:ext uri="{FF2B5EF4-FFF2-40B4-BE49-F238E27FC236}">
                <a16:creationId xmlns:a16="http://schemas.microsoft.com/office/drawing/2014/main" id="{B8851DAB-D41A-47C2-AA4E-84ACF317236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5011" t="79420" r="42429" b="4057"/>
          <a:stretch>
            <a:fillRect/>
          </a:stretch>
        </p:blipFill>
        <p:spPr bwMode="auto">
          <a:xfrm>
            <a:off x="9548438" y="306041"/>
            <a:ext cx="2080000" cy="144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8" name="Picture 12" descr="Voyage de plongée sous marine, Punta Cana">
            <a:extLst>
              <a:ext uri="{FF2B5EF4-FFF2-40B4-BE49-F238E27FC236}">
                <a16:creationId xmlns:a16="http://schemas.microsoft.com/office/drawing/2014/main" id="{A3411735-6F32-4B3F-8AD5-0E5304167D0B}"/>
              </a:ext>
            </a:extLst>
          </p:cNvPr>
          <p:cNvPicPr>
            <a:picLocks noChangeAspect="1" noChangeArrowheads="1"/>
          </p:cNvPicPr>
          <p:nvPr/>
        </p:nvPicPr>
        <p:blipFill>
          <a:blip r:embed="rId6" r:link="rId7" cstate="print">
            <a:extLst>
              <a:ext uri="{28A0092B-C50C-407E-A947-70E740481C1C}">
                <a14:useLocalDpi xmlns:a14="http://schemas.microsoft.com/office/drawing/2010/main" val="0"/>
              </a:ext>
            </a:extLst>
          </a:blip>
          <a:srcRect/>
          <a:stretch>
            <a:fillRect/>
          </a:stretch>
        </p:blipFill>
        <p:spPr bwMode="auto">
          <a:xfrm>
            <a:off x="397215" y="4918620"/>
            <a:ext cx="1664588" cy="115240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9" name="il_fi" descr="http://www.aero-center.com/images/avion/Piloter_avion_air.jpg">
            <a:extLst>
              <a:ext uri="{FF2B5EF4-FFF2-40B4-BE49-F238E27FC236}">
                <a16:creationId xmlns:a16="http://schemas.microsoft.com/office/drawing/2014/main" id="{8BA546D3-6A08-4833-B679-736CAFC6C63A}"/>
              </a:ext>
            </a:extLst>
          </p:cNvPr>
          <p:cNvPicPr>
            <a:picLocks noChangeAspect="1" noChangeArrowheads="1"/>
          </p:cNvPicPr>
          <p:nvPr/>
        </p:nvPicPr>
        <p:blipFill>
          <a:blip r:embed="rId8" r:link="rId9" cstate="hqprint">
            <a:extLst>
              <a:ext uri="{28A0092B-C50C-407E-A947-70E740481C1C}">
                <a14:useLocalDpi xmlns:a14="http://schemas.microsoft.com/office/drawing/2010/main" val="0"/>
              </a:ext>
            </a:extLst>
          </a:blip>
          <a:srcRect/>
          <a:stretch>
            <a:fillRect/>
          </a:stretch>
        </p:blipFill>
        <p:spPr bwMode="auto">
          <a:xfrm>
            <a:off x="487997" y="470338"/>
            <a:ext cx="1664019" cy="1152013"/>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0" name="Picture 9" descr="IMG_2026">
            <a:extLst>
              <a:ext uri="{FF2B5EF4-FFF2-40B4-BE49-F238E27FC236}">
                <a16:creationId xmlns:a16="http://schemas.microsoft.com/office/drawing/2014/main" id="{81650082-407F-4EA2-8436-697C84116523}"/>
              </a:ext>
            </a:extLst>
          </p:cNvPr>
          <p:cNvPicPr>
            <a:picLocks noChangeAspect="1" noChangeArrowheads="1"/>
          </p:cNvPicPr>
          <p:nvPr/>
        </p:nvPicPr>
        <p:blipFill>
          <a:blip r:embed="rId10" cstate="print">
            <a:extLst>
              <a:ext uri="{28A0092B-C50C-407E-A947-70E740481C1C}">
                <a14:useLocalDpi xmlns:a14="http://schemas.microsoft.com/office/drawing/2010/main" val="0"/>
              </a:ext>
            </a:extLst>
          </a:blip>
          <a:srcRect r="5278"/>
          <a:stretch>
            <a:fillRect/>
          </a:stretch>
        </p:blipFill>
        <p:spPr bwMode="auto">
          <a:xfrm>
            <a:off x="397215" y="2817063"/>
            <a:ext cx="1845581" cy="127771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1" name="Picture 17" descr="_MG_0055">
            <a:extLst>
              <a:ext uri="{FF2B5EF4-FFF2-40B4-BE49-F238E27FC236}">
                <a16:creationId xmlns:a16="http://schemas.microsoft.com/office/drawing/2014/main" id="{13B2774D-23D6-4A9A-8498-0B15360516ED}"/>
              </a:ext>
            </a:extLst>
          </p:cNvPr>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9989456" y="2618509"/>
            <a:ext cx="1673774" cy="116949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2" name="Picture 16" descr="catamaran">
            <a:extLst>
              <a:ext uri="{FF2B5EF4-FFF2-40B4-BE49-F238E27FC236}">
                <a16:creationId xmlns:a16="http://schemas.microsoft.com/office/drawing/2014/main" id="{7E805CA6-43EF-4287-8FF2-AAC6B98C3686}"/>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899018" y="4864032"/>
            <a:ext cx="1833795" cy="144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pic>
        <p:nvPicPr>
          <p:cNvPr id="15" name="Picture 10" descr="1">
            <a:extLst>
              <a:ext uri="{FF2B5EF4-FFF2-40B4-BE49-F238E27FC236}">
                <a16:creationId xmlns:a16="http://schemas.microsoft.com/office/drawing/2014/main" id="{B4853F47-18FA-4D89-AAF1-B6CACA5ABC57}"/>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856267" y="4974984"/>
            <a:ext cx="1878856" cy="144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49872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D449FEC-3F95-4712-8B8B-D7394CC9A6E0}"/>
              </a:ext>
            </a:extLst>
          </p:cNvPr>
          <p:cNvSpPr>
            <a:spLocks noGrp="1"/>
          </p:cNvSpPr>
          <p:nvPr>
            <p:ph type="title"/>
          </p:nvPr>
        </p:nvSpPr>
        <p:spPr>
          <a:xfrm>
            <a:off x="1992312" y="571501"/>
            <a:ext cx="8207375" cy="785812"/>
          </a:xfrm>
        </p:spPr>
        <p:txBody>
          <a:bodyPr>
            <a:normAutofit/>
          </a:bodyPr>
          <a:lstStyle/>
          <a:p>
            <a:pPr algn="ctr" eaLnBrk="1" hangingPunct="1"/>
            <a:r>
              <a:rPr lang="fr-FR" altLang="fr-FR" sz="4800" b="1" dirty="0"/>
              <a:t>L’objectif de l’ONCF</a:t>
            </a:r>
          </a:p>
        </p:txBody>
      </p:sp>
      <p:sp>
        <p:nvSpPr>
          <p:cNvPr id="6" name="ZoneTexte 4">
            <a:extLst>
              <a:ext uri="{FF2B5EF4-FFF2-40B4-BE49-F238E27FC236}">
                <a16:creationId xmlns:a16="http://schemas.microsoft.com/office/drawing/2014/main" id="{15E5A3FC-CDA6-43EC-99FE-3F0ECDCCAB23}"/>
              </a:ext>
            </a:extLst>
          </p:cNvPr>
          <p:cNvSpPr txBox="1">
            <a:spLocks noChangeArrowheads="1"/>
          </p:cNvSpPr>
          <p:nvPr/>
        </p:nvSpPr>
        <p:spPr bwMode="auto">
          <a:xfrm>
            <a:off x="-275206" y="2214563"/>
            <a:ext cx="8208963" cy="304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defRPr/>
            </a:pPr>
            <a:r>
              <a:rPr lang="fr-FR" altLang="fr-FR" sz="4800" dirty="0">
                <a:solidFill>
                  <a:prstClr val="black"/>
                </a:solidFill>
                <a:latin typeface="Calibri"/>
              </a:rPr>
              <a:t>Que le rapport </a:t>
            </a:r>
          </a:p>
          <a:p>
            <a:pPr algn="ctr" eaLnBrk="0" fontAlgn="base" hangingPunct="0">
              <a:spcBef>
                <a:spcPct val="0"/>
              </a:spcBef>
              <a:spcAft>
                <a:spcPct val="0"/>
              </a:spcAft>
              <a:defRPr/>
            </a:pPr>
            <a:r>
              <a:rPr lang="fr-FR" altLang="fr-FR" sz="4800" dirty="0">
                <a:solidFill>
                  <a:srgbClr val="FF0000"/>
                </a:solidFill>
                <a:latin typeface="Calibri"/>
              </a:rPr>
              <a:t>Cotisations / Solidarité</a:t>
            </a:r>
          </a:p>
          <a:p>
            <a:pPr algn="ctr" eaLnBrk="0" fontAlgn="base" hangingPunct="0">
              <a:spcBef>
                <a:spcPct val="0"/>
              </a:spcBef>
              <a:spcAft>
                <a:spcPct val="0"/>
              </a:spcAft>
              <a:defRPr/>
            </a:pPr>
            <a:r>
              <a:rPr lang="fr-FR" altLang="fr-FR" sz="4800" dirty="0">
                <a:solidFill>
                  <a:prstClr val="black"/>
                </a:solidFill>
                <a:latin typeface="Calibri"/>
              </a:rPr>
              <a:t> soit au moins </a:t>
            </a:r>
          </a:p>
          <a:p>
            <a:pPr algn="ctr" eaLnBrk="0" fontAlgn="base" hangingPunct="0">
              <a:spcBef>
                <a:spcPct val="0"/>
              </a:spcBef>
              <a:spcAft>
                <a:spcPct val="0"/>
              </a:spcAft>
              <a:defRPr/>
            </a:pPr>
            <a:r>
              <a:rPr lang="fr-FR" altLang="fr-FR" sz="4800" dirty="0">
                <a:solidFill>
                  <a:srgbClr val="FF0000"/>
                </a:solidFill>
                <a:latin typeface="Calibri"/>
              </a:rPr>
              <a:t>égal à 80%</a:t>
            </a:r>
          </a:p>
        </p:txBody>
      </p:sp>
      <p:pic>
        <p:nvPicPr>
          <p:cNvPr id="2" name="Image 1">
            <a:extLst>
              <a:ext uri="{FF2B5EF4-FFF2-40B4-BE49-F238E27FC236}">
                <a16:creationId xmlns:a16="http://schemas.microsoft.com/office/drawing/2014/main" id="{DE76E7C8-2096-FEAB-8A20-4F91CD014FA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58550" y="3551465"/>
            <a:ext cx="3711731" cy="2318657"/>
          </a:xfrm>
          <a:prstGeom prst="rect">
            <a:avLst/>
          </a:prstGeom>
        </p:spPr>
      </p:pic>
    </p:spTree>
    <p:extLst>
      <p:ext uri="{BB962C8B-B14F-4D97-AF65-F5344CB8AC3E}">
        <p14:creationId xmlns:p14="http://schemas.microsoft.com/office/powerpoint/2010/main" val="10134033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1028">
            <a:extLst>
              <a:ext uri="{FF2B5EF4-FFF2-40B4-BE49-F238E27FC236}">
                <a16:creationId xmlns:a16="http://schemas.microsoft.com/office/drawing/2014/main" id="{D7925177-4287-46D4-BB93-4027F6BB00CE}"/>
              </a:ext>
            </a:extLst>
          </p:cNvPr>
          <p:cNvSpPr>
            <a:spLocks noChangeArrowheads="1"/>
          </p:cNvSpPr>
          <p:nvPr/>
        </p:nvSpPr>
        <p:spPr bwMode="auto">
          <a:xfrm>
            <a:off x="2141538" y="623094"/>
            <a:ext cx="8207375"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defRPr/>
            </a:pPr>
            <a:r>
              <a:rPr lang="fr-FR" altLang="fr-FR" sz="4800" b="1" dirty="0">
                <a:latin typeface="+mj-lt"/>
              </a:rPr>
              <a:t>L’objectif du projet éducatif</a:t>
            </a:r>
          </a:p>
        </p:txBody>
      </p:sp>
      <p:sp>
        <p:nvSpPr>
          <p:cNvPr id="5" name="Rectangle 1029">
            <a:extLst>
              <a:ext uri="{FF2B5EF4-FFF2-40B4-BE49-F238E27FC236}">
                <a16:creationId xmlns:a16="http://schemas.microsoft.com/office/drawing/2014/main" id="{378AC632-A0F3-4D1F-B04D-1047D183A996}"/>
              </a:ext>
            </a:extLst>
          </p:cNvPr>
          <p:cNvSpPr>
            <a:spLocks noChangeArrowheads="1"/>
          </p:cNvSpPr>
          <p:nvPr/>
        </p:nvSpPr>
        <p:spPr bwMode="auto">
          <a:xfrm>
            <a:off x="2351089" y="2133600"/>
            <a:ext cx="7788275" cy="283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tabLst>
                <a:tab pos="180975" algn="l"/>
              </a:tabLst>
              <a:defRPr sz="2400">
                <a:solidFill>
                  <a:schemeClr val="tx1"/>
                </a:solidFill>
                <a:latin typeface="Times New Roman" pitchFamily="18" charset="0"/>
              </a:defRPr>
            </a:lvl1pPr>
            <a:lvl2pPr marL="742950" indent="-285750">
              <a:tabLst>
                <a:tab pos="180975" algn="l"/>
              </a:tabLst>
              <a:defRPr sz="2400">
                <a:solidFill>
                  <a:schemeClr val="tx1"/>
                </a:solidFill>
                <a:latin typeface="Times New Roman" pitchFamily="18" charset="0"/>
              </a:defRPr>
            </a:lvl2pPr>
            <a:lvl3pPr>
              <a:tabLst>
                <a:tab pos="180975" algn="l"/>
              </a:tabLst>
              <a:defRPr sz="2400">
                <a:solidFill>
                  <a:schemeClr val="tx1"/>
                </a:solidFill>
                <a:latin typeface="Times New Roman" pitchFamily="18" charset="0"/>
              </a:defRPr>
            </a:lvl3pPr>
            <a:lvl4pPr marL="1600200" indent="-228600">
              <a:tabLst>
                <a:tab pos="180975" algn="l"/>
              </a:tabLst>
              <a:defRPr sz="2400">
                <a:solidFill>
                  <a:schemeClr val="tx1"/>
                </a:solidFill>
                <a:latin typeface="Times New Roman" pitchFamily="18" charset="0"/>
              </a:defRPr>
            </a:lvl4pPr>
            <a:lvl5pPr marL="2057400" indent="-228600">
              <a:tabLst>
                <a:tab pos="180975" algn="l"/>
              </a:tabLst>
              <a:defRPr sz="2400">
                <a:solidFill>
                  <a:schemeClr val="tx1"/>
                </a:solidFill>
                <a:latin typeface="Times New Roman" pitchFamily="18" charset="0"/>
              </a:defRPr>
            </a:lvl5pPr>
            <a:lvl6pPr marL="2514600" indent="-228600" eaLnBrk="0" fontAlgn="base" hangingPunct="0">
              <a:spcBef>
                <a:spcPct val="0"/>
              </a:spcBef>
              <a:spcAft>
                <a:spcPct val="0"/>
              </a:spcAft>
              <a:tabLst>
                <a:tab pos="180975" algn="l"/>
              </a:tabLst>
              <a:defRPr sz="2400">
                <a:solidFill>
                  <a:schemeClr val="tx1"/>
                </a:solidFill>
                <a:latin typeface="Times New Roman" pitchFamily="18" charset="0"/>
              </a:defRPr>
            </a:lvl6pPr>
            <a:lvl7pPr marL="2971800" indent="-228600" eaLnBrk="0" fontAlgn="base" hangingPunct="0">
              <a:spcBef>
                <a:spcPct val="0"/>
              </a:spcBef>
              <a:spcAft>
                <a:spcPct val="0"/>
              </a:spcAft>
              <a:tabLst>
                <a:tab pos="180975" algn="l"/>
              </a:tabLst>
              <a:defRPr sz="2400">
                <a:solidFill>
                  <a:schemeClr val="tx1"/>
                </a:solidFill>
                <a:latin typeface="Times New Roman" pitchFamily="18" charset="0"/>
              </a:defRPr>
            </a:lvl7pPr>
            <a:lvl8pPr marL="3429000" indent="-228600" eaLnBrk="0" fontAlgn="base" hangingPunct="0">
              <a:spcBef>
                <a:spcPct val="0"/>
              </a:spcBef>
              <a:spcAft>
                <a:spcPct val="0"/>
              </a:spcAft>
              <a:tabLst>
                <a:tab pos="180975" algn="l"/>
              </a:tabLst>
              <a:defRPr sz="2400">
                <a:solidFill>
                  <a:schemeClr val="tx1"/>
                </a:solidFill>
                <a:latin typeface="Times New Roman" pitchFamily="18" charset="0"/>
              </a:defRPr>
            </a:lvl8pPr>
            <a:lvl9pPr marL="3886200" indent="-228600" eaLnBrk="0" fontAlgn="base" hangingPunct="0">
              <a:spcBef>
                <a:spcPct val="0"/>
              </a:spcBef>
              <a:spcAft>
                <a:spcPct val="0"/>
              </a:spcAft>
              <a:tabLst>
                <a:tab pos="180975" algn="l"/>
              </a:tabLst>
              <a:defRPr sz="2400">
                <a:solidFill>
                  <a:schemeClr val="tx1"/>
                </a:solidFill>
                <a:latin typeface="Times New Roman" pitchFamily="18" charset="0"/>
              </a:defRPr>
            </a:lvl9pPr>
          </a:lstStyle>
          <a:p>
            <a:pPr algn="ctr" eaLnBrk="0" fontAlgn="base" hangingPunct="0">
              <a:spcBef>
                <a:spcPct val="0"/>
              </a:spcBef>
              <a:spcAft>
                <a:spcPct val="0"/>
              </a:spcAft>
              <a:defRPr/>
            </a:pPr>
            <a:r>
              <a:rPr lang="en-US" altLang="fr-FR" sz="2000" b="1" dirty="0" err="1">
                <a:solidFill>
                  <a:prstClr val="black"/>
                </a:solidFill>
                <a:latin typeface="Calibri"/>
                <a:cs typeface="Arial" pitchFamily="34" charset="0"/>
              </a:rPr>
              <a:t>Accompagner</a:t>
            </a:r>
            <a:r>
              <a:rPr lang="en-US" altLang="fr-FR" sz="2000" b="1" dirty="0">
                <a:solidFill>
                  <a:prstClr val="black"/>
                </a:solidFill>
                <a:latin typeface="Calibri"/>
                <a:cs typeface="Arial" pitchFamily="34" charset="0"/>
              </a:rPr>
              <a:t> les </a:t>
            </a:r>
            <a:r>
              <a:rPr lang="en-US" altLang="fr-FR" sz="2000" b="1" dirty="0" err="1">
                <a:solidFill>
                  <a:prstClr val="black"/>
                </a:solidFill>
                <a:latin typeface="Calibri"/>
                <a:cs typeface="Arial" pitchFamily="34" charset="0"/>
              </a:rPr>
              <a:t>pupilles</a:t>
            </a:r>
            <a:r>
              <a:rPr lang="en-US" altLang="fr-FR" sz="2000" b="1" dirty="0">
                <a:solidFill>
                  <a:prstClr val="black"/>
                </a:solidFill>
                <a:latin typeface="Calibri"/>
                <a:cs typeface="Arial" pitchFamily="34" charset="0"/>
              </a:rPr>
              <a:t> </a:t>
            </a:r>
            <a:r>
              <a:rPr lang="en-US" altLang="fr-FR" sz="2000" b="1" dirty="0" err="1">
                <a:solidFill>
                  <a:prstClr val="black"/>
                </a:solidFill>
                <a:latin typeface="Calibri"/>
                <a:cs typeface="Arial" pitchFamily="34" charset="0"/>
              </a:rPr>
              <a:t>dans</a:t>
            </a:r>
            <a:r>
              <a:rPr lang="en-US" altLang="fr-FR" sz="2000" b="1" dirty="0">
                <a:solidFill>
                  <a:prstClr val="black"/>
                </a:solidFill>
                <a:latin typeface="Calibri"/>
                <a:cs typeface="Arial" pitchFamily="34" charset="0"/>
              </a:rPr>
              <a:t> </a:t>
            </a:r>
            <a:r>
              <a:rPr lang="en-US" altLang="fr-FR" sz="2000" b="1" dirty="0" err="1">
                <a:solidFill>
                  <a:prstClr val="black"/>
                </a:solidFill>
                <a:latin typeface="Calibri"/>
                <a:cs typeface="Arial" pitchFamily="34" charset="0"/>
              </a:rPr>
              <a:t>leur</a:t>
            </a:r>
            <a:r>
              <a:rPr lang="en-US" altLang="fr-FR" sz="2000" b="1" dirty="0">
                <a:solidFill>
                  <a:prstClr val="black"/>
                </a:solidFill>
                <a:latin typeface="Calibri"/>
                <a:cs typeface="Arial" pitchFamily="34" charset="0"/>
              </a:rPr>
              <a:t> </a:t>
            </a:r>
            <a:r>
              <a:rPr lang="en-US" altLang="fr-FR" sz="2000" b="1" dirty="0" err="1">
                <a:solidFill>
                  <a:prstClr val="black"/>
                </a:solidFill>
                <a:latin typeface="Calibri"/>
                <a:cs typeface="Arial" pitchFamily="34" charset="0"/>
              </a:rPr>
              <a:t>émancipation</a:t>
            </a:r>
            <a:r>
              <a:rPr lang="en-US" altLang="fr-FR" sz="2000" b="1" dirty="0">
                <a:solidFill>
                  <a:prstClr val="black"/>
                </a:solidFill>
                <a:latin typeface="Calibri"/>
                <a:cs typeface="Arial" pitchFamily="34" charset="0"/>
              </a:rPr>
              <a:t> </a:t>
            </a:r>
          </a:p>
          <a:p>
            <a:pPr algn="ctr" eaLnBrk="0" fontAlgn="base" hangingPunct="0">
              <a:spcBef>
                <a:spcPct val="0"/>
              </a:spcBef>
              <a:spcAft>
                <a:spcPct val="0"/>
              </a:spcAft>
              <a:defRPr/>
            </a:pPr>
            <a:r>
              <a:rPr lang="en-US" altLang="fr-FR" sz="2000" b="1" dirty="0" err="1">
                <a:solidFill>
                  <a:prstClr val="black"/>
                </a:solidFill>
                <a:latin typeface="Calibri"/>
                <a:cs typeface="Arial" pitchFamily="34" charset="0"/>
              </a:rPr>
              <a:t>vers</a:t>
            </a:r>
            <a:r>
              <a:rPr lang="en-US" altLang="fr-FR" sz="2000" b="1" dirty="0">
                <a:solidFill>
                  <a:prstClr val="black"/>
                </a:solidFill>
                <a:latin typeface="Calibri"/>
                <a:cs typeface="Arial" pitchFamily="34" charset="0"/>
              </a:rPr>
              <a:t> la vie active </a:t>
            </a:r>
            <a:r>
              <a:rPr lang="en-US" altLang="fr-FR" sz="2000" b="1" dirty="0" err="1">
                <a:solidFill>
                  <a:prstClr val="black"/>
                </a:solidFill>
                <a:latin typeface="Calibri"/>
                <a:cs typeface="Arial" pitchFamily="34" charset="0"/>
              </a:rPr>
              <a:t>c’est</a:t>
            </a:r>
            <a:r>
              <a:rPr lang="en-US" altLang="fr-FR" sz="2000" b="1" dirty="0">
                <a:solidFill>
                  <a:prstClr val="black"/>
                </a:solidFill>
                <a:latin typeface="Calibri"/>
                <a:cs typeface="Arial" pitchFamily="34" charset="0"/>
              </a:rPr>
              <a:t> :</a:t>
            </a:r>
          </a:p>
          <a:p>
            <a:pPr eaLnBrk="0" fontAlgn="base" hangingPunct="0">
              <a:spcBef>
                <a:spcPct val="0"/>
              </a:spcBef>
              <a:spcAft>
                <a:spcPct val="0"/>
              </a:spcAft>
              <a:defRPr/>
            </a:pPr>
            <a:endParaRPr lang="en-US" altLang="fr-FR" sz="2000" b="1" dirty="0">
              <a:solidFill>
                <a:prstClr val="black"/>
              </a:solidFill>
              <a:latin typeface="Calibri"/>
              <a:cs typeface="Arial" pitchFamily="34" charset="0"/>
            </a:endParaRPr>
          </a:p>
          <a:p>
            <a:pPr lvl="2" eaLnBrk="0" fontAlgn="base" hangingPunct="0">
              <a:spcBef>
                <a:spcPct val="0"/>
              </a:spcBef>
              <a:spcAft>
                <a:spcPct val="0"/>
              </a:spcAft>
              <a:buFont typeface="Wingdings" pitchFamily="2" charset="2"/>
              <a:buChar char="Ø"/>
              <a:defRPr/>
            </a:pPr>
            <a:r>
              <a:rPr lang="en-US" altLang="fr-FR" sz="2000" dirty="0">
                <a:solidFill>
                  <a:prstClr val="black"/>
                </a:solidFill>
                <a:latin typeface="Calibri"/>
                <a:cs typeface="Arial" pitchFamily="34" charset="0"/>
              </a:rPr>
              <a:t> Les inciter à la </a:t>
            </a:r>
            <a:r>
              <a:rPr lang="en-US" altLang="fr-FR" sz="2000" dirty="0" err="1">
                <a:solidFill>
                  <a:prstClr val="black"/>
                </a:solidFill>
                <a:latin typeface="Calibri"/>
                <a:cs typeface="Arial" pitchFamily="34" charset="0"/>
              </a:rPr>
              <a:t>poursuite</a:t>
            </a:r>
            <a:r>
              <a:rPr lang="en-US" altLang="fr-FR" sz="2000" dirty="0">
                <a:solidFill>
                  <a:prstClr val="black"/>
                </a:solidFill>
                <a:latin typeface="Calibri"/>
                <a:cs typeface="Arial" pitchFamily="34" charset="0"/>
              </a:rPr>
              <a:t> de </a:t>
            </a:r>
            <a:r>
              <a:rPr lang="en-US" altLang="fr-FR" sz="2000" dirty="0" err="1">
                <a:solidFill>
                  <a:prstClr val="black"/>
                </a:solidFill>
                <a:latin typeface="Calibri"/>
                <a:cs typeface="Arial" pitchFamily="34" charset="0"/>
              </a:rPr>
              <a:t>leurs</a:t>
            </a:r>
            <a:r>
              <a:rPr lang="en-US" altLang="fr-FR" sz="2000" dirty="0">
                <a:solidFill>
                  <a:prstClr val="black"/>
                </a:solidFill>
                <a:latin typeface="Calibri"/>
                <a:cs typeface="Arial" pitchFamily="34" charset="0"/>
              </a:rPr>
              <a:t> </a:t>
            </a:r>
            <a:r>
              <a:rPr lang="en-US" altLang="fr-FR" sz="2000" dirty="0" err="1">
                <a:solidFill>
                  <a:prstClr val="black"/>
                </a:solidFill>
                <a:latin typeface="Calibri"/>
                <a:cs typeface="Arial" pitchFamily="34" charset="0"/>
              </a:rPr>
              <a:t>études</a:t>
            </a:r>
            <a:r>
              <a:rPr lang="en-US" altLang="fr-FR" sz="2000" dirty="0">
                <a:solidFill>
                  <a:prstClr val="black"/>
                </a:solidFill>
                <a:latin typeface="Calibri"/>
                <a:cs typeface="Arial" pitchFamily="34" charset="0"/>
              </a:rPr>
              <a:t>,</a:t>
            </a:r>
          </a:p>
          <a:p>
            <a:pPr lvl="2" eaLnBrk="0" fontAlgn="base" hangingPunct="0">
              <a:spcBef>
                <a:spcPct val="0"/>
              </a:spcBef>
              <a:spcAft>
                <a:spcPct val="0"/>
              </a:spcAft>
              <a:buFont typeface="Wingdings" pitchFamily="2" charset="2"/>
              <a:buChar char="Ø"/>
              <a:defRPr/>
            </a:pPr>
            <a:r>
              <a:rPr lang="en-US" altLang="fr-FR" sz="2000" dirty="0">
                <a:solidFill>
                  <a:prstClr val="black"/>
                </a:solidFill>
                <a:latin typeface="Calibri"/>
                <a:cs typeface="Arial" pitchFamily="34" charset="0"/>
              </a:rPr>
              <a:t> </a:t>
            </a:r>
            <a:r>
              <a:rPr lang="en-US" altLang="fr-FR" sz="2000" dirty="0" err="1">
                <a:solidFill>
                  <a:prstClr val="black"/>
                </a:solidFill>
                <a:latin typeface="Calibri"/>
                <a:cs typeface="Arial" pitchFamily="34" charset="0"/>
              </a:rPr>
              <a:t>Leur</a:t>
            </a:r>
            <a:r>
              <a:rPr lang="en-US" altLang="fr-FR" sz="2000" dirty="0">
                <a:solidFill>
                  <a:prstClr val="black"/>
                </a:solidFill>
                <a:latin typeface="Calibri"/>
                <a:cs typeface="Arial" pitchFamily="34" charset="0"/>
              </a:rPr>
              <a:t> </a:t>
            </a:r>
            <a:r>
              <a:rPr lang="en-US" altLang="fr-FR" sz="2000" dirty="0" err="1">
                <a:solidFill>
                  <a:prstClr val="black"/>
                </a:solidFill>
                <a:latin typeface="Calibri"/>
                <a:cs typeface="Arial" pitchFamily="34" charset="0"/>
              </a:rPr>
              <a:t>favoriser</a:t>
            </a:r>
            <a:r>
              <a:rPr lang="en-US" altLang="fr-FR" sz="2000" dirty="0">
                <a:solidFill>
                  <a:prstClr val="black"/>
                </a:solidFill>
                <a:latin typeface="Calibri"/>
                <a:cs typeface="Arial" pitchFamily="34" charset="0"/>
              </a:rPr>
              <a:t> </a:t>
            </a:r>
            <a:r>
              <a:rPr lang="en-US" altLang="fr-FR" sz="2000" dirty="0" err="1">
                <a:solidFill>
                  <a:prstClr val="black"/>
                </a:solidFill>
                <a:latin typeface="Calibri"/>
                <a:cs typeface="Arial" pitchFamily="34" charset="0"/>
              </a:rPr>
              <a:t>l’accès</a:t>
            </a:r>
            <a:r>
              <a:rPr lang="en-US" altLang="fr-FR" sz="2000" dirty="0">
                <a:solidFill>
                  <a:prstClr val="black"/>
                </a:solidFill>
                <a:latin typeface="Calibri"/>
                <a:cs typeface="Arial" pitchFamily="34" charset="0"/>
              </a:rPr>
              <a:t> au sport et à la culture,</a:t>
            </a:r>
          </a:p>
          <a:p>
            <a:pPr lvl="2" eaLnBrk="0" fontAlgn="base" hangingPunct="0">
              <a:spcBef>
                <a:spcPct val="0"/>
              </a:spcBef>
              <a:spcAft>
                <a:spcPct val="0"/>
              </a:spcAft>
              <a:buFont typeface="Wingdings" pitchFamily="2" charset="2"/>
              <a:buChar char="Ø"/>
              <a:defRPr/>
            </a:pPr>
            <a:r>
              <a:rPr lang="en-US" altLang="fr-FR" sz="2000" dirty="0">
                <a:solidFill>
                  <a:prstClr val="black"/>
                </a:solidFill>
                <a:latin typeface="Calibri"/>
                <a:cs typeface="Arial" pitchFamily="34" charset="0"/>
              </a:rPr>
              <a:t> Les aider à </a:t>
            </a:r>
            <a:r>
              <a:rPr lang="en-US" altLang="fr-FR" sz="2000" dirty="0" err="1">
                <a:solidFill>
                  <a:prstClr val="black"/>
                </a:solidFill>
                <a:latin typeface="Calibri"/>
                <a:cs typeface="Arial" pitchFamily="34" charset="0"/>
              </a:rPr>
              <a:t>obtenir</a:t>
            </a:r>
            <a:r>
              <a:rPr lang="en-US" altLang="fr-FR" sz="2000" dirty="0">
                <a:solidFill>
                  <a:prstClr val="black"/>
                </a:solidFill>
                <a:latin typeface="Calibri"/>
                <a:cs typeface="Arial" pitchFamily="34" charset="0"/>
              </a:rPr>
              <a:t> une </a:t>
            </a:r>
            <a:r>
              <a:rPr lang="en-US" altLang="fr-FR" sz="2000" dirty="0" err="1">
                <a:solidFill>
                  <a:prstClr val="black"/>
                </a:solidFill>
                <a:latin typeface="Calibri"/>
                <a:cs typeface="Arial" pitchFamily="34" charset="0"/>
              </a:rPr>
              <a:t>certaine</a:t>
            </a:r>
            <a:r>
              <a:rPr lang="en-US" altLang="fr-FR" sz="2000" dirty="0">
                <a:solidFill>
                  <a:prstClr val="black"/>
                </a:solidFill>
                <a:latin typeface="Calibri"/>
                <a:cs typeface="Arial" pitchFamily="34" charset="0"/>
              </a:rPr>
              <a:t> </a:t>
            </a:r>
            <a:r>
              <a:rPr lang="en-US" altLang="fr-FR" sz="2000" dirty="0" err="1">
                <a:solidFill>
                  <a:prstClr val="black"/>
                </a:solidFill>
                <a:latin typeface="Calibri"/>
                <a:cs typeface="Arial" pitchFamily="34" charset="0"/>
              </a:rPr>
              <a:t>autonomie</a:t>
            </a:r>
            <a:r>
              <a:rPr lang="en-US" altLang="fr-FR" sz="2000" dirty="0">
                <a:solidFill>
                  <a:prstClr val="black"/>
                </a:solidFill>
                <a:latin typeface="Calibri"/>
                <a:cs typeface="Arial" pitchFamily="34" charset="0"/>
              </a:rPr>
              <a:t>,</a:t>
            </a:r>
          </a:p>
          <a:p>
            <a:pPr lvl="2" eaLnBrk="0" fontAlgn="base" hangingPunct="0">
              <a:spcBef>
                <a:spcPct val="0"/>
              </a:spcBef>
              <a:spcAft>
                <a:spcPct val="0"/>
              </a:spcAft>
              <a:buFont typeface="Wingdings" pitchFamily="2" charset="2"/>
              <a:buChar char="Ø"/>
              <a:defRPr/>
            </a:pPr>
            <a:r>
              <a:rPr lang="en-US" altLang="fr-FR" sz="2000" dirty="0">
                <a:solidFill>
                  <a:prstClr val="black"/>
                </a:solidFill>
                <a:latin typeface="Calibri"/>
                <a:cs typeface="Arial" pitchFamily="34" charset="0"/>
              </a:rPr>
              <a:t> </a:t>
            </a:r>
            <a:r>
              <a:rPr lang="en-US" altLang="fr-FR" sz="2000" dirty="0" err="1">
                <a:solidFill>
                  <a:prstClr val="black"/>
                </a:solidFill>
                <a:latin typeface="Calibri"/>
                <a:cs typeface="Arial" pitchFamily="34" charset="0"/>
              </a:rPr>
              <a:t>Leur</a:t>
            </a:r>
            <a:r>
              <a:rPr lang="en-US" altLang="fr-FR" sz="2000" dirty="0">
                <a:solidFill>
                  <a:prstClr val="black"/>
                </a:solidFill>
                <a:latin typeface="Calibri"/>
                <a:cs typeface="Arial" pitchFamily="34" charset="0"/>
              </a:rPr>
              <a:t> donner un </a:t>
            </a:r>
            <a:r>
              <a:rPr lang="en-US" altLang="fr-FR" sz="2000" dirty="0" err="1">
                <a:solidFill>
                  <a:prstClr val="black"/>
                </a:solidFill>
                <a:latin typeface="Calibri"/>
                <a:cs typeface="Arial" pitchFamily="34" charset="0"/>
              </a:rPr>
              <a:t>sens</a:t>
            </a:r>
            <a:r>
              <a:rPr lang="en-US" altLang="fr-FR" sz="2000" dirty="0">
                <a:solidFill>
                  <a:prstClr val="black"/>
                </a:solidFill>
                <a:latin typeface="Calibri"/>
                <a:cs typeface="Arial" pitchFamily="34" charset="0"/>
              </a:rPr>
              <a:t> critique face aux situations           </a:t>
            </a:r>
            <a:r>
              <a:rPr lang="en-US" altLang="fr-FR" sz="2000" dirty="0" err="1">
                <a:solidFill>
                  <a:prstClr val="black"/>
                </a:solidFill>
                <a:latin typeface="Calibri"/>
                <a:cs typeface="Arial" pitchFamily="34" charset="0"/>
              </a:rPr>
              <a:t>actuelles</a:t>
            </a:r>
            <a:r>
              <a:rPr lang="en-US" altLang="fr-FR" sz="2000" dirty="0">
                <a:solidFill>
                  <a:prstClr val="black"/>
                </a:solidFill>
                <a:latin typeface="Calibri"/>
                <a:cs typeface="Arial" pitchFamily="34" charset="0"/>
              </a:rPr>
              <a:t> et à </a:t>
            </a:r>
            <a:r>
              <a:rPr lang="en-US" altLang="fr-FR" sz="2000" dirty="0" err="1">
                <a:solidFill>
                  <a:prstClr val="black"/>
                </a:solidFill>
                <a:latin typeface="Calibri"/>
                <a:cs typeface="Arial" pitchFamily="34" charset="0"/>
              </a:rPr>
              <a:t>venir</a:t>
            </a:r>
            <a:r>
              <a:rPr lang="en-US" altLang="fr-FR" sz="2000" dirty="0">
                <a:solidFill>
                  <a:prstClr val="black"/>
                </a:solidFill>
                <a:latin typeface="Calibri"/>
                <a:cs typeface="Arial" pitchFamily="34" charset="0"/>
              </a:rPr>
              <a:t>.</a:t>
            </a:r>
          </a:p>
          <a:p>
            <a:pPr eaLnBrk="0" fontAlgn="base" hangingPunct="0">
              <a:spcBef>
                <a:spcPct val="0"/>
              </a:spcBef>
              <a:spcAft>
                <a:spcPct val="0"/>
              </a:spcAft>
              <a:defRPr/>
            </a:pPr>
            <a:endParaRPr lang="en-US" altLang="fr-FR" sz="1800" i="1" dirty="0">
              <a:solidFill>
                <a:prstClr val="black"/>
              </a:solidFill>
              <a:latin typeface="Arial" pitchFamily="34" charset="0"/>
              <a:cs typeface="Arial" pitchFamily="34" charset="0"/>
            </a:endParaRPr>
          </a:p>
        </p:txBody>
      </p:sp>
      <p:sp>
        <p:nvSpPr>
          <p:cNvPr id="6" name="Rectangle 1030">
            <a:extLst>
              <a:ext uri="{FF2B5EF4-FFF2-40B4-BE49-F238E27FC236}">
                <a16:creationId xmlns:a16="http://schemas.microsoft.com/office/drawing/2014/main" id="{E1CB550B-9325-496D-A7EA-445C96DA7442}"/>
              </a:ext>
            </a:extLst>
          </p:cNvPr>
          <p:cNvSpPr>
            <a:spLocks noChangeArrowheads="1"/>
          </p:cNvSpPr>
          <p:nvPr/>
        </p:nvSpPr>
        <p:spPr bwMode="auto">
          <a:xfrm rot="21098903">
            <a:off x="2414588" y="5073651"/>
            <a:ext cx="6858000" cy="1076325"/>
          </a:xfrm>
          <a:prstGeom prst="rect">
            <a:avLst/>
          </a:prstGeom>
          <a:noFill/>
          <a:ln cap="flat">
            <a:noFill/>
            <a:headEnd/>
            <a:tailEnd/>
          </a:ln>
          <a:effectLst/>
        </p:spPr>
        <p:style>
          <a:lnRef idx="2">
            <a:schemeClr val="accent2">
              <a:shade val="50000"/>
            </a:schemeClr>
          </a:lnRef>
          <a:fillRef idx="1">
            <a:schemeClr val="accent2"/>
          </a:fillRef>
          <a:effectRef idx="0">
            <a:schemeClr val="accent2"/>
          </a:effectRef>
          <a:fontRef idx="minor">
            <a:schemeClr val="lt1"/>
          </a:fontRef>
        </p:style>
        <p:txBody>
          <a:bodyPr>
            <a:spAutoFit/>
          </a:bodyPr>
          <a:lstStyle/>
          <a:p>
            <a:pPr algn="ctr" eaLnBrk="0" fontAlgn="base" hangingPunct="0">
              <a:spcBef>
                <a:spcPct val="0"/>
              </a:spcBef>
              <a:spcAft>
                <a:spcPct val="0"/>
              </a:spcAft>
              <a:tabLst>
                <a:tab pos="180975" algn="l"/>
              </a:tabLst>
              <a:defRPr/>
            </a:pPr>
            <a:r>
              <a:rPr lang="en-US" sz="3200" b="1" dirty="0" err="1">
                <a:ln w="9525">
                  <a:solidFill>
                    <a:prstClr val="white"/>
                  </a:solidFill>
                  <a:prstDash val="solid"/>
                </a:ln>
                <a:solidFill>
                  <a:prstClr val="black"/>
                </a:solidFill>
                <a:effectLst>
                  <a:outerShdw blurRad="12700" dist="38100" dir="2700000" algn="tl" rotWithShape="0">
                    <a:prstClr val="white">
                      <a:lumMod val="50000"/>
                    </a:prstClr>
                  </a:outerShdw>
                </a:effectLst>
                <a:latin typeface="Arial" pitchFamily="34" charset="0"/>
                <a:cs typeface="Arial" pitchFamily="34" charset="0"/>
              </a:rPr>
              <a:t>C’est</a:t>
            </a:r>
            <a:r>
              <a:rPr lang="en-US" sz="32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Arial" pitchFamily="34" charset="0"/>
                <a:cs typeface="Arial" pitchFamily="34" charset="0"/>
              </a:rPr>
              <a:t> </a:t>
            </a:r>
            <a:r>
              <a:rPr lang="en-US" sz="3200" b="1" dirty="0" err="1">
                <a:ln w="9525">
                  <a:solidFill>
                    <a:prstClr val="white"/>
                  </a:solidFill>
                  <a:prstDash val="solid"/>
                </a:ln>
                <a:solidFill>
                  <a:prstClr val="black"/>
                </a:solidFill>
                <a:effectLst>
                  <a:outerShdw blurRad="12700" dist="38100" dir="2700000" algn="tl" rotWithShape="0">
                    <a:prstClr val="white">
                      <a:lumMod val="50000"/>
                    </a:prstClr>
                  </a:outerShdw>
                </a:effectLst>
                <a:latin typeface="Arial" pitchFamily="34" charset="0"/>
                <a:cs typeface="Arial" pitchFamily="34" charset="0"/>
              </a:rPr>
              <a:t>l’enfant</a:t>
            </a:r>
            <a:r>
              <a:rPr lang="en-US" sz="32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Arial" pitchFamily="34" charset="0"/>
                <a:cs typeface="Arial" pitchFamily="34" charset="0"/>
              </a:rPr>
              <a:t> </a:t>
            </a:r>
            <a:r>
              <a:rPr lang="en-US" sz="3200" b="1" dirty="0" err="1">
                <a:ln w="9525">
                  <a:solidFill>
                    <a:prstClr val="white"/>
                  </a:solidFill>
                  <a:prstDash val="solid"/>
                </a:ln>
                <a:solidFill>
                  <a:prstClr val="black"/>
                </a:solidFill>
                <a:effectLst>
                  <a:outerShdw blurRad="12700" dist="38100" dir="2700000" algn="tl" rotWithShape="0">
                    <a:prstClr val="white">
                      <a:lumMod val="50000"/>
                    </a:prstClr>
                  </a:outerShdw>
                </a:effectLst>
                <a:latin typeface="Arial" pitchFamily="34" charset="0"/>
                <a:cs typeface="Arial" pitchFamily="34" charset="0"/>
              </a:rPr>
              <a:t>d’aujourd’hui</a:t>
            </a:r>
            <a:r>
              <a:rPr lang="en-US" sz="32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Arial" pitchFamily="34" charset="0"/>
                <a:cs typeface="Arial" pitchFamily="34" charset="0"/>
              </a:rPr>
              <a:t> qui </a:t>
            </a:r>
            <a:r>
              <a:rPr lang="en-US" sz="3200" b="1" dirty="0" err="1">
                <a:ln w="9525">
                  <a:solidFill>
                    <a:prstClr val="white"/>
                  </a:solidFill>
                  <a:prstDash val="solid"/>
                </a:ln>
                <a:solidFill>
                  <a:prstClr val="black"/>
                </a:solidFill>
                <a:effectLst>
                  <a:outerShdw blurRad="12700" dist="38100" dir="2700000" algn="tl" rotWithShape="0">
                    <a:prstClr val="white">
                      <a:lumMod val="50000"/>
                    </a:prstClr>
                  </a:outerShdw>
                </a:effectLst>
                <a:latin typeface="Arial" pitchFamily="34" charset="0"/>
                <a:cs typeface="Arial" pitchFamily="34" charset="0"/>
              </a:rPr>
              <a:t>fera</a:t>
            </a:r>
            <a:r>
              <a:rPr lang="en-US" sz="32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Arial" pitchFamily="34" charset="0"/>
                <a:cs typeface="Arial" pitchFamily="34" charset="0"/>
              </a:rPr>
              <a:t> </a:t>
            </a:r>
            <a:r>
              <a:rPr lang="en-US" sz="3200" b="1" dirty="0" err="1">
                <a:ln w="9525">
                  <a:solidFill>
                    <a:prstClr val="white"/>
                  </a:solidFill>
                  <a:prstDash val="solid"/>
                </a:ln>
                <a:solidFill>
                  <a:prstClr val="black"/>
                </a:solidFill>
                <a:effectLst>
                  <a:outerShdw blurRad="12700" dist="38100" dir="2700000" algn="tl" rotWithShape="0">
                    <a:prstClr val="white">
                      <a:lumMod val="50000"/>
                    </a:prstClr>
                  </a:outerShdw>
                </a:effectLst>
                <a:latin typeface="Arial" pitchFamily="34" charset="0"/>
                <a:cs typeface="Arial" pitchFamily="34" charset="0"/>
              </a:rPr>
              <a:t>l’humanité</a:t>
            </a:r>
            <a:r>
              <a:rPr lang="en-US" sz="3200" b="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Arial" pitchFamily="34" charset="0"/>
                <a:cs typeface="Arial" pitchFamily="34" charset="0"/>
              </a:rPr>
              <a:t> de </a:t>
            </a:r>
            <a:r>
              <a:rPr lang="en-US" sz="3200" b="1" dirty="0" err="1">
                <a:ln w="9525">
                  <a:solidFill>
                    <a:prstClr val="white"/>
                  </a:solidFill>
                  <a:prstDash val="solid"/>
                </a:ln>
                <a:solidFill>
                  <a:prstClr val="black"/>
                </a:solidFill>
                <a:effectLst>
                  <a:outerShdw blurRad="12700" dist="38100" dir="2700000" algn="tl" rotWithShape="0">
                    <a:prstClr val="white">
                      <a:lumMod val="50000"/>
                    </a:prstClr>
                  </a:outerShdw>
                </a:effectLst>
                <a:latin typeface="Arial" pitchFamily="34" charset="0"/>
                <a:cs typeface="Arial" pitchFamily="34" charset="0"/>
              </a:rPr>
              <a:t>demain</a:t>
            </a:r>
            <a:endParaRPr lang="en-US" sz="3200" b="1" i="1" dirty="0">
              <a:ln w="9525">
                <a:solidFill>
                  <a:prstClr val="white"/>
                </a:solidFill>
                <a:prstDash val="solid"/>
              </a:ln>
              <a:solidFill>
                <a:prstClr val="black"/>
              </a:solidFill>
              <a:effectLst>
                <a:outerShdw blurRad="12700" dist="38100" dir="2700000" algn="tl" rotWithShape="0">
                  <a:prstClr val="white">
                    <a:lumMod val="50000"/>
                  </a:prstClr>
                </a:outerShdw>
              </a:effectLst>
              <a:latin typeface="Arial" pitchFamily="34" charset="0"/>
              <a:cs typeface="Arial" pitchFamily="34" charset="0"/>
            </a:endParaRPr>
          </a:p>
        </p:txBody>
      </p:sp>
    </p:spTree>
    <p:extLst>
      <p:ext uri="{BB962C8B-B14F-4D97-AF65-F5344CB8AC3E}">
        <p14:creationId xmlns:p14="http://schemas.microsoft.com/office/powerpoint/2010/main" val="256867888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4">
            <a:extLst>
              <a:ext uri="{FF2B5EF4-FFF2-40B4-BE49-F238E27FC236}">
                <a16:creationId xmlns:a16="http://schemas.microsoft.com/office/drawing/2014/main" id="{DEC7DB08-B9E2-4B6B-829F-283F1BDFB8AB}"/>
              </a:ext>
            </a:extLst>
          </p:cNvPr>
          <p:cNvSpPr>
            <a:spLocks noChangeArrowheads="1"/>
          </p:cNvSpPr>
          <p:nvPr/>
        </p:nvSpPr>
        <p:spPr bwMode="auto">
          <a:xfrm>
            <a:off x="1990727" y="697707"/>
            <a:ext cx="8208962" cy="792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defRPr/>
            </a:pPr>
            <a:r>
              <a:rPr lang="fr-FR" altLang="fr-FR" sz="4800" b="1" dirty="0">
                <a:latin typeface="+mj-lt"/>
              </a:rPr>
              <a:t>Vers une autonomie</a:t>
            </a:r>
          </a:p>
        </p:txBody>
      </p:sp>
      <p:sp>
        <p:nvSpPr>
          <p:cNvPr id="5" name="Rectangle 3">
            <a:extLst>
              <a:ext uri="{FF2B5EF4-FFF2-40B4-BE49-F238E27FC236}">
                <a16:creationId xmlns:a16="http://schemas.microsoft.com/office/drawing/2014/main" id="{970C5723-DB26-47A8-9AD6-8F5B3D19F1C6}"/>
              </a:ext>
            </a:extLst>
          </p:cNvPr>
          <p:cNvSpPr>
            <a:spLocks noGrp="1" noChangeArrowheads="1"/>
          </p:cNvSpPr>
          <p:nvPr>
            <p:ph idx="1"/>
          </p:nvPr>
        </p:nvSpPr>
        <p:spPr>
          <a:xfrm>
            <a:off x="1992314" y="2420938"/>
            <a:ext cx="8207375" cy="3109912"/>
          </a:xfrm>
        </p:spPr>
        <p:txBody>
          <a:bodyPr rtlCol="0">
            <a:normAutofit fontScale="85000" lnSpcReduction="20000"/>
          </a:bodyPr>
          <a:lstStyle/>
          <a:p>
            <a:pPr indent="-274320" algn="just" eaLnBrk="1" fontAlgn="auto" hangingPunct="1">
              <a:spcBef>
                <a:spcPct val="0"/>
              </a:spcBef>
              <a:spcAft>
                <a:spcPts val="0"/>
              </a:spcAft>
              <a:buClrTx/>
              <a:buSzTx/>
              <a:buNone/>
              <a:defRPr/>
            </a:pPr>
            <a:endParaRPr lang="en-US" sz="2000" dirty="0">
              <a:cs typeface="Arial" pitchFamily="34" charset="0"/>
            </a:endParaRPr>
          </a:p>
          <a:p>
            <a:pPr indent="-274320" algn="just" eaLnBrk="1" fontAlgn="auto" hangingPunct="1">
              <a:spcBef>
                <a:spcPct val="0"/>
              </a:spcBef>
              <a:spcAft>
                <a:spcPts val="0"/>
              </a:spcAft>
              <a:buClrTx/>
              <a:buSzTx/>
              <a:buNone/>
              <a:defRPr/>
            </a:pPr>
            <a:r>
              <a:rPr lang="en-US" sz="1800" dirty="0">
                <a:cs typeface="Arial" pitchFamily="34" charset="0"/>
              </a:rPr>
              <a:t> </a:t>
            </a:r>
          </a:p>
          <a:p>
            <a:pPr indent="-274320" algn="ctr" eaLnBrk="1" fontAlgn="auto" hangingPunct="1">
              <a:spcBef>
                <a:spcPct val="0"/>
              </a:spcBef>
              <a:spcAft>
                <a:spcPts val="0"/>
              </a:spcAft>
              <a:buClrTx/>
              <a:buSzTx/>
              <a:buNone/>
              <a:defRPr/>
            </a:pPr>
            <a:r>
              <a:rPr lang="en-US" sz="4400" dirty="0">
                <a:latin typeface="+mj-lt"/>
                <a:cs typeface="Arial" pitchFamily="34" charset="0"/>
              </a:rPr>
              <a:t>        La fin de droit pour le pupille ne doit pas être vécue et considérée </a:t>
            </a:r>
          </a:p>
          <a:p>
            <a:pPr indent="-274320" algn="ctr" eaLnBrk="1" fontAlgn="auto" hangingPunct="1">
              <a:spcBef>
                <a:spcPct val="0"/>
              </a:spcBef>
              <a:spcAft>
                <a:spcPts val="0"/>
              </a:spcAft>
              <a:buClrTx/>
              <a:buSzTx/>
              <a:buNone/>
              <a:defRPr/>
            </a:pPr>
            <a:r>
              <a:rPr lang="en-US" sz="4400" dirty="0">
                <a:latin typeface="+mj-lt"/>
                <a:cs typeface="Arial" pitchFamily="34" charset="0"/>
              </a:rPr>
              <a:t>comme une rupture.</a:t>
            </a:r>
          </a:p>
          <a:p>
            <a:pPr indent="-274320" algn="ctr" eaLnBrk="1" fontAlgn="auto" hangingPunct="1">
              <a:spcBef>
                <a:spcPct val="0"/>
              </a:spcBef>
              <a:spcAft>
                <a:spcPts val="0"/>
              </a:spcAft>
              <a:buClrTx/>
              <a:buSzTx/>
              <a:buNone/>
              <a:defRPr/>
            </a:pPr>
            <a:endParaRPr lang="en-US" sz="4400" dirty="0">
              <a:latin typeface="+mj-lt"/>
              <a:cs typeface="Arial" pitchFamily="34" charset="0"/>
            </a:endParaRPr>
          </a:p>
          <a:p>
            <a:pPr indent="-274320" algn="ctr" eaLnBrk="1" fontAlgn="auto" hangingPunct="1">
              <a:spcBef>
                <a:spcPct val="0"/>
              </a:spcBef>
              <a:spcAft>
                <a:spcPts val="0"/>
              </a:spcAft>
              <a:buClrTx/>
              <a:buSzTx/>
              <a:buNone/>
              <a:defRPr/>
            </a:pPr>
            <a:r>
              <a:rPr lang="en-US" sz="4400" dirty="0">
                <a:latin typeface="+mj-lt"/>
                <a:cs typeface="Arial" pitchFamily="34" charset="0"/>
              </a:rPr>
              <a:t>L’ONCF </a:t>
            </a:r>
          </a:p>
          <a:p>
            <a:pPr indent="-274320" algn="ctr" eaLnBrk="1" fontAlgn="auto" hangingPunct="1">
              <a:spcBef>
                <a:spcPct val="0"/>
              </a:spcBef>
              <a:spcAft>
                <a:spcPts val="0"/>
              </a:spcAft>
              <a:buClrTx/>
              <a:buSzTx/>
              <a:buNone/>
              <a:defRPr/>
            </a:pPr>
            <a:r>
              <a:rPr lang="en-US" sz="4400" dirty="0">
                <a:latin typeface="+mj-lt"/>
                <a:cs typeface="Arial" pitchFamily="34" charset="0"/>
              </a:rPr>
              <a:t>doit lui apporter appui et conseil.</a:t>
            </a:r>
            <a:endParaRPr lang="fr-FR" sz="4400" dirty="0">
              <a:latin typeface="+mj-lt"/>
              <a:cs typeface="Arial" pitchFamily="34" charset="0"/>
            </a:endParaRPr>
          </a:p>
        </p:txBody>
      </p:sp>
    </p:spTree>
    <p:extLst>
      <p:ext uri="{BB962C8B-B14F-4D97-AF65-F5344CB8AC3E}">
        <p14:creationId xmlns:p14="http://schemas.microsoft.com/office/powerpoint/2010/main" val="13983765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1F1368B4-1AE5-4A8A-BB99-584C74AE5F3E}"/>
              </a:ext>
            </a:extLst>
          </p:cNvPr>
          <p:cNvSpPr>
            <a:spLocks noGrp="1"/>
          </p:cNvSpPr>
          <p:nvPr>
            <p:ph idx="1"/>
          </p:nvPr>
        </p:nvSpPr>
        <p:spPr>
          <a:xfrm>
            <a:off x="1988820" y="581663"/>
            <a:ext cx="8214360" cy="900852"/>
          </a:xfrm>
        </p:spPr>
        <p:txBody>
          <a:bodyPr rtlCol="0">
            <a:noAutofit/>
          </a:bodyPr>
          <a:lstStyle/>
          <a:p>
            <a:pPr indent="-274320" algn="ctr" eaLnBrk="1" fontAlgn="auto" hangingPunct="1">
              <a:spcAft>
                <a:spcPts val="0"/>
              </a:spcAft>
              <a:buNone/>
              <a:defRPr/>
            </a:pPr>
            <a:r>
              <a:rPr lang="fr-FR" altLang="fr-FR" sz="4800" b="1" dirty="0">
                <a:latin typeface="+mj-lt"/>
              </a:rPr>
              <a:t>Politique financière de  l’O.N.C.F</a:t>
            </a:r>
            <a:r>
              <a:rPr lang="fr-FR" altLang="fr-FR" sz="4800" b="1" dirty="0"/>
              <a:t>.</a:t>
            </a:r>
          </a:p>
          <a:p>
            <a:pPr indent="-274320" eaLnBrk="1" fontAlgn="auto" hangingPunct="1">
              <a:spcAft>
                <a:spcPts val="0"/>
              </a:spcAft>
              <a:defRPr/>
            </a:pPr>
            <a:endParaRPr lang="fr-FR" altLang="fr-FR" sz="4800" b="1" dirty="0"/>
          </a:p>
        </p:txBody>
      </p:sp>
      <p:pic>
        <p:nvPicPr>
          <p:cNvPr id="11" name="Image 10">
            <a:extLst>
              <a:ext uri="{FF2B5EF4-FFF2-40B4-BE49-F238E27FC236}">
                <a16:creationId xmlns:a16="http://schemas.microsoft.com/office/drawing/2014/main" id="{6FB5581A-7FFC-9705-A5F0-809787CC0B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69803" y="3155845"/>
            <a:ext cx="3771900" cy="2028825"/>
          </a:xfrm>
          <a:prstGeom prst="rect">
            <a:avLst/>
          </a:prstGeom>
        </p:spPr>
      </p:pic>
      <p:pic>
        <p:nvPicPr>
          <p:cNvPr id="13" name="Image 12">
            <a:extLst>
              <a:ext uri="{FF2B5EF4-FFF2-40B4-BE49-F238E27FC236}">
                <a16:creationId xmlns:a16="http://schemas.microsoft.com/office/drawing/2014/main" id="{39DA4A69-D521-B182-1234-9DDFE75190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0331" y="2586333"/>
            <a:ext cx="3509269" cy="3509269"/>
          </a:xfrm>
          <a:prstGeom prst="rect">
            <a:avLst/>
          </a:prstGeom>
        </p:spPr>
      </p:pic>
    </p:spTree>
    <p:extLst>
      <p:ext uri="{BB962C8B-B14F-4D97-AF65-F5344CB8AC3E}">
        <p14:creationId xmlns:p14="http://schemas.microsoft.com/office/powerpoint/2010/main" val="75734059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16964E93-F327-4919-BA78-4C7360F3B1D7}"/>
              </a:ext>
            </a:extLst>
          </p:cNvPr>
          <p:cNvSpPr>
            <a:spLocks noGrp="1"/>
          </p:cNvSpPr>
          <p:nvPr>
            <p:ph type="title"/>
          </p:nvPr>
        </p:nvSpPr>
        <p:spPr>
          <a:xfrm>
            <a:off x="1525323" y="359570"/>
            <a:ext cx="9141353" cy="876300"/>
          </a:xfrm>
        </p:spPr>
        <p:txBody>
          <a:bodyPr>
            <a:noAutofit/>
          </a:bodyPr>
          <a:lstStyle/>
          <a:p>
            <a:pPr algn="ctr" eaLnBrk="1" hangingPunct="1"/>
            <a:r>
              <a:rPr lang="fr-FR" altLang="fr-FR" sz="4800" b="1" dirty="0"/>
              <a:t>Rigueur et lisibilité de notre activité</a:t>
            </a:r>
          </a:p>
        </p:txBody>
      </p:sp>
      <p:sp>
        <p:nvSpPr>
          <p:cNvPr id="5" name="Rectangle 3">
            <a:extLst>
              <a:ext uri="{FF2B5EF4-FFF2-40B4-BE49-F238E27FC236}">
                <a16:creationId xmlns:a16="http://schemas.microsoft.com/office/drawing/2014/main" id="{ADCEB2C0-6192-499D-9F09-40EB24DE5009}"/>
              </a:ext>
            </a:extLst>
          </p:cNvPr>
          <p:cNvSpPr>
            <a:spLocks noGrp="1" noChangeArrowheads="1"/>
          </p:cNvSpPr>
          <p:nvPr>
            <p:ph idx="1"/>
          </p:nvPr>
        </p:nvSpPr>
        <p:spPr>
          <a:xfrm>
            <a:off x="1992314" y="2205039"/>
            <a:ext cx="8213725" cy="4154487"/>
          </a:xfrm>
        </p:spPr>
        <p:txBody>
          <a:bodyPr rtlCol="0">
            <a:normAutofit/>
          </a:bodyPr>
          <a:lstStyle/>
          <a:p>
            <a:pPr indent="-274320" eaLnBrk="1" fontAlgn="auto" hangingPunct="1">
              <a:spcAft>
                <a:spcPts val="0"/>
              </a:spcAft>
              <a:buClr>
                <a:schemeClr val="accent1">
                  <a:lumMod val="75000"/>
                </a:schemeClr>
              </a:buClr>
              <a:buFont typeface="Wingdings 3" charset="2"/>
              <a:buChar char=""/>
              <a:defRPr/>
            </a:pPr>
            <a:r>
              <a:rPr lang="fr-FR" altLang="fr-FR" sz="4400" dirty="0">
                <a:solidFill>
                  <a:schemeClr val="tx1"/>
                </a:solidFill>
              </a:rPr>
              <a:t>Gestion Financière</a:t>
            </a:r>
          </a:p>
          <a:p>
            <a:pPr indent="-274320" eaLnBrk="1" fontAlgn="auto" hangingPunct="1">
              <a:spcAft>
                <a:spcPts val="0"/>
              </a:spcAft>
              <a:buClr>
                <a:schemeClr val="accent1">
                  <a:lumMod val="75000"/>
                </a:schemeClr>
              </a:buClr>
              <a:buFont typeface="Wingdings 3" charset="2"/>
              <a:buChar char=""/>
              <a:defRPr/>
            </a:pPr>
            <a:endParaRPr lang="fr-FR" altLang="fr-FR" sz="800" dirty="0">
              <a:solidFill>
                <a:srgbClr val="FFFF00"/>
              </a:solidFill>
            </a:endParaRPr>
          </a:p>
          <a:p>
            <a:pPr marL="640080" lvl="1" indent="-274320" eaLnBrk="1" fontAlgn="auto" hangingPunct="1">
              <a:spcAft>
                <a:spcPts val="0"/>
              </a:spcAft>
              <a:buClr>
                <a:schemeClr val="accent2"/>
              </a:buClr>
              <a:buSzPct val="79000"/>
              <a:buFont typeface="Wingdings 3" charset="2"/>
              <a:buChar char=""/>
              <a:defRPr/>
            </a:pPr>
            <a:r>
              <a:rPr lang="fr-FR" altLang="fr-FR" sz="2400" i="1" dirty="0">
                <a:solidFill>
                  <a:schemeClr val="tx1"/>
                </a:solidFill>
              </a:rPr>
              <a:t>Crédibilité auprès de nos adhérents, de nos experts et des services fiscaux</a:t>
            </a:r>
          </a:p>
          <a:p>
            <a:pPr marL="640080" lvl="1" indent="-274320" eaLnBrk="1" fontAlgn="auto" hangingPunct="1">
              <a:spcAft>
                <a:spcPts val="0"/>
              </a:spcAft>
              <a:buClr>
                <a:schemeClr val="accent2"/>
              </a:buClr>
              <a:buSzPct val="79000"/>
              <a:buFont typeface="Wingdings 3" charset="2"/>
              <a:buChar char=""/>
              <a:defRPr/>
            </a:pPr>
            <a:r>
              <a:rPr lang="fr-FR" altLang="fr-FR" sz="2400" i="1" dirty="0">
                <a:solidFill>
                  <a:schemeClr val="tx1"/>
                </a:solidFill>
              </a:rPr>
              <a:t>Poursuite de l ’amélioration de nos outils de gestion</a:t>
            </a:r>
          </a:p>
          <a:p>
            <a:pPr marL="640080" lvl="1" indent="-274320" eaLnBrk="1" fontAlgn="auto" hangingPunct="1">
              <a:spcAft>
                <a:spcPts val="0"/>
              </a:spcAft>
              <a:buClr>
                <a:schemeClr val="accent2"/>
              </a:buClr>
              <a:buSzPct val="79000"/>
              <a:buFont typeface="Wingdings 3" charset="2"/>
              <a:buChar char=""/>
              <a:defRPr/>
            </a:pPr>
            <a:r>
              <a:rPr lang="fr-FR" altLang="fr-FR" sz="2400" i="1" dirty="0">
                <a:solidFill>
                  <a:schemeClr val="tx1"/>
                </a:solidFill>
              </a:rPr>
              <a:t>Bonne présentation des comptes de bilan et de résultat pour faciliter la compréhension et favoriser les débats</a:t>
            </a:r>
          </a:p>
          <a:p>
            <a:pPr marL="640080" lvl="1" indent="-274320" eaLnBrk="1" fontAlgn="auto" hangingPunct="1">
              <a:spcAft>
                <a:spcPts val="0"/>
              </a:spcAft>
              <a:buClr>
                <a:schemeClr val="accent2"/>
              </a:buClr>
              <a:buSzPct val="79000"/>
              <a:buFont typeface="Wingdings 3" charset="2"/>
              <a:buChar char=""/>
              <a:defRPr/>
            </a:pPr>
            <a:r>
              <a:rPr lang="fr-FR" altLang="fr-FR" sz="2400" i="1" dirty="0">
                <a:solidFill>
                  <a:schemeClr val="tx1"/>
                </a:solidFill>
              </a:rPr>
              <a:t>Réserves financières gérées au bénéfice de notre politique de Solidarité</a:t>
            </a:r>
            <a:endParaRPr lang="fr-FR" altLang="fr-FR" sz="2400" dirty="0">
              <a:solidFill>
                <a:schemeClr val="tx1"/>
              </a:solidFill>
            </a:endParaRPr>
          </a:p>
          <a:p>
            <a:pPr marL="640080" lvl="1" indent="-274320" eaLnBrk="1" fontAlgn="auto" hangingPunct="1">
              <a:spcAft>
                <a:spcPts val="0"/>
              </a:spcAft>
              <a:buClr>
                <a:schemeClr val="accent2"/>
              </a:buClr>
              <a:buSzPct val="79000"/>
              <a:buFont typeface="Wingdings 3" charset="2"/>
              <a:buChar char=""/>
              <a:defRPr/>
            </a:pPr>
            <a:endParaRPr lang="fr-FR" altLang="fr-FR" sz="2000" dirty="0">
              <a:solidFill>
                <a:schemeClr val="tx1">
                  <a:lumMod val="75000"/>
                  <a:lumOff val="25000"/>
                </a:schemeClr>
              </a:solidFill>
            </a:endParaRPr>
          </a:p>
          <a:p>
            <a:pPr indent="-274320" eaLnBrk="1" fontAlgn="auto" hangingPunct="1">
              <a:spcAft>
                <a:spcPts val="0"/>
              </a:spcAft>
              <a:buClr>
                <a:schemeClr val="accent1">
                  <a:lumMod val="75000"/>
                </a:schemeClr>
              </a:buClr>
              <a:buSzPct val="79000"/>
              <a:buFontTx/>
              <a:buChar char="–"/>
              <a:defRPr/>
            </a:pPr>
            <a:endParaRPr lang="fr-FR" altLang="fr-FR" sz="2800" dirty="0">
              <a:solidFill>
                <a:schemeClr val="tx1">
                  <a:lumMod val="75000"/>
                  <a:lumOff val="25000"/>
                </a:schemeClr>
              </a:solidFill>
            </a:endParaRPr>
          </a:p>
        </p:txBody>
      </p:sp>
    </p:spTree>
    <p:extLst>
      <p:ext uri="{BB962C8B-B14F-4D97-AF65-F5344CB8AC3E}">
        <p14:creationId xmlns:p14="http://schemas.microsoft.com/office/powerpoint/2010/main" val="1644864016"/>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384B4AA0-9F9E-4BFA-AE13-B20D30354FA1}"/>
              </a:ext>
            </a:extLst>
          </p:cNvPr>
          <p:cNvSpPr>
            <a:spLocks noGrp="1" noChangeArrowheads="1"/>
          </p:cNvSpPr>
          <p:nvPr>
            <p:ph idx="1"/>
          </p:nvPr>
        </p:nvSpPr>
        <p:spPr>
          <a:xfrm>
            <a:off x="1992314" y="836613"/>
            <a:ext cx="8207375" cy="5688012"/>
          </a:xfrm>
        </p:spPr>
        <p:txBody>
          <a:bodyPr rtlCol="0">
            <a:normAutofit lnSpcReduction="10000"/>
          </a:bodyPr>
          <a:lstStyle/>
          <a:p>
            <a:pPr indent="-274320" eaLnBrk="1" fontAlgn="auto" hangingPunct="1">
              <a:lnSpc>
                <a:spcPct val="80000"/>
              </a:lnSpc>
              <a:spcAft>
                <a:spcPts val="0"/>
              </a:spcAft>
              <a:buClr>
                <a:schemeClr val="accent1">
                  <a:lumMod val="75000"/>
                </a:schemeClr>
              </a:buClr>
              <a:buFont typeface="Wingdings 3" charset="2"/>
              <a:buChar char=""/>
              <a:defRPr/>
            </a:pPr>
            <a:endParaRPr lang="fr-FR" altLang="fr-FR" dirty="0">
              <a:solidFill>
                <a:srgbClr val="FFFF00"/>
              </a:solidFill>
            </a:endParaRPr>
          </a:p>
          <a:p>
            <a:pPr indent="-274320" eaLnBrk="1" fontAlgn="auto" hangingPunct="1">
              <a:lnSpc>
                <a:spcPct val="80000"/>
              </a:lnSpc>
              <a:spcAft>
                <a:spcPts val="0"/>
              </a:spcAft>
              <a:buClr>
                <a:schemeClr val="accent1">
                  <a:lumMod val="75000"/>
                </a:schemeClr>
              </a:buClr>
              <a:buFont typeface="Wingdings 3" charset="2"/>
              <a:buChar char=""/>
              <a:defRPr/>
            </a:pPr>
            <a:r>
              <a:rPr lang="fr-FR" altLang="fr-FR" sz="2600" dirty="0">
                <a:solidFill>
                  <a:schemeClr val="tx1"/>
                </a:solidFill>
              </a:rPr>
              <a:t>Réponse aux obligations légales et fiscales</a:t>
            </a:r>
          </a:p>
          <a:p>
            <a:pPr indent="-274320" eaLnBrk="1" fontAlgn="auto" hangingPunct="1">
              <a:lnSpc>
                <a:spcPct val="80000"/>
              </a:lnSpc>
              <a:spcAft>
                <a:spcPts val="0"/>
              </a:spcAft>
              <a:buClr>
                <a:schemeClr val="accent1">
                  <a:lumMod val="75000"/>
                </a:schemeClr>
              </a:buClr>
              <a:buFont typeface="Wingdings 3" charset="2"/>
              <a:buChar char=""/>
              <a:defRPr/>
            </a:pPr>
            <a:endParaRPr lang="fr-FR" altLang="fr-FR" dirty="0">
              <a:solidFill>
                <a:schemeClr val="tx1"/>
              </a:solidFill>
            </a:endParaRPr>
          </a:p>
          <a:p>
            <a:pPr marL="640080" lvl="1" indent="-274320" eaLnBrk="1" fontAlgn="auto" hangingPunct="1">
              <a:lnSpc>
                <a:spcPct val="80000"/>
              </a:lnSpc>
              <a:spcAft>
                <a:spcPts val="0"/>
              </a:spcAft>
              <a:buClr>
                <a:schemeClr val="accent2"/>
              </a:buClr>
              <a:buSzPct val="79000"/>
              <a:buFont typeface="Wingdings 3" charset="2"/>
              <a:buChar char=""/>
              <a:defRPr/>
            </a:pPr>
            <a:r>
              <a:rPr lang="fr-FR" altLang="fr-FR" sz="2000" dirty="0">
                <a:solidFill>
                  <a:schemeClr val="tx1"/>
                </a:solidFill>
              </a:rPr>
              <a:t>Transmettre le message par la pédagogie aux groupes et Comités Régionaux</a:t>
            </a:r>
          </a:p>
          <a:p>
            <a:pPr marL="640080" lvl="1" indent="-274320" eaLnBrk="1" fontAlgn="auto" hangingPunct="1">
              <a:lnSpc>
                <a:spcPct val="80000"/>
              </a:lnSpc>
              <a:spcAft>
                <a:spcPts val="0"/>
              </a:spcAft>
              <a:buClr>
                <a:schemeClr val="accent2"/>
              </a:buClr>
              <a:buSzPct val="79000"/>
              <a:buFont typeface="Wingdings 3" charset="2"/>
              <a:buChar char=""/>
              <a:defRPr/>
            </a:pPr>
            <a:endParaRPr lang="fr-FR" altLang="fr-FR" sz="2000" dirty="0">
              <a:solidFill>
                <a:schemeClr val="tx1"/>
              </a:solidFill>
            </a:endParaRPr>
          </a:p>
          <a:p>
            <a:pPr marL="640080" lvl="1" indent="-274320" eaLnBrk="1" fontAlgn="auto" hangingPunct="1">
              <a:lnSpc>
                <a:spcPct val="80000"/>
              </a:lnSpc>
              <a:spcAft>
                <a:spcPts val="0"/>
              </a:spcAft>
              <a:buClr>
                <a:schemeClr val="accent2"/>
              </a:buClr>
              <a:buSzPct val="79000"/>
              <a:buFont typeface="Wingdings 3" charset="2"/>
              <a:buChar char=""/>
              <a:defRPr/>
            </a:pPr>
            <a:r>
              <a:rPr lang="fr-FR" altLang="fr-FR" sz="2000" dirty="0">
                <a:solidFill>
                  <a:schemeClr val="tx1"/>
                </a:solidFill>
              </a:rPr>
              <a:t>Importance des modules de formation pour expliquer la démarche</a:t>
            </a:r>
          </a:p>
          <a:p>
            <a:pPr lvl="2" eaLnBrk="1" fontAlgn="auto" hangingPunct="1">
              <a:lnSpc>
                <a:spcPct val="80000"/>
              </a:lnSpc>
              <a:spcAft>
                <a:spcPts val="0"/>
              </a:spcAft>
              <a:buClr>
                <a:schemeClr val="accent1">
                  <a:lumMod val="75000"/>
                </a:schemeClr>
              </a:buClr>
              <a:buSzPct val="79000"/>
              <a:buFont typeface="Wingdings 3" charset="2"/>
              <a:buChar char=""/>
              <a:defRPr/>
            </a:pPr>
            <a:r>
              <a:rPr lang="fr-FR" altLang="fr-FR" dirty="0">
                <a:solidFill>
                  <a:schemeClr val="tx1"/>
                </a:solidFill>
              </a:rPr>
              <a:t>Formation Administrateurs</a:t>
            </a:r>
          </a:p>
          <a:p>
            <a:pPr lvl="2" eaLnBrk="1" fontAlgn="auto" hangingPunct="1">
              <a:lnSpc>
                <a:spcPct val="80000"/>
              </a:lnSpc>
              <a:spcAft>
                <a:spcPts val="0"/>
              </a:spcAft>
              <a:buClr>
                <a:schemeClr val="accent1">
                  <a:lumMod val="75000"/>
                </a:schemeClr>
              </a:buClr>
              <a:buSzPct val="79000"/>
              <a:buFont typeface="Wingdings 3" charset="2"/>
              <a:buChar char=""/>
              <a:defRPr/>
            </a:pPr>
            <a:r>
              <a:rPr lang="fr-FR" altLang="fr-FR" dirty="0">
                <a:solidFill>
                  <a:schemeClr val="tx1"/>
                </a:solidFill>
              </a:rPr>
              <a:t>Formation Organisation</a:t>
            </a:r>
          </a:p>
          <a:p>
            <a:pPr lvl="2" eaLnBrk="1" fontAlgn="auto" hangingPunct="1">
              <a:lnSpc>
                <a:spcPct val="80000"/>
              </a:lnSpc>
              <a:spcAft>
                <a:spcPts val="0"/>
              </a:spcAft>
              <a:buClr>
                <a:schemeClr val="accent1">
                  <a:lumMod val="75000"/>
                </a:schemeClr>
              </a:buClr>
              <a:buSzPct val="79000"/>
              <a:buFont typeface="Wingdings 3" charset="2"/>
              <a:buChar char=""/>
              <a:defRPr/>
            </a:pPr>
            <a:r>
              <a:rPr lang="fr-FR" altLang="fr-FR" dirty="0">
                <a:solidFill>
                  <a:schemeClr val="tx1"/>
                </a:solidFill>
              </a:rPr>
              <a:t>Formation Trésorerie</a:t>
            </a:r>
          </a:p>
          <a:p>
            <a:pPr lvl="2" eaLnBrk="1" fontAlgn="auto" hangingPunct="1">
              <a:lnSpc>
                <a:spcPct val="80000"/>
              </a:lnSpc>
              <a:spcAft>
                <a:spcPts val="0"/>
              </a:spcAft>
              <a:buClr>
                <a:schemeClr val="accent1">
                  <a:lumMod val="75000"/>
                </a:schemeClr>
              </a:buClr>
              <a:buSzPct val="79000"/>
              <a:buFont typeface="Wingdings 3" charset="2"/>
              <a:buChar char=""/>
              <a:defRPr/>
            </a:pPr>
            <a:r>
              <a:rPr lang="fr-FR" altLang="fr-FR" dirty="0">
                <a:solidFill>
                  <a:schemeClr val="tx1"/>
                </a:solidFill>
              </a:rPr>
              <a:t>Formation Solidarité Pupilles</a:t>
            </a:r>
          </a:p>
          <a:p>
            <a:pPr lvl="2" eaLnBrk="1" fontAlgn="auto" hangingPunct="1">
              <a:lnSpc>
                <a:spcPct val="80000"/>
              </a:lnSpc>
              <a:spcAft>
                <a:spcPts val="0"/>
              </a:spcAft>
              <a:buClr>
                <a:schemeClr val="accent1">
                  <a:lumMod val="75000"/>
                </a:schemeClr>
              </a:buClr>
              <a:buSzPct val="79000"/>
              <a:buFont typeface="Wingdings 3" charset="2"/>
              <a:buChar char=""/>
              <a:defRPr/>
            </a:pPr>
            <a:r>
              <a:rPr lang="fr-FR" altLang="fr-FR" dirty="0">
                <a:solidFill>
                  <a:schemeClr val="tx1"/>
                </a:solidFill>
              </a:rPr>
              <a:t>Formation d’Accueil</a:t>
            </a:r>
          </a:p>
          <a:p>
            <a:pPr lvl="2" eaLnBrk="1" fontAlgn="auto" hangingPunct="1">
              <a:lnSpc>
                <a:spcPct val="80000"/>
              </a:lnSpc>
              <a:spcAft>
                <a:spcPts val="0"/>
              </a:spcAft>
              <a:buClr>
                <a:schemeClr val="accent1">
                  <a:lumMod val="75000"/>
                </a:schemeClr>
              </a:buClr>
              <a:buSzPct val="79000"/>
              <a:buFont typeface="Wingdings 3" charset="2"/>
              <a:buChar char=""/>
              <a:defRPr/>
            </a:pPr>
            <a:endParaRPr lang="fr-FR" altLang="fr-FR" dirty="0">
              <a:solidFill>
                <a:schemeClr val="tx1"/>
              </a:solidFill>
            </a:endParaRPr>
          </a:p>
          <a:p>
            <a:pPr marL="640080" lvl="1" indent="-274320" eaLnBrk="1" fontAlgn="auto" hangingPunct="1">
              <a:lnSpc>
                <a:spcPct val="80000"/>
              </a:lnSpc>
              <a:spcAft>
                <a:spcPts val="0"/>
              </a:spcAft>
              <a:buClr>
                <a:schemeClr val="accent2"/>
              </a:buClr>
              <a:buSzPct val="79000"/>
              <a:buFont typeface="Wingdings 3" charset="2"/>
              <a:buChar char=""/>
              <a:defRPr/>
            </a:pPr>
            <a:r>
              <a:rPr lang="fr-FR" altLang="fr-FR" sz="2000" dirty="0">
                <a:solidFill>
                  <a:schemeClr val="tx1"/>
                </a:solidFill>
              </a:rPr>
              <a:t>Travailler dans la transparence et la rigueur dans le respect des orientations budgétaires</a:t>
            </a:r>
          </a:p>
          <a:p>
            <a:pPr marL="640080" lvl="1" indent="-274320" eaLnBrk="1" fontAlgn="auto" hangingPunct="1">
              <a:lnSpc>
                <a:spcPct val="80000"/>
              </a:lnSpc>
              <a:spcAft>
                <a:spcPts val="0"/>
              </a:spcAft>
              <a:buClr>
                <a:schemeClr val="accent2"/>
              </a:buClr>
              <a:buSzPct val="79000"/>
              <a:buNone/>
              <a:defRPr/>
            </a:pPr>
            <a:endParaRPr lang="fr-FR" altLang="fr-FR" sz="2000" dirty="0">
              <a:solidFill>
                <a:schemeClr val="tx1"/>
              </a:solidFill>
            </a:endParaRPr>
          </a:p>
          <a:p>
            <a:pPr marL="640080" lvl="1" indent="-274320" eaLnBrk="1" fontAlgn="auto" hangingPunct="1">
              <a:lnSpc>
                <a:spcPct val="80000"/>
              </a:lnSpc>
              <a:spcAft>
                <a:spcPts val="0"/>
              </a:spcAft>
              <a:buClr>
                <a:schemeClr val="accent2"/>
              </a:buClr>
              <a:buSzPct val="79000"/>
              <a:buFont typeface="Wingdings 3" charset="2"/>
              <a:buChar char=""/>
              <a:defRPr/>
            </a:pPr>
            <a:r>
              <a:rPr lang="fr-FR" altLang="fr-FR" sz="2000" dirty="0">
                <a:solidFill>
                  <a:schemeClr val="tx1"/>
                </a:solidFill>
              </a:rPr>
              <a:t>Informer pour mieux protéger les militants des responsabilités découlant de la</a:t>
            </a:r>
            <a:r>
              <a:rPr lang="fr-FR" altLang="fr-FR" sz="1800" dirty="0">
                <a:solidFill>
                  <a:schemeClr val="tx1"/>
                </a:solidFill>
              </a:rPr>
              <a:t> gestion de nos structures</a:t>
            </a:r>
          </a:p>
        </p:txBody>
      </p:sp>
    </p:spTree>
    <p:extLst>
      <p:ext uri="{BB962C8B-B14F-4D97-AF65-F5344CB8AC3E}">
        <p14:creationId xmlns:p14="http://schemas.microsoft.com/office/powerpoint/2010/main" val="309969133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WordArt 14">
            <a:extLst>
              <a:ext uri="{FF2B5EF4-FFF2-40B4-BE49-F238E27FC236}">
                <a16:creationId xmlns:a16="http://schemas.microsoft.com/office/drawing/2014/main" id="{9E6ACB16-9C94-4FB7-8CEB-92055F4C8287}"/>
              </a:ext>
            </a:extLst>
          </p:cNvPr>
          <p:cNvSpPr>
            <a:spLocks noChangeArrowheads="1" noChangeShapeType="1" noTextEdit="1"/>
          </p:cNvSpPr>
          <p:nvPr/>
        </p:nvSpPr>
        <p:spPr bwMode="auto">
          <a:xfrm>
            <a:off x="5238750" y="836613"/>
            <a:ext cx="5429250" cy="1223962"/>
          </a:xfrm>
          <a:prstGeom prst="rect">
            <a:avLst/>
          </a:prstGeom>
        </p:spPr>
        <p:txBody>
          <a:bodyPr wrap="none" fromWordArt="1">
            <a:prstTxWarp prst="textDeflateBottom">
              <a:avLst>
                <a:gd name="adj" fmla="val 79241"/>
              </a:avLst>
            </a:prstTxWarp>
            <a:scene3d>
              <a:camera prst="legacyPerspectiveFront">
                <a:rot lat="19799980" lon="19439992" rev="0"/>
              </a:camera>
              <a:lightRig rig="legacyNormal2" dir="t"/>
            </a:scene3d>
            <a:sp3d extrusionH="354000" prstMaterial="legacyMatte">
              <a:extrusionClr>
                <a:srgbClr val="939676"/>
              </a:extrusionClr>
              <a:contourClr>
                <a:srgbClr val="FFFF00"/>
              </a:contourClr>
            </a:sp3d>
          </a:bodyPr>
          <a:lstStyle/>
          <a:p>
            <a:pPr algn="ctr" eaLnBrk="0" fontAlgn="base" hangingPunct="0">
              <a:spcBef>
                <a:spcPct val="0"/>
              </a:spcBef>
              <a:spcAft>
                <a:spcPct val="0"/>
              </a:spcAft>
            </a:pPr>
            <a:r>
              <a:rPr lang="fr-FR" sz="2400" kern="10" dirty="0">
                <a:ln w="9525">
                  <a:round/>
                  <a:headEnd/>
                  <a:tailEnd/>
                </a:ln>
                <a:solidFill>
                  <a:srgbClr val="FFFF00"/>
                </a:solidFill>
                <a:latin typeface="Impact" panose="020B0806030902050204" pitchFamily="34" charset="0"/>
              </a:rPr>
              <a:t>Commission de Soutien et de Contrôle Financier</a:t>
            </a:r>
          </a:p>
        </p:txBody>
      </p:sp>
      <p:sp>
        <p:nvSpPr>
          <p:cNvPr id="5" name="Rectangle 2">
            <a:extLst>
              <a:ext uri="{FF2B5EF4-FFF2-40B4-BE49-F238E27FC236}">
                <a16:creationId xmlns:a16="http://schemas.microsoft.com/office/drawing/2014/main" id="{26F6976B-7066-4319-BA1F-2E2B62C350C0}"/>
              </a:ext>
            </a:extLst>
          </p:cNvPr>
          <p:cNvSpPr>
            <a:spLocks noGrp="1" noChangeArrowheads="1"/>
          </p:cNvSpPr>
          <p:nvPr>
            <p:ph type="title"/>
          </p:nvPr>
        </p:nvSpPr>
        <p:spPr>
          <a:xfrm>
            <a:off x="497683" y="372269"/>
            <a:ext cx="2989262" cy="928688"/>
          </a:xfrm>
        </p:spPr>
        <p:txBody>
          <a:bodyPr rtlCol="0">
            <a:normAutofit/>
          </a:bodyPr>
          <a:lstStyle/>
          <a:p>
            <a:pPr eaLnBrk="1" fontAlgn="auto" hangingPunct="1">
              <a:spcAft>
                <a:spcPts val="0"/>
              </a:spcAft>
              <a:defRPr/>
            </a:pPr>
            <a:r>
              <a:rPr lang="fr-FR" altLang="fr-FR" sz="4800" b="1" dirty="0"/>
              <a:t>Finances</a:t>
            </a:r>
          </a:p>
        </p:txBody>
      </p:sp>
      <p:sp>
        <p:nvSpPr>
          <p:cNvPr id="6" name="Text Box 18">
            <a:extLst>
              <a:ext uri="{FF2B5EF4-FFF2-40B4-BE49-F238E27FC236}">
                <a16:creationId xmlns:a16="http://schemas.microsoft.com/office/drawing/2014/main" id="{119B3F9F-6A50-407A-BE9F-0609C4CB959C}"/>
              </a:ext>
            </a:extLst>
          </p:cNvPr>
          <p:cNvSpPr txBox="1">
            <a:spLocks noChangeArrowheads="1"/>
          </p:cNvSpPr>
          <p:nvPr/>
        </p:nvSpPr>
        <p:spPr bwMode="auto">
          <a:xfrm>
            <a:off x="978694" y="1814513"/>
            <a:ext cx="2357437" cy="452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defRPr/>
            </a:pPr>
            <a:r>
              <a:rPr lang="fr-FR" altLang="fr-FR" dirty="0">
                <a:solidFill>
                  <a:prstClr val="black"/>
                </a:solidFill>
                <a:latin typeface="Calibri"/>
              </a:rPr>
              <a:t>Transparence et validation des comptes de l’association sont un gage de crédibilité de notre action aux yeux des cheminot(e)s </a:t>
            </a:r>
          </a:p>
          <a:p>
            <a:pPr algn="ctr" eaLnBrk="0" fontAlgn="base" hangingPunct="0">
              <a:spcBef>
                <a:spcPct val="0"/>
              </a:spcBef>
              <a:spcAft>
                <a:spcPct val="0"/>
              </a:spcAft>
              <a:defRPr/>
            </a:pPr>
            <a:r>
              <a:rPr lang="fr-FR" altLang="fr-FR" dirty="0">
                <a:solidFill>
                  <a:prstClr val="black"/>
                </a:solidFill>
                <a:latin typeface="Calibri"/>
              </a:rPr>
              <a:t>et plus particulièrement de nos adhérents</a:t>
            </a:r>
          </a:p>
        </p:txBody>
      </p:sp>
      <p:sp>
        <p:nvSpPr>
          <p:cNvPr id="7" name="Rectangle 4">
            <a:extLst>
              <a:ext uri="{FF2B5EF4-FFF2-40B4-BE49-F238E27FC236}">
                <a16:creationId xmlns:a16="http://schemas.microsoft.com/office/drawing/2014/main" id="{82A761E0-D65C-4DB6-BDCF-B6C928BFAB17}"/>
              </a:ext>
            </a:extLst>
          </p:cNvPr>
          <p:cNvSpPr>
            <a:spLocks noChangeArrowheads="1"/>
          </p:cNvSpPr>
          <p:nvPr/>
        </p:nvSpPr>
        <p:spPr bwMode="auto">
          <a:xfrm>
            <a:off x="6167439" y="2328864"/>
            <a:ext cx="2547151" cy="365125"/>
          </a:xfrm>
          <a:prstGeom prst="rect">
            <a:avLst/>
          </a:prstGeom>
          <a:noFill/>
          <a:ln w="9525">
            <a:noFill/>
            <a:miter lim="800000"/>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lIns="0" tIns="0" rIns="0" bIns="0"/>
          <a:lstStyle/>
          <a:p>
            <a:pPr algn="ctr" eaLnBrk="0" fontAlgn="base" hangingPunct="0">
              <a:spcBef>
                <a:spcPct val="0"/>
              </a:spcBef>
              <a:spcAft>
                <a:spcPct val="0"/>
              </a:spcAft>
              <a:defRPr/>
            </a:pPr>
            <a:r>
              <a:rPr lang="fr-FR" sz="2000" i="1">
                <a:solidFill>
                  <a:srgbClr val="FF0000"/>
                </a:solidFill>
                <a:latin typeface="Times New Roman" panose="02020603050405020304" pitchFamily="18" charset="0"/>
              </a:rPr>
              <a:t>Militants / adhérents</a:t>
            </a:r>
            <a:endParaRPr lang="fr-FR" sz="2000" dirty="0">
              <a:solidFill>
                <a:srgbClr val="FF0000"/>
              </a:solidFill>
              <a:latin typeface="Times New Roman" panose="02020603050405020304" pitchFamily="18" charset="0"/>
            </a:endParaRPr>
          </a:p>
        </p:txBody>
      </p:sp>
      <p:sp>
        <p:nvSpPr>
          <p:cNvPr id="8" name="Rectangle 5">
            <a:extLst>
              <a:ext uri="{FF2B5EF4-FFF2-40B4-BE49-F238E27FC236}">
                <a16:creationId xmlns:a16="http://schemas.microsoft.com/office/drawing/2014/main" id="{9C675A46-D53B-4DD2-9CA5-9EA3A0E0F690}"/>
              </a:ext>
            </a:extLst>
          </p:cNvPr>
          <p:cNvSpPr>
            <a:spLocks noChangeArrowheads="1"/>
          </p:cNvSpPr>
          <p:nvPr/>
        </p:nvSpPr>
        <p:spPr bwMode="auto">
          <a:xfrm>
            <a:off x="6435332" y="2878139"/>
            <a:ext cx="2011363" cy="365125"/>
          </a:xfrm>
          <a:prstGeom prst="rect">
            <a:avLst/>
          </a:prstGeom>
          <a:noFill/>
          <a:ln w="9525">
            <a:noFill/>
            <a:miter lim="800000"/>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lIns="0" tIns="0" rIns="0" bIns="0"/>
          <a:lstStyle/>
          <a:p>
            <a:pPr algn="ctr" eaLnBrk="0" fontAlgn="base" hangingPunct="0">
              <a:spcBef>
                <a:spcPct val="0"/>
              </a:spcBef>
              <a:spcAft>
                <a:spcPct val="0"/>
              </a:spcAft>
              <a:defRPr/>
            </a:pPr>
            <a:r>
              <a:rPr lang="fr-FR" i="1" dirty="0">
                <a:solidFill>
                  <a:srgbClr val="FF0000"/>
                </a:solidFill>
                <a:latin typeface="Times New Roman" panose="02020603050405020304" pitchFamily="18" charset="0"/>
              </a:rPr>
              <a:t>Groupe (trésorerie)</a:t>
            </a:r>
            <a:endParaRPr lang="fr-FR" dirty="0">
              <a:solidFill>
                <a:srgbClr val="FF0000"/>
              </a:solidFill>
              <a:latin typeface="Times New Roman" panose="02020603050405020304" pitchFamily="18" charset="0"/>
            </a:endParaRPr>
          </a:p>
        </p:txBody>
      </p:sp>
      <p:sp>
        <p:nvSpPr>
          <p:cNvPr id="9" name="Rectangle 9">
            <a:extLst>
              <a:ext uri="{FF2B5EF4-FFF2-40B4-BE49-F238E27FC236}">
                <a16:creationId xmlns:a16="http://schemas.microsoft.com/office/drawing/2014/main" id="{9BC63A90-9C4A-4EA7-9C84-8618F7780891}"/>
              </a:ext>
            </a:extLst>
          </p:cNvPr>
          <p:cNvSpPr>
            <a:spLocks noChangeArrowheads="1"/>
          </p:cNvSpPr>
          <p:nvPr/>
        </p:nvSpPr>
        <p:spPr bwMode="auto">
          <a:xfrm>
            <a:off x="6420644" y="3425826"/>
            <a:ext cx="2011363" cy="366713"/>
          </a:xfrm>
          <a:prstGeom prst="rect">
            <a:avLst/>
          </a:prstGeom>
          <a:noFill/>
          <a:ln w="9525">
            <a:noFill/>
            <a:miter lim="800000"/>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lIns="0" tIns="0" rIns="0" bIns="0"/>
          <a:lstStyle/>
          <a:p>
            <a:pPr algn="ctr" eaLnBrk="0" fontAlgn="base" hangingPunct="0">
              <a:spcBef>
                <a:spcPct val="0"/>
              </a:spcBef>
              <a:spcAft>
                <a:spcPct val="0"/>
              </a:spcAft>
              <a:defRPr/>
            </a:pPr>
            <a:r>
              <a:rPr lang="fr-FR" i="1" dirty="0">
                <a:solidFill>
                  <a:srgbClr val="FF0000"/>
                </a:solidFill>
                <a:latin typeface="Times New Roman" panose="02020603050405020304" pitchFamily="18" charset="0"/>
              </a:rPr>
              <a:t>Siège</a:t>
            </a:r>
            <a:endParaRPr lang="fr-FR" dirty="0">
              <a:solidFill>
                <a:srgbClr val="FF0000"/>
              </a:solidFill>
              <a:latin typeface="Times New Roman" panose="02020603050405020304" pitchFamily="18" charset="0"/>
            </a:endParaRPr>
          </a:p>
        </p:txBody>
      </p:sp>
      <p:sp>
        <p:nvSpPr>
          <p:cNvPr id="10" name="Rectangle 6">
            <a:extLst>
              <a:ext uri="{FF2B5EF4-FFF2-40B4-BE49-F238E27FC236}">
                <a16:creationId xmlns:a16="http://schemas.microsoft.com/office/drawing/2014/main" id="{E2ACA491-C06E-4766-94D8-E252CB1C7546}"/>
              </a:ext>
            </a:extLst>
          </p:cNvPr>
          <p:cNvSpPr>
            <a:spLocks noChangeArrowheads="1"/>
          </p:cNvSpPr>
          <p:nvPr/>
        </p:nvSpPr>
        <p:spPr bwMode="auto">
          <a:xfrm>
            <a:off x="6167438" y="4065588"/>
            <a:ext cx="2355850" cy="366712"/>
          </a:xfrm>
          <a:prstGeom prst="rect">
            <a:avLst/>
          </a:prstGeom>
          <a:noFill/>
          <a:ln w="9525">
            <a:noFill/>
            <a:miter lim="800000"/>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lIns="0" tIns="0" rIns="0" bIns="0"/>
          <a:lstStyle/>
          <a:p>
            <a:pPr algn="ctr" eaLnBrk="0" fontAlgn="base" hangingPunct="0">
              <a:spcBef>
                <a:spcPct val="0"/>
              </a:spcBef>
              <a:spcAft>
                <a:spcPct val="0"/>
              </a:spcAft>
              <a:defRPr/>
            </a:pPr>
            <a:r>
              <a:rPr lang="fr-FR" i="1" dirty="0">
                <a:solidFill>
                  <a:srgbClr val="FF0000"/>
                </a:solidFill>
                <a:latin typeface="Times New Roman" panose="02020603050405020304" pitchFamily="18" charset="0"/>
              </a:rPr>
              <a:t>Compte bancaire ONCF</a:t>
            </a:r>
            <a:endParaRPr lang="fr-FR" dirty="0">
              <a:solidFill>
                <a:srgbClr val="FF0000"/>
              </a:solidFill>
              <a:latin typeface="Times New Roman" panose="02020603050405020304" pitchFamily="18" charset="0"/>
            </a:endParaRPr>
          </a:p>
        </p:txBody>
      </p:sp>
      <p:sp>
        <p:nvSpPr>
          <p:cNvPr id="11" name="Rectangle 8">
            <a:extLst>
              <a:ext uri="{FF2B5EF4-FFF2-40B4-BE49-F238E27FC236}">
                <a16:creationId xmlns:a16="http://schemas.microsoft.com/office/drawing/2014/main" id="{D29681FC-91D4-434B-9FFA-612CC319B045}"/>
              </a:ext>
            </a:extLst>
          </p:cNvPr>
          <p:cNvSpPr>
            <a:spLocks noChangeArrowheads="1"/>
          </p:cNvSpPr>
          <p:nvPr/>
        </p:nvSpPr>
        <p:spPr bwMode="auto">
          <a:xfrm>
            <a:off x="3935760" y="4500570"/>
            <a:ext cx="3168650" cy="731838"/>
          </a:xfrm>
          <a:prstGeom prst="rect">
            <a:avLst/>
          </a:prstGeom>
          <a:noFill/>
          <a:ln w="9525">
            <a:noFill/>
            <a:miter lim="800000"/>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lIns="0" tIns="0" rIns="0" bIns="0"/>
          <a:lstStyle/>
          <a:p>
            <a:pPr algn="ctr" eaLnBrk="0" fontAlgn="base" hangingPunct="0">
              <a:spcBef>
                <a:spcPct val="0"/>
              </a:spcBef>
              <a:spcAft>
                <a:spcPct val="0"/>
              </a:spcAft>
              <a:defRPr/>
            </a:pPr>
            <a:r>
              <a:rPr lang="fr-FR" i="1" dirty="0">
                <a:solidFill>
                  <a:srgbClr val="FF0000"/>
                </a:solidFill>
                <a:latin typeface="Times New Roman" panose="02020603050405020304" pitchFamily="18" charset="0"/>
              </a:rPr>
              <a:t>Placements financiers en attente d’affectation à la Solidarité</a:t>
            </a:r>
            <a:endParaRPr lang="fr-FR" dirty="0">
              <a:solidFill>
                <a:srgbClr val="FF0000"/>
              </a:solidFill>
              <a:latin typeface="Times New Roman" panose="02020603050405020304" pitchFamily="18" charset="0"/>
            </a:endParaRPr>
          </a:p>
        </p:txBody>
      </p:sp>
      <p:sp>
        <p:nvSpPr>
          <p:cNvPr id="12" name="Rectangle 7">
            <a:extLst>
              <a:ext uri="{FF2B5EF4-FFF2-40B4-BE49-F238E27FC236}">
                <a16:creationId xmlns:a16="http://schemas.microsoft.com/office/drawing/2014/main" id="{DC59CA20-5A92-4010-B913-984C797E5E97}"/>
              </a:ext>
            </a:extLst>
          </p:cNvPr>
          <p:cNvSpPr>
            <a:spLocks noChangeArrowheads="1"/>
          </p:cNvSpPr>
          <p:nvPr/>
        </p:nvSpPr>
        <p:spPr bwMode="auto">
          <a:xfrm>
            <a:off x="7310446" y="4929198"/>
            <a:ext cx="2808288" cy="731838"/>
          </a:xfrm>
          <a:prstGeom prst="rect">
            <a:avLst/>
          </a:prstGeom>
          <a:noFill/>
          <a:ln w="9525">
            <a:noFill/>
            <a:miter lim="800000"/>
            <a:headEnd/>
            <a:tailEnd/>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lIns="0" tIns="0" rIns="0" bIns="0"/>
          <a:lstStyle/>
          <a:p>
            <a:pPr algn="ctr" eaLnBrk="0" fontAlgn="base" hangingPunct="0">
              <a:spcBef>
                <a:spcPct val="0"/>
              </a:spcBef>
              <a:spcAft>
                <a:spcPct val="0"/>
              </a:spcAft>
              <a:defRPr/>
            </a:pPr>
            <a:r>
              <a:rPr lang="fr-FR" i="1" dirty="0">
                <a:solidFill>
                  <a:srgbClr val="FF0000"/>
                </a:solidFill>
                <a:latin typeface="Times New Roman" panose="02020603050405020304" pitchFamily="18" charset="0"/>
              </a:rPr>
              <a:t>Charges liées à l’activité de l’association</a:t>
            </a:r>
            <a:endParaRPr lang="fr-FR" dirty="0">
              <a:solidFill>
                <a:srgbClr val="FF0000"/>
              </a:solidFill>
              <a:latin typeface="Times New Roman" panose="02020603050405020304" pitchFamily="18" charset="0"/>
            </a:endParaRPr>
          </a:p>
        </p:txBody>
      </p:sp>
      <p:sp>
        <p:nvSpPr>
          <p:cNvPr id="13" name="Rectangle 16">
            <a:extLst>
              <a:ext uri="{FF2B5EF4-FFF2-40B4-BE49-F238E27FC236}">
                <a16:creationId xmlns:a16="http://schemas.microsoft.com/office/drawing/2014/main" id="{F96582EF-7F49-4A7B-B67A-671FAB93421B}"/>
              </a:ext>
            </a:extLst>
          </p:cNvPr>
          <p:cNvSpPr>
            <a:spLocks noChangeArrowheads="1"/>
          </p:cNvSpPr>
          <p:nvPr/>
        </p:nvSpPr>
        <p:spPr bwMode="auto">
          <a:xfrm>
            <a:off x="6024564" y="5805489"/>
            <a:ext cx="2808287" cy="731837"/>
          </a:xfrm>
          <a:prstGeom prst="rect">
            <a:avLst/>
          </a:prstGeom>
          <a:noFill/>
          <a:ln w="9525">
            <a:noFill/>
            <a:miter lim="800000"/>
            <a:headEnd/>
            <a:tailEnd/>
          </a:ln>
          <a:effectLst>
            <a:glow rad="228600">
              <a:schemeClr val="accent6">
                <a:satMod val="175000"/>
                <a:alpha val="40000"/>
              </a:schemeClr>
            </a:glow>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p:spPr>
        <p:txBody>
          <a:bodyPr lIns="0" tIns="0" rIns="0" bIns="0"/>
          <a:lstStyle/>
          <a:p>
            <a:pPr algn="ctr" eaLnBrk="0" fontAlgn="base" hangingPunct="0">
              <a:spcBef>
                <a:spcPct val="0"/>
              </a:spcBef>
              <a:spcAft>
                <a:spcPct val="0"/>
              </a:spcAft>
              <a:defRPr/>
            </a:pPr>
            <a:r>
              <a:rPr lang="fr-FR" sz="2400" i="1" dirty="0">
                <a:solidFill>
                  <a:srgbClr val="FF0000"/>
                </a:solidFill>
                <a:latin typeface="Times New Roman" panose="02020603050405020304" pitchFamily="18" charset="0"/>
              </a:rPr>
              <a:t>Actions</a:t>
            </a:r>
          </a:p>
          <a:p>
            <a:pPr algn="ctr" eaLnBrk="0" fontAlgn="base" hangingPunct="0">
              <a:spcBef>
                <a:spcPct val="0"/>
              </a:spcBef>
              <a:spcAft>
                <a:spcPct val="0"/>
              </a:spcAft>
              <a:defRPr/>
            </a:pPr>
            <a:r>
              <a:rPr lang="fr-FR" sz="2400" i="1" dirty="0">
                <a:solidFill>
                  <a:srgbClr val="FF0000"/>
                </a:solidFill>
                <a:latin typeface="Times New Roman" panose="02020603050405020304" pitchFamily="18" charset="0"/>
              </a:rPr>
              <a:t> de Solidarité</a:t>
            </a:r>
            <a:endParaRPr lang="fr-FR" sz="2400" dirty="0">
              <a:solidFill>
                <a:srgbClr val="FF0000"/>
              </a:solidFill>
              <a:latin typeface="Times New Roman" panose="02020603050405020304" pitchFamily="18" charset="0"/>
            </a:endParaRPr>
          </a:p>
        </p:txBody>
      </p:sp>
      <p:sp>
        <p:nvSpPr>
          <p:cNvPr id="14" name="Line 17">
            <a:extLst>
              <a:ext uri="{FF2B5EF4-FFF2-40B4-BE49-F238E27FC236}">
                <a16:creationId xmlns:a16="http://schemas.microsoft.com/office/drawing/2014/main" id="{1648D65D-6BED-4536-B4C3-7F0418E1D59F}"/>
              </a:ext>
            </a:extLst>
          </p:cNvPr>
          <p:cNvSpPr>
            <a:spLocks noChangeShapeType="1"/>
          </p:cNvSpPr>
          <p:nvPr/>
        </p:nvSpPr>
        <p:spPr bwMode="auto">
          <a:xfrm flipH="1">
            <a:off x="7391400" y="4437064"/>
            <a:ext cx="6350" cy="1368425"/>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15" name="Line 14">
            <a:extLst>
              <a:ext uri="{FF2B5EF4-FFF2-40B4-BE49-F238E27FC236}">
                <a16:creationId xmlns:a16="http://schemas.microsoft.com/office/drawing/2014/main" id="{34D420C9-FD1F-4E2E-92D2-9B39FC96CD12}"/>
              </a:ext>
            </a:extLst>
          </p:cNvPr>
          <p:cNvSpPr>
            <a:spLocks noChangeShapeType="1"/>
          </p:cNvSpPr>
          <p:nvPr/>
        </p:nvSpPr>
        <p:spPr bwMode="auto">
          <a:xfrm flipH="1">
            <a:off x="6672263" y="4437063"/>
            <a:ext cx="647700" cy="360362"/>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16" name="Line 13">
            <a:extLst>
              <a:ext uri="{FF2B5EF4-FFF2-40B4-BE49-F238E27FC236}">
                <a16:creationId xmlns:a16="http://schemas.microsoft.com/office/drawing/2014/main" id="{82EC38D7-2DDA-49D6-8661-A5A6BC45B9A6}"/>
              </a:ext>
            </a:extLst>
          </p:cNvPr>
          <p:cNvSpPr>
            <a:spLocks noChangeShapeType="1"/>
          </p:cNvSpPr>
          <p:nvPr/>
        </p:nvSpPr>
        <p:spPr bwMode="auto">
          <a:xfrm>
            <a:off x="7464425" y="4437063"/>
            <a:ext cx="503238" cy="360362"/>
          </a:xfrm>
          <a:prstGeom prst="line">
            <a:avLst/>
          </a:prstGeom>
          <a:ln>
            <a:headEnd/>
            <a:tailEnd type="triangle" w="med" len="med"/>
          </a:ln>
        </p:spPr>
        <p:style>
          <a:lnRef idx="3">
            <a:schemeClr val="accent3"/>
          </a:lnRef>
          <a:fillRef idx="0">
            <a:schemeClr val="accent3"/>
          </a:fillRef>
          <a:effectRef idx="2">
            <a:schemeClr val="accent3"/>
          </a:effectRef>
          <a:fontRef idx="minor">
            <a:schemeClr val="tx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17" name="Line 15">
            <a:extLst>
              <a:ext uri="{FF2B5EF4-FFF2-40B4-BE49-F238E27FC236}">
                <a16:creationId xmlns:a16="http://schemas.microsoft.com/office/drawing/2014/main" id="{810E7026-4068-4065-991E-9215D7021173}"/>
              </a:ext>
            </a:extLst>
          </p:cNvPr>
          <p:cNvSpPr>
            <a:spLocks noChangeShapeType="1"/>
          </p:cNvSpPr>
          <p:nvPr/>
        </p:nvSpPr>
        <p:spPr bwMode="auto">
          <a:xfrm>
            <a:off x="7394575" y="3789364"/>
            <a:ext cx="0" cy="287337"/>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18" name="Line 11">
            <a:extLst>
              <a:ext uri="{FF2B5EF4-FFF2-40B4-BE49-F238E27FC236}">
                <a16:creationId xmlns:a16="http://schemas.microsoft.com/office/drawing/2014/main" id="{64747350-279D-4881-8040-01E3492934B7}"/>
              </a:ext>
            </a:extLst>
          </p:cNvPr>
          <p:cNvSpPr>
            <a:spLocks noChangeShapeType="1"/>
          </p:cNvSpPr>
          <p:nvPr/>
        </p:nvSpPr>
        <p:spPr bwMode="auto">
          <a:xfrm>
            <a:off x="7424738" y="3243263"/>
            <a:ext cx="0" cy="182562"/>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
        <p:nvSpPr>
          <p:cNvPr id="19" name="Line 10">
            <a:extLst>
              <a:ext uri="{FF2B5EF4-FFF2-40B4-BE49-F238E27FC236}">
                <a16:creationId xmlns:a16="http://schemas.microsoft.com/office/drawing/2014/main" id="{BCD11425-155B-4C2E-A08D-F99192D527B8}"/>
              </a:ext>
            </a:extLst>
          </p:cNvPr>
          <p:cNvSpPr>
            <a:spLocks noChangeShapeType="1"/>
          </p:cNvSpPr>
          <p:nvPr/>
        </p:nvSpPr>
        <p:spPr bwMode="auto">
          <a:xfrm>
            <a:off x="7424738" y="2693988"/>
            <a:ext cx="0" cy="184150"/>
          </a:xfrm>
          <a:prstGeom prst="line">
            <a:avLst/>
          </a:prstGeom>
          <a:ln>
            <a:headEnd/>
            <a:tailEnd/>
          </a:ln>
        </p:spPr>
        <p:style>
          <a:lnRef idx="3">
            <a:schemeClr val="accent3"/>
          </a:lnRef>
          <a:fillRef idx="0">
            <a:schemeClr val="accent3"/>
          </a:fillRef>
          <a:effectRef idx="2">
            <a:schemeClr val="accent3"/>
          </a:effectRef>
          <a:fontRef idx="minor">
            <a:schemeClr val="tx1"/>
          </a:fontRef>
        </p:style>
        <p:txBody>
          <a:bodyPr/>
          <a:lstStyle/>
          <a:p>
            <a:pPr eaLnBrk="0" fontAlgn="base" hangingPunct="0">
              <a:spcBef>
                <a:spcPct val="0"/>
              </a:spcBef>
              <a:spcAft>
                <a:spcPct val="0"/>
              </a:spcAft>
              <a:defRPr/>
            </a:pPr>
            <a:endParaRPr lang="fr-FR" sz="2400">
              <a:solidFill>
                <a:prstClr val="black"/>
              </a:solidFill>
              <a:latin typeface="Cambria"/>
            </a:endParaRPr>
          </a:p>
        </p:txBody>
      </p:sp>
    </p:spTree>
    <p:extLst>
      <p:ext uri="{BB962C8B-B14F-4D97-AF65-F5344CB8AC3E}">
        <p14:creationId xmlns:p14="http://schemas.microsoft.com/office/powerpoint/2010/main" val="1520473520"/>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B6861C11-0D97-4A36-AFE2-A2791888F2F2}"/>
              </a:ext>
            </a:extLst>
          </p:cNvPr>
          <p:cNvSpPr>
            <a:spLocks noGrp="1" noChangeArrowheads="1"/>
          </p:cNvSpPr>
          <p:nvPr>
            <p:ph idx="1"/>
          </p:nvPr>
        </p:nvSpPr>
        <p:spPr>
          <a:xfrm>
            <a:off x="1906323" y="489477"/>
            <a:ext cx="8208962" cy="1000125"/>
          </a:xfrm>
        </p:spPr>
        <p:txBody>
          <a:bodyPr rtlCol="0">
            <a:normAutofit/>
          </a:bodyPr>
          <a:lstStyle/>
          <a:p>
            <a:pPr indent="-274320" algn="ctr" eaLnBrk="1" fontAlgn="auto" hangingPunct="1">
              <a:spcAft>
                <a:spcPts val="0"/>
              </a:spcAft>
              <a:buClr>
                <a:schemeClr val="accent1">
                  <a:lumMod val="75000"/>
                </a:schemeClr>
              </a:buClr>
              <a:buNone/>
              <a:defRPr/>
            </a:pPr>
            <a:r>
              <a:rPr lang="fr-FR" altLang="fr-FR" sz="4800" b="1" dirty="0">
                <a:latin typeface="+mj-lt"/>
              </a:rPr>
              <a:t>Communication</a:t>
            </a:r>
          </a:p>
          <a:p>
            <a:pPr indent="-274320" algn="ctr" eaLnBrk="1" fontAlgn="auto" hangingPunct="1">
              <a:spcAft>
                <a:spcPts val="0"/>
              </a:spcAft>
              <a:buClr>
                <a:schemeClr val="accent1">
                  <a:lumMod val="75000"/>
                </a:schemeClr>
              </a:buClr>
              <a:buNone/>
              <a:defRPr/>
            </a:pPr>
            <a:endParaRPr lang="fr-FR" altLang="fr-FR" sz="4800" b="1" dirty="0">
              <a:latin typeface="+mj-lt"/>
            </a:endParaRPr>
          </a:p>
          <a:p>
            <a:pPr indent="-274320" eaLnBrk="1" fontAlgn="auto" hangingPunct="1">
              <a:spcAft>
                <a:spcPts val="0"/>
              </a:spcAft>
              <a:buClr>
                <a:schemeClr val="accent1">
                  <a:lumMod val="75000"/>
                </a:schemeClr>
              </a:buClr>
              <a:buFont typeface="Wingdings 3" charset="2"/>
              <a:buChar char=""/>
              <a:defRPr/>
            </a:pPr>
            <a:endParaRPr lang="fr-FR" altLang="fr-FR" sz="4800" b="1" dirty="0">
              <a:latin typeface="+mj-lt"/>
            </a:endParaRPr>
          </a:p>
        </p:txBody>
      </p:sp>
      <p:pic>
        <p:nvPicPr>
          <p:cNvPr id="2" name="Image 1">
            <a:extLst>
              <a:ext uri="{FF2B5EF4-FFF2-40B4-BE49-F238E27FC236}">
                <a16:creationId xmlns:a16="http://schemas.microsoft.com/office/drawing/2014/main" id="{E47B2EE4-9E8D-DCCC-9585-D73DEDCC7D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28295" y="5182252"/>
            <a:ext cx="2139504" cy="1420658"/>
          </a:xfrm>
          <a:prstGeom prst="rect">
            <a:avLst/>
          </a:prstGeom>
        </p:spPr>
      </p:pic>
      <p:pic>
        <p:nvPicPr>
          <p:cNvPr id="7" name="Image 6">
            <a:extLst>
              <a:ext uri="{FF2B5EF4-FFF2-40B4-BE49-F238E27FC236}">
                <a16:creationId xmlns:a16="http://schemas.microsoft.com/office/drawing/2014/main" id="{3113D556-D371-B7BD-71D8-97910A60E862}"/>
              </a:ext>
            </a:extLst>
          </p:cNvPr>
          <p:cNvPicPr>
            <a:picLocks noChangeAspect="1"/>
          </p:cNvPicPr>
          <p:nvPr/>
        </p:nvPicPr>
        <p:blipFill>
          <a:blip r:embed="rId4"/>
          <a:stretch>
            <a:fillRect/>
          </a:stretch>
        </p:blipFill>
        <p:spPr>
          <a:xfrm>
            <a:off x="3036305" y="1851523"/>
            <a:ext cx="6119390" cy="3154953"/>
          </a:xfrm>
          <a:prstGeom prst="rect">
            <a:avLst/>
          </a:prstGeom>
        </p:spPr>
      </p:pic>
    </p:spTree>
    <p:extLst>
      <p:ext uri="{BB962C8B-B14F-4D97-AF65-F5344CB8AC3E}">
        <p14:creationId xmlns:p14="http://schemas.microsoft.com/office/powerpoint/2010/main" val="28335783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21919F2-EACB-492A-9E31-2D353DA5CA60}"/>
              </a:ext>
            </a:extLst>
          </p:cNvPr>
          <p:cNvSpPr>
            <a:spLocks noGrp="1"/>
          </p:cNvSpPr>
          <p:nvPr>
            <p:ph type="title"/>
          </p:nvPr>
        </p:nvSpPr>
        <p:spPr>
          <a:xfrm>
            <a:off x="1992314" y="914403"/>
            <a:ext cx="8207375" cy="931862"/>
          </a:xfrm>
        </p:spPr>
        <p:txBody>
          <a:bodyPr>
            <a:normAutofit/>
          </a:bodyPr>
          <a:lstStyle/>
          <a:p>
            <a:pPr algn="ctr" eaLnBrk="1" hangingPunct="1"/>
            <a:r>
              <a:rPr lang="fr-FR" altLang="fr-FR" sz="4800" b="1" dirty="0"/>
              <a:t>Élément essentiel </a:t>
            </a:r>
          </a:p>
        </p:txBody>
      </p:sp>
      <p:sp>
        <p:nvSpPr>
          <p:cNvPr id="5" name="Rectangle 3">
            <a:extLst>
              <a:ext uri="{FF2B5EF4-FFF2-40B4-BE49-F238E27FC236}">
                <a16:creationId xmlns:a16="http://schemas.microsoft.com/office/drawing/2014/main" id="{EAD6C59E-54FD-493A-B4CA-D42E2166C7C3}"/>
              </a:ext>
            </a:extLst>
          </p:cNvPr>
          <p:cNvSpPr>
            <a:spLocks noGrp="1"/>
          </p:cNvSpPr>
          <p:nvPr>
            <p:ph idx="1"/>
          </p:nvPr>
        </p:nvSpPr>
        <p:spPr>
          <a:xfrm>
            <a:off x="1992314" y="2924176"/>
            <a:ext cx="8207375" cy="2855913"/>
          </a:xfrm>
        </p:spPr>
        <p:txBody>
          <a:bodyPr/>
          <a:lstStyle/>
          <a:p>
            <a:pPr eaLnBrk="1" hangingPunct="1">
              <a:defRPr/>
            </a:pPr>
            <a:r>
              <a:rPr lang="fr-FR" altLang="fr-FR" sz="3500" dirty="0">
                <a:solidFill>
                  <a:srgbClr val="FF0000"/>
                </a:solidFill>
                <a:latin typeface="+mj-lt"/>
              </a:rPr>
              <a:t>La communication : </a:t>
            </a:r>
          </a:p>
          <a:p>
            <a:pPr eaLnBrk="1" hangingPunct="1">
              <a:buFont typeface="Wingdings" pitchFamily="2" charset="2"/>
              <a:buNone/>
              <a:defRPr/>
            </a:pPr>
            <a:endParaRPr lang="fr-FR" altLang="fr-FR" sz="800" dirty="0">
              <a:latin typeface="+mj-lt"/>
            </a:endParaRPr>
          </a:p>
          <a:p>
            <a:pPr algn="ctr" eaLnBrk="1" hangingPunct="1">
              <a:buFont typeface="Wingdings" pitchFamily="2" charset="2"/>
              <a:buNone/>
              <a:defRPr/>
            </a:pPr>
            <a:r>
              <a:rPr lang="fr-FR" altLang="fr-FR" dirty="0">
                <a:latin typeface="+mj-lt"/>
              </a:rPr>
              <a:t>	</a:t>
            </a:r>
            <a:r>
              <a:rPr lang="fr-FR" altLang="fr-FR" sz="2200" dirty="0">
                <a:solidFill>
                  <a:schemeClr val="tx1"/>
                </a:solidFill>
                <a:latin typeface="+mj-lt"/>
              </a:rPr>
              <a:t>C’est tout ce qui va nous permettre de transmettre nos messages, </a:t>
            </a:r>
          </a:p>
          <a:p>
            <a:pPr algn="ctr" eaLnBrk="1" hangingPunct="1">
              <a:buFont typeface="Wingdings" pitchFamily="2" charset="2"/>
              <a:buNone/>
              <a:defRPr/>
            </a:pPr>
            <a:r>
              <a:rPr lang="fr-FR" altLang="fr-FR" sz="2200" dirty="0">
                <a:solidFill>
                  <a:schemeClr val="tx1"/>
                </a:solidFill>
                <a:latin typeface="+mj-lt"/>
              </a:rPr>
              <a:t>d’aider à comprendre, de sensibiliser et d’informer les lecteurs ou auditeurs de la vie de l’association</a:t>
            </a:r>
          </a:p>
        </p:txBody>
      </p:sp>
    </p:spTree>
    <p:extLst>
      <p:ext uri="{BB962C8B-B14F-4D97-AF65-F5344CB8AC3E}">
        <p14:creationId xmlns:p14="http://schemas.microsoft.com/office/powerpoint/2010/main" val="49872076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81B13F3C-DCEF-41B4-A676-C40F60A5C8E8}"/>
              </a:ext>
            </a:extLst>
          </p:cNvPr>
          <p:cNvSpPr>
            <a:spLocks noGrp="1"/>
          </p:cNvSpPr>
          <p:nvPr>
            <p:ph type="title"/>
          </p:nvPr>
        </p:nvSpPr>
        <p:spPr>
          <a:xfrm>
            <a:off x="1992312" y="503238"/>
            <a:ext cx="8207375" cy="709612"/>
          </a:xfrm>
        </p:spPr>
        <p:txBody>
          <a:bodyPr>
            <a:noAutofit/>
          </a:bodyPr>
          <a:lstStyle/>
          <a:p>
            <a:pPr algn="ctr" eaLnBrk="1" hangingPunct="1"/>
            <a:r>
              <a:rPr lang="fr-FR" altLang="fr-FR" sz="4800" b="1" dirty="0"/>
              <a:t>Communication</a:t>
            </a:r>
          </a:p>
        </p:txBody>
      </p:sp>
      <p:sp>
        <p:nvSpPr>
          <p:cNvPr id="5" name="Rectangle 3">
            <a:extLst>
              <a:ext uri="{FF2B5EF4-FFF2-40B4-BE49-F238E27FC236}">
                <a16:creationId xmlns:a16="http://schemas.microsoft.com/office/drawing/2014/main" id="{69F71458-F199-4661-B232-C3EE3DD536FE}"/>
              </a:ext>
            </a:extLst>
          </p:cNvPr>
          <p:cNvSpPr>
            <a:spLocks noGrp="1"/>
          </p:cNvSpPr>
          <p:nvPr>
            <p:ph idx="1"/>
          </p:nvPr>
        </p:nvSpPr>
        <p:spPr>
          <a:xfrm>
            <a:off x="2063751" y="2565401"/>
            <a:ext cx="8213725" cy="3527425"/>
          </a:xfrm>
        </p:spPr>
        <p:txBody>
          <a:bodyPr/>
          <a:lstStyle/>
          <a:p>
            <a:pPr algn="ctr" eaLnBrk="1" hangingPunct="1">
              <a:defRPr/>
            </a:pPr>
            <a:r>
              <a:rPr lang="fr-FR" altLang="fr-FR" sz="2800" dirty="0">
                <a:solidFill>
                  <a:schemeClr val="tx1"/>
                </a:solidFill>
                <a:latin typeface="+mj-lt"/>
              </a:rPr>
              <a:t>Véritable révolution de la fin du XXe siècle, elle nous entoure, parfois nous agresse.</a:t>
            </a:r>
          </a:p>
          <a:p>
            <a:pPr eaLnBrk="1" hangingPunct="1">
              <a:buFont typeface="Wingdings" pitchFamily="2" charset="2"/>
              <a:buNone/>
              <a:defRPr/>
            </a:pPr>
            <a:endParaRPr lang="fr-FR" altLang="fr-FR" sz="2800" dirty="0">
              <a:solidFill>
                <a:schemeClr val="tx1"/>
              </a:solidFill>
              <a:latin typeface="+mj-lt"/>
            </a:endParaRPr>
          </a:p>
          <a:p>
            <a:pPr algn="ctr" eaLnBrk="1" hangingPunct="1">
              <a:defRPr/>
            </a:pPr>
            <a:r>
              <a:rPr lang="fr-FR" altLang="fr-FR" sz="2800" dirty="0">
                <a:solidFill>
                  <a:schemeClr val="tx1"/>
                </a:solidFill>
                <a:latin typeface="+mj-lt"/>
              </a:rPr>
              <a:t>Les moyens de communication évoluent, il nous appartient de suivre ses évolutions </a:t>
            </a:r>
          </a:p>
          <a:p>
            <a:pPr algn="ctr" eaLnBrk="1" hangingPunct="1">
              <a:defRPr/>
            </a:pPr>
            <a:r>
              <a:rPr lang="fr-FR" altLang="fr-FR" sz="2800" dirty="0">
                <a:solidFill>
                  <a:schemeClr val="tx1"/>
                </a:solidFill>
                <a:latin typeface="+mj-lt"/>
              </a:rPr>
              <a:t>pour une meilleure efficacité.</a:t>
            </a:r>
          </a:p>
        </p:txBody>
      </p:sp>
    </p:spTree>
    <p:extLst>
      <p:ext uri="{BB962C8B-B14F-4D97-AF65-F5344CB8AC3E}">
        <p14:creationId xmlns:p14="http://schemas.microsoft.com/office/powerpoint/2010/main" val="387941462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Rectangle 3">
            <a:extLst>
              <a:ext uri="{FF2B5EF4-FFF2-40B4-BE49-F238E27FC236}">
                <a16:creationId xmlns:a16="http://schemas.microsoft.com/office/drawing/2014/main" id="{F6012393-0847-4924-B737-DFD0E0F8E1FD}"/>
              </a:ext>
            </a:extLst>
          </p:cNvPr>
          <p:cNvSpPr>
            <a:spLocks noGrp="1"/>
          </p:cNvSpPr>
          <p:nvPr>
            <p:ph idx="1"/>
          </p:nvPr>
        </p:nvSpPr>
        <p:spPr>
          <a:xfrm>
            <a:off x="1992314" y="2708276"/>
            <a:ext cx="8207375" cy="3097213"/>
          </a:xfrm>
        </p:spPr>
        <p:txBody>
          <a:bodyPr/>
          <a:lstStyle/>
          <a:p>
            <a:pPr algn="ctr" eaLnBrk="1" hangingPunct="1">
              <a:defRPr/>
            </a:pPr>
            <a:r>
              <a:rPr lang="fr-FR" altLang="fr-FR" sz="2800" dirty="0">
                <a:solidFill>
                  <a:schemeClr val="tx1"/>
                </a:solidFill>
              </a:rPr>
              <a:t>La meilleure communication est celle qui aura passé le meilleur message souhaité tout en </a:t>
            </a:r>
          </a:p>
          <a:p>
            <a:pPr marL="69850" indent="0" algn="ctr" eaLnBrk="1" hangingPunct="1">
              <a:buNone/>
              <a:defRPr/>
            </a:pPr>
            <a:r>
              <a:rPr lang="fr-FR" altLang="fr-FR" sz="2800" dirty="0">
                <a:solidFill>
                  <a:schemeClr val="tx1"/>
                </a:solidFill>
              </a:rPr>
              <a:t>étant la moins onéreuse.</a:t>
            </a:r>
          </a:p>
          <a:p>
            <a:pPr eaLnBrk="1" hangingPunct="1">
              <a:buFont typeface="Wingdings" pitchFamily="2" charset="2"/>
              <a:buNone/>
              <a:defRPr/>
            </a:pPr>
            <a:endParaRPr lang="fr-FR" altLang="fr-FR" sz="2800" dirty="0">
              <a:solidFill>
                <a:schemeClr val="tx1"/>
              </a:solidFill>
            </a:endParaRPr>
          </a:p>
          <a:p>
            <a:pPr algn="ctr" eaLnBrk="1" hangingPunct="1">
              <a:defRPr/>
            </a:pPr>
            <a:r>
              <a:rPr lang="fr-FR" altLang="fr-FR" sz="2800" dirty="0">
                <a:solidFill>
                  <a:schemeClr val="tx1"/>
                </a:solidFill>
              </a:rPr>
              <a:t>Ne pas communiquer met en danger l’organisme </a:t>
            </a:r>
          </a:p>
          <a:p>
            <a:pPr algn="ctr" eaLnBrk="1" hangingPunct="1">
              <a:buFont typeface="Wingdings" pitchFamily="2" charset="2"/>
              <a:buNone/>
              <a:defRPr/>
            </a:pPr>
            <a:r>
              <a:rPr lang="fr-FR" altLang="fr-FR" sz="2800" dirty="0">
                <a:solidFill>
                  <a:schemeClr val="tx1"/>
                </a:solidFill>
              </a:rPr>
              <a:t>dans lequel on travaille, on milite.</a:t>
            </a:r>
          </a:p>
        </p:txBody>
      </p:sp>
      <p:sp>
        <p:nvSpPr>
          <p:cNvPr id="2" name="Rectangle 2">
            <a:extLst>
              <a:ext uri="{FF2B5EF4-FFF2-40B4-BE49-F238E27FC236}">
                <a16:creationId xmlns:a16="http://schemas.microsoft.com/office/drawing/2014/main" id="{74D45393-ED25-F7F2-0911-97292EDAA8A4}"/>
              </a:ext>
            </a:extLst>
          </p:cNvPr>
          <p:cNvSpPr txBox="1">
            <a:spLocks/>
          </p:cNvSpPr>
          <p:nvPr/>
        </p:nvSpPr>
        <p:spPr>
          <a:xfrm>
            <a:off x="1992312" y="697705"/>
            <a:ext cx="8207375" cy="7096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altLang="fr-FR" sz="4800" b="1" dirty="0"/>
              <a:t>Communication </a:t>
            </a:r>
            <a:r>
              <a:rPr lang="fr-FR" altLang="fr-FR" sz="2000" b="1" dirty="0"/>
              <a:t>(suite)</a:t>
            </a:r>
          </a:p>
        </p:txBody>
      </p:sp>
    </p:spTree>
    <p:extLst>
      <p:ext uri="{BB962C8B-B14F-4D97-AF65-F5344CB8AC3E}">
        <p14:creationId xmlns:p14="http://schemas.microsoft.com/office/powerpoint/2010/main" val="51515454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Rectangle 3">
            <a:extLst>
              <a:ext uri="{FF2B5EF4-FFF2-40B4-BE49-F238E27FC236}">
                <a16:creationId xmlns:a16="http://schemas.microsoft.com/office/drawing/2014/main" id="{38B4D402-BDB0-443A-B379-C6060DB66A72}"/>
              </a:ext>
            </a:extLst>
          </p:cNvPr>
          <p:cNvSpPr>
            <a:spLocks noGrp="1"/>
          </p:cNvSpPr>
          <p:nvPr>
            <p:ph idx="1"/>
          </p:nvPr>
        </p:nvSpPr>
        <p:spPr>
          <a:xfrm>
            <a:off x="1992314" y="2852739"/>
            <a:ext cx="8207375" cy="3087687"/>
          </a:xfrm>
        </p:spPr>
        <p:txBody>
          <a:bodyPr>
            <a:normAutofit fontScale="92500" lnSpcReduction="10000"/>
          </a:bodyPr>
          <a:lstStyle/>
          <a:p>
            <a:pPr algn="ctr" eaLnBrk="1" hangingPunct="1">
              <a:lnSpc>
                <a:spcPct val="80000"/>
              </a:lnSpc>
            </a:pPr>
            <a:r>
              <a:rPr lang="fr-FR" altLang="fr-FR" dirty="0">
                <a:solidFill>
                  <a:schemeClr val="tx1"/>
                </a:solidFill>
              </a:rPr>
              <a:t>Investissement personnel et financier important, il conviendra de la transformer en terme d’efficacité</a:t>
            </a:r>
          </a:p>
          <a:p>
            <a:pPr eaLnBrk="1" hangingPunct="1">
              <a:lnSpc>
                <a:spcPct val="80000"/>
              </a:lnSpc>
            </a:pPr>
            <a:endParaRPr lang="fr-FR" altLang="fr-FR" dirty="0">
              <a:solidFill>
                <a:schemeClr val="tx1"/>
              </a:solidFill>
            </a:endParaRPr>
          </a:p>
          <a:p>
            <a:pPr algn="ctr" eaLnBrk="1" hangingPunct="1">
              <a:lnSpc>
                <a:spcPct val="80000"/>
              </a:lnSpc>
            </a:pPr>
            <a:r>
              <a:rPr lang="fr-FR" altLang="fr-FR" dirty="0">
                <a:solidFill>
                  <a:schemeClr val="tx1"/>
                </a:solidFill>
              </a:rPr>
              <a:t>Rationaliser son coût tout en atteignant les objectifs fixés par le Conseil d’Administration</a:t>
            </a:r>
          </a:p>
          <a:p>
            <a:pPr eaLnBrk="1" hangingPunct="1">
              <a:lnSpc>
                <a:spcPct val="80000"/>
              </a:lnSpc>
              <a:buFont typeface="Wingdings" panose="05000000000000000000" pitchFamily="2" charset="2"/>
              <a:buNone/>
            </a:pPr>
            <a:endParaRPr lang="fr-FR" altLang="fr-FR" dirty="0">
              <a:solidFill>
                <a:schemeClr val="tx1"/>
              </a:solidFill>
            </a:endParaRPr>
          </a:p>
          <a:p>
            <a:pPr algn="ctr" eaLnBrk="1" hangingPunct="1">
              <a:lnSpc>
                <a:spcPct val="80000"/>
              </a:lnSpc>
            </a:pPr>
            <a:r>
              <a:rPr lang="fr-FR" altLang="fr-FR" dirty="0">
                <a:solidFill>
                  <a:schemeClr val="tx1"/>
                </a:solidFill>
              </a:rPr>
              <a:t>Être efficace dans ce domaine, c’est moins dépenser </a:t>
            </a:r>
          </a:p>
          <a:p>
            <a:pPr algn="ctr" eaLnBrk="1" hangingPunct="1">
              <a:lnSpc>
                <a:spcPct val="80000"/>
              </a:lnSpc>
              <a:buFont typeface="Wingdings" panose="05000000000000000000" pitchFamily="2" charset="2"/>
              <a:buNone/>
            </a:pPr>
            <a:r>
              <a:rPr lang="fr-FR" altLang="fr-FR" dirty="0">
                <a:solidFill>
                  <a:schemeClr val="tx1"/>
                </a:solidFill>
              </a:rPr>
              <a:t>pour donner plus à nos pupilles</a:t>
            </a:r>
          </a:p>
        </p:txBody>
      </p:sp>
      <p:sp>
        <p:nvSpPr>
          <p:cNvPr id="7" name="Rectangle 2">
            <a:extLst>
              <a:ext uri="{FF2B5EF4-FFF2-40B4-BE49-F238E27FC236}">
                <a16:creationId xmlns:a16="http://schemas.microsoft.com/office/drawing/2014/main" id="{22C5663E-0A6F-3DDB-8FF1-B781D574B51A}"/>
              </a:ext>
            </a:extLst>
          </p:cNvPr>
          <p:cNvSpPr txBox="1">
            <a:spLocks/>
          </p:cNvSpPr>
          <p:nvPr/>
        </p:nvSpPr>
        <p:spPr>
          <a:xfrm>
            <a:off x="1992312" y="697705"/>
            <a:ext cx="8207375" cy="7096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altLang="fr-FR" sz="4800" b="1" dirty="0"/>
              <a:t>Communication </a:t>
            </a:r>
            <a:r>
              <a:rPr lang="fr-FR" altLang="fr-FR" sz="2000" b="1" dirty="0"/>
              <a:t>(suite)</a:t>
            </a:r>
          </a:p>
        </p:txBody>
      </p:sp>
    </p:spTree>
    <p:extLst>
      <p:ext uri="{BB962C8B-B14F-4D97-AF65-F5344CB8AC3E}">
        <p14:creationId xmlns:p14="http://schemas.microsoft.com/office/powerpoint/2010/main" val="64392951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71755DA0-3F3A-43F8-A5F7-900348F8D3EF}"/>
              </a:ext>
            </a:extLst>
          </p:cNvPr>
          <p:cNvSpPr>
            <a:spLocks noGrp="1"/>
          </p:cNvSpPr>
          <p:nvPr>
            <p:ph type="title"/>
          </p:nvPr>
        </p:nvSpPr>
        <p:spPr>
          <a:xfrm>
            <a:off x="1992312" y="582613"/>
            <a:ext cx="8207375" cy="968375"/>
          </a:xfrm>
        </p:spPr>
        <p:txBody>
          <a:bodyPr/>
          <a:lstStyle/>
          <a:p>
            <a:pPr algn="ctr" eaLnBrk="1" hangingPunct="1"/>
            <a:r>
              <a:rPr lang="fr-FR" altLang="fr-FR" sz="4800" b="1" dirty="0"/>
              <a:t>Réussir une communication</a:t>
            </a:r>
          </a:p>
        </p:txBody>
      </p:sp>
      <p:sp>
        <p:nvSpPr>
          <p:cNvPr id="5" name="Rectangle 3">
            <a:extLst>
              <a:ext uri="{FF2B5EF4-FFF2-40B4-BE49-F238E27FC236}">
                <a16:creationId xmlns:a16="http://schemas.microsoft.com/office/drawing/2014/main" id="{CEEB4FB5-FFCB-4533-AC39-D3C69B01C63E}"/>
              </a:ext>
            </a:extLst>
          </p:cNvPr>
          <p:cNvSpPr>
            <a:spLocks noGrp="1" noChangeArrowheads="1"/>
          </p:cNvSpPr>
          <p:nvPr>
            <p:ph idx="1"/>
          </p:nvPr>
        </p:nvSpPr>
        <p:spPr>
          <a:xfrm>
            <a:off x="1992314" y="1916113"/>
            <a:ext cx="8207375" cy="4576762"/>
          </a:xfrm>
        </p:spPr>
        <p:txBody>
          <a:bodyPr rtlCol="0">
            <a:normAutofit lnSpcReduction="10000"/>
          </a:bodyPr>
          <a:lstStyle/>
          <a:p>
            <a:pPr indent="-274320" eaLnBrk="1" fontAlgn="auto" hangingPunct="1">
              <a:lnSpc>
                <a:spcPct val="90000"/>
              </a:lnSpc>
              <a:spcAft>
                <a:spcPts val="0"/>
              </a:spcAft>
              <a:defRPr/>
            </a:pPr>
            <a:r>
              <a:rPr lang="fr-FR" altLang="fr-FR" sz="4000" dirty="0">
                <a:solidFill>
                  <a:schemeClr val="tx1"/>
                </a:solidFill>
              </a:rPr>
              <a:t>C’est</a:t>
            </a:r>
            <a:r>
              <a:rPr lang="fr-FR" altLang="fr-FR" dirty="0">
                <a:solidFill>
                  <a:schemeClr val="tx1"/>
                </a:solidFill>
              </a:rPr>
              <a:t>:</a:t>
            </a:r>
          </a:p>
          <a:p>
            <a:pPr lvl="2" eaLnBrk="1" fontAlgn="auto" hangingPunct="1">
              <a:lnSpc>
                <a:spcPct val="90000"/>
              </a:lnSpc>
              <a:spcAft>
                <a:spcPts val="0"/>
              </a:spcAft>
              <a:defRPr/>
            </a:pPr>
            <a:r>
              <a:rPr lang="fr-FR" altLang="fr-FR" sz="1800" dirty="0">
                <a:solidFill>
                  <a:schemeClr val="tx1"/>
                </a:solidFill>
              </a:rPr>
              <a:t>Définir le message à faire passer,</a:t>
            </a:r>
          </a:p>
          <a:p>
            <a:pPr lvl="2" eaLnBrk="1" fontAlgn="auto" hangingPunct="1">
              <a:lnSpc>
                <a:spcPct val="90000"/>
              </a:lnSpc>
              <a:spcAft>
                <a:spcPts val="0"/>
              </a:spcAft>
              <a:defRPr/>
            </a:pPr>
            <a:r>
              <a:rPr lang="fr-FR" altLang="fr-FR" sz="1800" dirty="0">
                <a:solidFill>
                  <a:schemeClr val="tx1"/>
                </a:solidFill>
              </a:rPr>
              <a:t>L’adapter à ceux à qui l’on s’adresse,</a:t>
            </a:r>
          </a:p>
          <a:p>
            <a:pPr lvl="2" eaLnBrk="1" fontAlgn="auto" hangingPunct="1">
              <a:lnSpc>
                <a:spcPct val="90000"/>
              </a:lnSpc>
              <a:spcAft>
                <a:spcPts val="0"/>
              </a:spcAft>
              <a:defRPr/>
            </a:pPr>
            <a:r>
              <a:rPr lang="fr-FR" altLang="fr-FR" sz="1800" dirty="0">
                <a:solidFill>
                  <a:schemeClr val="tx1"/>
                </a:solidFill>
              </a:rPr>
              <a:t>Être concis,</a:t>
            </a:r>
          </a:p>
          <a:p>
            <a:pPr lvl="2" eaLnBrk="1" fontAlgn="auto" hangingPunct="1">
              <a:lnSpc>
                <a:spcPct val="90000"/>
              </a:lnSpc>
              <a:spcAft>
                <a:spcPts val="0"/>
              </a:spcAft>
              <a:defRPr/>
            </a:pPr>
            <a:r>
              <a:rPr lang="fr-FR" altLang="fr-FR" sz="1800" dirty="0">
                <a:solidFill>
                  <a:schemeClr val="tx1"/>
                </a:solidFill>
              </a:rPr>
              <a:t>Travailler collectivement pour éviter les erreurs,</a:t>
            </a:r>
          </a:p>
          <a:p>
            <a:pPr lvl="2" eaLnBrk="1" fontAlgn="auto" hangingPunct="1">
              <a:lnSpc>
                <a:spcPct val="90000"/>
              </a:lnSpc>
              <a:spcAft>
                <a:spcPts val="0"/>
              </a:spcAft>
              <a:defRPr/>
            </a:pPr>
            <a:r>
              <a:rPr lang="fr-FR" altLang="fr-FR" sz="1800" dirty="0">
                <a:solidFill>
                  <a:schemeClr val="tx1"/>
                </a:solidFill>
              </a:rPr>
              <a:t>De bien cibler les envois,</a:t>
            </a:r>
          </a:p>
          <a:p>
            <a:pPr lvl="2" eaLnBrk="1" fontAlgn="auto" hangingPunct="1">
              <a:lnSpc>
                <a:spcPct val="90000"/>
              </a:lnSpc>
              <a:spcAft>
                <a:spcPts val="0"/>
              </a:spcAft>
              <a:defRPr/>
            </a:pPr>
            <a:r>
              <a:rPr lang="fr-FR" altLang="fr-FR" sz="1800" dirty="0">
                <a:solidFill>
                  <a:schemeClr val="tx1"/>
                </a:solidFill>
              </a:rPr>
              <a:t>D’utiliser le dessin ou l’image pour alléger le texte et encourager à la lecture,</a:t>
            </a:r>
          </a:p>
          <a:p>
            <a:pPr lvl="2" eaLnBrk="1" fontAlgn="auto" hangingPunct="1">
              <a:lnSpc>
                <a:spcPct val="90000"/>
              </a:lnSpc>
              <a:spcAft>
                <a:spcPts val="0"/>
              </a:spcAft>
              <a:defRPr/>
            </a:pPr>
            <a:r>
              <a:rPr lang="fr-FR" altLang="fr-FR" sz="1800" dirty="0">
                <a:solidFill>
                  <a:schemeClr val="tx1"/>
                </a:solidFill>
              </a:rPr>
              <a:t>De faire un bouclage sur son efficacité pour la faire évoluer.</a:t>
            </a:r>
          </a:p>
          <a:p>
            <a:pPr marL="0" indent="0" algn="ctr" eaLnBrk="1" fontAlgn="auto" hangingPunct="1">
              <a:lnSpc>
                <a:spcPct val="90000"/>
              </a:lnSpc>
              <a:spcAft>
                <a:spcPts val="0"/>
              </a:spcAft>
              <a:buNone/>
              <a:defRPr/>
            </a:pPr>
            <a:endParaRPr lang="fr-FR" altLang="fr-FR" sz="2800" dirty="0">
              <a:solidFill>
                <a:srgbClr val="FF0000"/>
              </a:solidFill>
            </a:endParaRPr>
          </a:p>
          <a:p>
            <a:pPr marL="0" indent="0" algn="ctr" eaLnBrk="1" fontAlgn="auto" hangingPunct="1">
              <a:lnSpc>
                <a:spcPct val="90000"/>
              </a:lnSpc>
              <a:spcAft>
                <a:spcPts val="0"/>
              </a:spcAft>
              <a:buNone/>
              <a:defRPr/>
            </a:pPr>
            <a:endParaRPr lang="fr-FR" altLang="fr-FR" sz="2800" dirty="0">
              <a:solidFill>
                <a:srgbClr val="FF0000"/>
              </a:solidFill>
            </a:endParaRPr>
          </a:p>
          <a:p>
            <a:pPr marL="0" indent="0" algn="ctr" eaLnBrk="1" fontAlgn="auto" hangingPunct="1">
              <a:lnSpc>
                <a:spcPct val="90000"/>
              </a:lnSpc>
              <a:spcAft>
                <a:spcPts val="0"/>
              </a:spcAft>
              <a:buNone/>
              <a:defRPr/>
            </a:pPr>
            <a:r>
              <a:rPr lang="fr-FR" altLang="fr-FR" sz="2800" dirty="0">
                <a:solidFill>
                  <a:srgbClr val="FF0000"/>
                </a:solidFill>
              </a:rPr>
              <a:t>Mettre un maximum d’atouts pour convaincre</a:t>
            </a:r>
          </a:p>
        </p:txBody>
      </p:sp>
    </p:spTree>
    <p:extLst>
      <p:ext uri="{BB962C8B-B14F-4D97-AF65-F5344CB8AC3E}">
        <p14:creationId xmlns:p14="http://schemas.microsoft.com/office/powerpoint/2010/main" val="73886989"/>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grpSp>
        <p:nvGrpSpPr>
          <p:cNvPr id="3" name="Group 105">
            <a:extLst>
              <a:ext uri="{FF2B5EF4-FFF2-40B4-BE49-F238E27FC236}">
                <a16:creationId xmlns:a16="http://schemas.microsoft.com/office/drawing/2014/main" id="{BC398739-D218-45D2-ABAE-747836DB1E62}"/>
              </a:ext>
            </a:extLst>
          </p:cNvPr>
          <p:cNvGrpSpPr>
            <a:grpSpLocks/>
          </p:cNvGrpSpPr>
          <p:nvPr/>
        </p:nvGrpSpPr>
        <p:grpSpPr bwMode="auto">
          <a:xfrm rot="735824">
            <a:off x="6261764" y="539027"/>
            <a:ext cx="3503962" cy="5779948"/>
            <a:chOff x="0" y="0"/>
            <a:chExt cx="665" cy="945"/>
          </a:xfrm>
        </p:grpSpPr>
        <p:pic>
          <p:nvPicPr>
            <p:cNvPr id="5" name="Picture 102">
              <a:extLst>
                <a:ext uri="{FF2B5EF4-FFF2-40B4-BE49-F238E27FC236}">
                  <a16:creationId xmlns:a16="http://schemas.microsoft.com/office/drawing/2014/main" id="{0717840E-C3D5-487B-B50E-CBA4CF5134C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665" cy="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04">
              <a:extLst>
                <a:ext uri="{FF2B5EF4-FFF2-40B4-BE49-F238E27FC236}">
                  <a16:creationId xmlns:a16="http://schemas.microsoft.com/office/drawing/2014/main" id="{138B9D67-EC7D-43DC-A0A7-5BAE6098583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563"/>
              <a:ext cx="665" cy="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 name="Rectangle 2">
            <a:extLst>
              <a:ext uri="{FF2B5EF4-FFF2-40B4-BE49-F238E27FC236}">
                <a16:creationId xmlns:a16="http://schemas.microsoft.com/office/drawing/2014/main" id="{2E7B1D32-B23D-42A5-8039-FA9B0657281E}"/>
              </a:ext>
            </a:extLst>
          </p:cNvPr>
          <p:cNvSpPr>
            <a:spLocks noGrp="1" noChangeArrowheads="1"/>
          </p:cNvSpPr>
          <p:nvPr>
            <p:ph type="title"/>
          </p:nvPr>
        </p:nvSpPr>
        <p:spPr>
          <a:xfrm>
            <a:off x="414868" y="753006"/>
            <a:ext cx="4714875" cy="1571625"/>
          </a:xfrm>
        </p:spPr>
        <p:txBody>
          <a:bodyPr rtlCol="0">
            <a:normAutofit fontScale="90000"/>
          </a:bodyPr>
          <a:lstStyle/>
          <a:p>
            <a:pPr algn="ctr" eaLnBrk="1" fontAlgn="auto" hangingPunct="1">
              <a:spcAft>
                <a:spcPts val="0"/>
              </a:spcAft>
              <a:defRPr/>
            </a:pPr>
            <a:r>
              <a:rPr lang="fr-FR" sz="6000" b="1" dirty="0"/>
              <a:t>Le B.O.</a:t>
            </a:r>
            <a:br>
              <a:rPr lang="fr-FR" sz="6000" b="1" dirty="0"/>
            </a:br>
            <a:r>
              <a:rPr lang="fr-FR" sz="6000" b="1" dirty="0"/>
              <a:t>né en 1930</a:t>
            </a:r>
          </a:p>
        </p:txBody>
      </p:sp>
      <p:sp>
        <p:nvSpPr>
          <p:cNvPr id="8" name="ZoneTexte 3">
            <a:extLst>
              <a:ext uri="{FF2B5EF4-FFF2-40B4-BE49-F238E27FC236}">
                <a16:creationId xmlns:a16="http://schemas.microsoft.com/office/drawing/2014/main" id="{C0B965E5-186B-4F8E-905E-578C49F10597}"/>
              </a:ext>
            </a:extLst>
          </p:cNvPr>
          <p:cNvSpPr txBox="1">
            <a:spLocks noChangeArrowheads="1"/>
          </p:cNvSpPr>
          <p:nvPr/>
        </p:nvSpPr>
        <p:spPr bwMode="auto">
          <a:xfrm>
            <a:off x="1392195" y="3429000"/>
            <a:ext cx="2786062"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pPr>
            <a:r>
              <a:rPr lang="fr-FR" altLang="fr-FR" sz="4000" b="1" i="1" dirty="0">
                <a:solidFill>
                  <a:srgbClr val="FF0000"/>
                </a:solidFill>
              </a:rPr>
              <a:t>Envers </a:t>
            </a:r>
          </a:p>
          <a:p>
            <a:pPr algn="ctr" eaLnBrk="0" fontAlgn="base" hangingPunct="0">
              <a:spcBef>
                <a:spcPct val="0"/>
              </a:spcBef>
              <a:spcAft>
                <a:spcPct val="0"/>
              </a:spcAft>
            </a:pPr>
            <a:r>
              <a:rPr lang="fr-FR" altLang="fr-FR" sz="4000" b="1" i="1" dirty="0">
                <a:solidFill>
                  <a:srgbClr val="FF0000"/>
                </a:solidFill>
              </a:rPr>
              <a:t>les   adhérents</a:t>
            </a:r>
          </a:p>
        </p:txBody>
      </p:sp>
    </p:spTree>
    <p:extLst>
      <p:ext uri="{BB962C8B-B14F-4D97-AF65-F5344CB8AC3E}">
        <p14:creationId xmlns:p14="http://schemas.microsoft.com/office/powerpoint/2010/main" val="754057101"/>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Rectangle 2">
            <a:extLst>
              <a:ext uri="{FF2B5EF4-FFF2-40B4-BE49-F238E27FC236}">
                <a16:creationId xmlns:a16="http://schemas.microsoft.com/office/drawing/2014/main" id="{4616C6CA-FF67-48B5-B8CC-169E33722EAF}"/>
              </a:ext>
            </a:extLst>
          </p:cNvPr>
          <p:cNvSpPr>
            <a:spLocks noGrp="1" noChangeArrowheads="1"/>
          </p:cNvSpPr>
          <p:nvPr>
            <p:ph type="title"/>
          </p:nvPr>
        </p:nvSpPr>
        <p:spPr>
          <a:xfrm>
            <a:off x="1407318" y="607037"/>
            <a:ext cx="3786188" cy="857250"/>
          </a:xfrm>
        </p:spPr>
        <p:txBody>
          <a:bodyPr rtlCol="0">
            <a:normAutofit/>
          </a:bodyPr>
          <a:lstStyle/>
          <a:p>
            <a:pPr eaLnBrk="1" fontAlgn="auto" hangingPunct="1">
              <a:spcAft>
                <a:spcPts val="0"/>
              </a:spcAft>
              <a:defRPr/>
            </a:pPr>
            <a:r>
              <a:rPr lang="fr-FR" sz="4800" b="1" dirty="0"/>
              <a:t>Les statuts</a:t>
            </a:r>
          </a:p>
        </p:txBody>
      </p:sp>
      <p:sp>
        <p:nvSpPr>
          <p:cNvPr id="6" name="Text Box 9">
            <a:extLst>
              <a:ext uri="{FF2B5EF4-FFF2-40B4-BE49-F238E27FC236}">
                <a16:creationId xmlns:a16="http://schemas.microsoft.com/office/drawing/2014/main" id="{95D4D773-098C-4156-BE56-E845F33AC5D6}"/>
              </a:ext>
            </a:extLst>
          </p:cNvPr>
          <p:cNvSpPr txBox="1">
            <a:spLocks noChangeArrowheads="1"/>
          </p:cNvSpPr>
          <p:nvPr/>
        </p:nvSpPr>
        <p:spPr bwMode="auto">
          <a:xfrm>
            <a:off x="1047222" y="1368422"/>
            <a:ext cx="42481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pPr>
            <a:r>
              <a:rPr lang="fr-FR" altLang="fr-FR" sz="2000" dirty="0">
                <a:solidFill>
                  <a:prstClr val="black"/>
                </a:solidFill>
              </a:rPr>
              <a:t>(Adoptés lors du 22ème congrès)</a:t>
            </a:r>
          </a:p>
        </p:txBody>
      </p:sp>
      <p:sp>
        <p:nvSpPr>
          <p:cNvPr id="7" name="ZoneTexte 3">
            <a:extLst>
              <a:ext uri="{FF2B5EF4-FFF2-40B4-BE49-F238E27FC236}">
                <a16:creationId xmlns:a16="http://schemas.microsoft.com/office/drawing/2014/main" id="{5D7019FB-944E-43B7-9D86-63169AF94D2B}"/>
              </a:ext>
            </a:extLst>
          </p:cNvPr>
          <p:cNvSpPr txBox="1">
            <a:spLocks noChangeArrowheads="1"/>
          </p:cNvSpPr>
          <p:nvPr/>
        </p:nvSpPr>
        <p:spPr bwMode="auto">
          <a:xfrm>
            <a:off x="1009648" y="3253847"/>
            <a:ext cx="3671888"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defRPr/>
            </a:pPr>
            <a:r>
              <a:rPr lang="fr-FR" altLang="fr-FR" sz="4000" dirty="0">
                <a:solidFill>
                  <a:prstClr val="black"/>
                </a:solidFill>
                <a:latin typeface="Calibri"/>
              </a:rPr>
              <a:t>Envers </a:t>
            </a:r>
          </a:p>
          <a:p>
            <a:pPr algn="ctr" eaLnBrk="0" fontAlgn="base" hangingPunct="0">
              <a:spcBef>
                <a:spcPct val="0"/>
              </a:spcBef>
              <a:spcAft>
                <a:spcPct val="0"/>
              </a:spcAft>
              <a:defRPr/>
            </a:pPr>
            <a:r>
              <a:rPr lang="fr-FR" altLang="fr-FR" sz="4000" dirty="0">
                <a:solidFill>
                  <a:prstClr val="black"/>
                </a:solidFill>
                <a:latin typeface="Calibri"/>
              </a:rPr>
              <a:t>les adhérents</a:t>
            </a:r>
          </a:p>
          <a:p>
            <a:pPr algn="ctr" eaLnBrk="0" fontAlgn="base" hangingPunct="0">
              <a:spcBef>
                <a:spcPct val="0"/>
              </a:spcBef>
              <a:spcAft>
                <a:spcPct val="0"/>
              </a:spcAft>
              <a:defRPr/>
            </a:pPr>
            <a:endParaRPr lang="fr-FR" altLang="fr-FR" dirty="0">
              <a:solidFill>
                <a:prstClr val="black"/>
              </a:solidFill>
            </a:endParaRPr>
          </a:p>
        </p:txBody>
      </p:sp>
      <p:pic>
        <p:nvPicPr>
          <p:cNvPr id="10" name="Image 9">
            <a:extLst>
              <a:ext uri="{FF2B5EF4-FFF2-40B4-BE49-F238E27FC236}">
                <a16:creationId xmlns:a16="http://schemas.microsoft.com/office/drawing/2014/main" id="{FA987805-303C-958F-C253-7970F195E1FA}"/>
              </a:ext>
            </a:extLst>
          </p:cNvPr>
          <p:cNvPicPr>
            <a:picLocks noChangeAspect="1"/>
          </p:cNvPicPr>
          <p:nvPr/>
        </p:nvPicPr>
        <p:blipFill>
          <a:blip r:embed="rId3"/>
          <a:stretch>
            <a:fillRect/>
          </a:stretch>
        </p:blipFill>
        <p:spPr>
          <a:xfrm>
            <a:off x="5655468" y="432033"/>
            <a:ext cx="4348058" cy="5993934"/>
          </a:xfrm>
          <a:prstGeom prst="rect">
            <a:avLst/>
          </a:prstGeom>
        </p:spPr>
      </p:pic>
    </p:spTree>
    <p:extLst>
      <p:ext uri="{BB962C8B-B14F-4D97-AF65-F5344CB8AC3E}">
        <p14:creationId xmlns:p14="http://schemas.microsoft.com/office/powerpoint/2010/main" val="285807441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27B92A46-3F32-46C9-808B-7CEF5080B5ED}"/>
              </a:ext>
            </a:extLst>
          </p:cNvPr>
          <p:cNvSpPr>
            <a:spLocks noGrp="1" noChangeArrowheads="1"/>
          </p:cNvSpPr>
          <p:nvPr>
            <p:ph type="title"/>
          </p:nvPr>
        </p:nvSpPr>
        <p:spPr>
          <a:xfrm>
            <a:off x="815447" y="667446"/>
            <a:ext cx="4464050" cy="1347787"/>
          </a:xfrm>
        </p:spPr>
        <p:txBody>
          <a:bodyPr rtlCol="0">
            <a:noAutofit/>
          </a:bodyPr>
          <a:lstStyle/>
          <a:p>
            <a:pPr algn="ctr" eaLnBrk="1" fontAlgn="auto" hangingPunct="1">
              <a:spcAft>
                <a:spcPts val="0"/>
              </a:spcAft>
              <a:defRPr/>
            </a:pPr>
            <a:r>
              <a:rPr lang="fr-FR" sz="4800" b="1" dirty="0"/>
              <a:t>Le règlement intérieur</a:t>
            </a:r>
          </a:p>
        </p:txBody>
      </p:sp>
      <p:sp>
        <p:nvSpPr>
          <p:cNvPr id="5" name="Text Box 5">
            <a:extLst>
              <a:ext uri="{FF2B5EF4-FFF2-40B4-BE49-F238E27FC236}">
                <a16:creationId xmlns:a16="http://schemas.microsoft.com/office/drawing/2014/main" id="{D62BA6B7-092A-4CCA-A516-4406EC273952}"/>
              </a:ext>
            </a:extLst>
          </p:cNvPr>
          <p:cNvSpPr txBox="1">
            <a:spLocks noChangeArrowheads="1"/>
          </p:cNvSpPr>
          <p:nvPr/>
        </p:nvSpPr>
        <p:spPr bwMode="auto">
          <a:xfrm>
            <a:off x="1175467" y="2015233"/>
            <a:ext cx="3489666"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pPr>
            <a:r>
              <a:rPr lang="fr-FR" altLang="fr-FR" sz="2000" dirty="0">
                <a:solidFill>
                  <a:prstClr val="black"/>
                </a:solidFill>
              </a:rPr>
              <a:t>(Adopté lors du 22ème congrès)</a:t>
            </a:r>
          </a:p>
        </p:txBody>
      </p:sp>
      <p:sp>
        <p:nvSpPr>
          <p:cNvPr id="7" name="Rectangle 3">
            <a:extLst>
              <a:ext uri="{FF2B5EF4-FFF2-40B4-BE49-F238E27FC236}">
                <a16:creationId xmlns:a16="http://schemas.microsoft.com/office/drawing/2014/main" id="{7CDF03AF-5845-46D7-8F64-B0D8517AC087}"/>
              </a:ext>
            </a:extLst>
          </p:cNvPr>
          <p:cNvSpPr>
            <a:spLocks noGrp="1"/>
          </p:cNvSpPr>
          <p:nvPr>
            <p:ph idx="1"/>
          </p:nvPr>
        </p:nvSpPr>
        <p:spPr>
          <a:xfrm>
            <a:off x="1393297" y="3764658"/>
            <a:ext cx="3308350" cy="1703388"/>
          </a:xfrm>
        </p:spPr>
        <p:txBody>
          <a:bodyPr/>
          <a:lstStyle/>
          <a:p>
            <a:pPr algn="ctr" eaLnBrk="1" hangingPunct="1">
              <a:buFont typeface="Wingdings" pitchFamily="2" charset="2"/>
              <a:buNone/>
              <a:defRPr/>
            </a:pPr>
            <a:r>
              <a:rPr lang="fr-FR" altLang="fr-FR" sz="4000" dirty="0">
                <a:solidFill>
                  <a:schemeClr val="tx1"/>
                </a:solidFill>
                <a:cs typeface="Times New Roman" pitchFamily="18" charset="0"/>
              </a:rPr>
              <a:t>Envers </a:t>
            </a:r>
          </a:p>
          <a:p>
            <a:pPr algn="ctr" eaLnBrk="1" hangingPunct="1">
              <a:buFont typeface="Wingdings" pitchFamily="2" charset="2"/>
              <a:buNone/>
              <a:defRPr/>
            </a:pPr>
            <a:r>
              <a:rPr lang="fr-FR" altLang="fr-FR" sz="4000" dirty="0">
                <a:solidFill>
                  <a:schemeClr val="tx1"/>
                </a:solidFill>
                <a:cs typeface="Times New Roman" pitchFamily="18" charset="0"/>
              </a:rPr>
              <a:t>les adhérents</a:t>
            </a:r>
          </a:p>
        </p:txBody>
      </p:sp>
      <p:pic>
        <p:nvPicPr>
          <p:cNvPr id="2" name="Image 1">
            <a:extLst>
              <a:ext uri="{FF2B5EF4-FFF2-40B4-BE49-F238E27FC236}">
                <a16:creationId xmlns:a16="http://schemas.microsoft.com/office/drawing/2014/main" id="{A8CF0CAF-3E7A-EA03-EE0C-DA0DB7F73122}"/>
              </a:ext>
            </a:extLst>
          </p:cNvPr>
          <p:cNvPicPr>
            <a:picLocks noChangeAspect="1"/>
          </p:cNvPicPr>
          <p:nvPr/>
        </p:nvPicPr>
        <p:blipFill>
          <a:blip r:embed="rId3"/>
          <a:stretch>
            <a:fillRect/>
          </a:stretch>
        </p:blipFill>
        <p:spPr>
          <a:xfrm>
            <a:off x="5728758" y="465589"/>
            <a:ext cx="4344299" cy="5926822"/>
          </a:xfrm>
          <a:prstGeom prst="rect">
            <a:avLst/>
          </a:prstGeom>
        </p:spPr>
      </p:pic>
    </p:spTree>
    <p:extLst>
      <p:ext uri="{BB962C8B-B14F-4D97-AF65-F5344CB8AC3E}">
        <p14:creationId xmlns:p14="http://schemas.microsoft.com/office/powerpoint/2010/main" val="104478979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Rectangle 2">
            <a:extLst>
              <a:ext uri="{FF2B5EF4-FFF2-40B4-BE49-F238E27FC236}">
                <a16:creationId xmlns:a16="http://schemas.microsoft.com/office/drawing/2014/main" id="{63427D8B-6FAF-46A5-952E-74C45F866E6E}"/>
              </a:ext>
            </a:extLst>
          </p:cNvPr>
          <p:cNvSpPr>
            <a:spLocks noGrp="1" noChangeArrowheads="1"/>
          </p:cNvSpPr>
          <p:nvPr>
            <p:ph type="title"/>
          </p:nvPr>
        </p:nvSpPr>
        <p:spPr>
          <a:xfrm>
            <a:off x="1060980" y="392905"/>
            <a:ext cx="4032250" cy="1655763"/>
          </a:xfrm>
        </p:spPr>
        <p:txBody>
          <a:bodyPr rtlCol="0">
            <a:normAutofit/>
          </a:bodyPr>
          <a:lstStyle/>
          <a:p>
            <a:pPr eaLnBrk="1" fontAlgn="auto" hangingPunct="1">
              <a:spcAft>
                <a:spcPts val="0"/>
              </a:spcAft>
              <a:defRPr/>
            </a:pPr>
            <a:r>
              <a:rPr lang="fr-FR" sz="4800" b="1" dirty="0"/>
              <a:t>Le Projet </a:t>
            </a:r>
            <a:br>
              <a:rPr lang="fr-FR" sz="4800" b="1" dirty="0"/>
            </a:br>
            <a:r>
              <a:rPr lang="fr-FR" sz="4800" b="1" dirty="0"/>
              <a:t>           Educatif</a:t>
            </a:r>
          </a:p>
        </p:txBody>
      </p:sp>
      <p:sp>
        <p:nvSpPr>
          <p:cNvPr id="6" name="Text Box 5">
            <a:extLst>
              <a:ext uri="{FF2B5EF4-FFF2-40B4-BE49-F238E27FC236}">
                <a16:creationId xmlns:a16="http://schemas.microsoft.com/office/drawing/2014/main" id="{E3F81C4F-A973-4BD9-B165-80E7BE9D1A10}"/>
              </a:ext>
            </a:extLst>
          </p:cNvPr>
          <p:cNvSpPr txBox="1">
            <a:spLocks noChangeArrowheads="1"/>
          </p:cNvSpPr>
          <p:nvPr/>
        </p:nvSpPr>
        <p:spPr bwMode="auto">
          <a:xfrm>
            <a:off x="1139031" y="1848613"/>
            <a:ext cx="432117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fontAlgn="base">
              <a:spcBef>
                <a:spcPct val="50000"/>
              </a:spcBef>
              <a:spcAft>
                <a:spcPct val="0"/>
              </a:spcAft>
            </a:pPr>
            <a:r>
              <a:rPr lang="fr-FR" altLang="fr-FR" sz="2000" dirty="0">
                <a:solidFill>
                  <a:prstClr val="black"/>
                </a:solidFill>
              </a:rPr>
              <a:t>(Adoptés lors du 22ème congrès)</a:t>
            </a:r>
          </a:p>
        </p:txBody>
      </p:sp>
      <p:sp>
        <p:nvSpPr>
          <p:cNvPr id="7" name="Rectangle 3">
            <a:extLst>
              <a:ext uri="{FF2B5EF4-FFF2-40B4-BE49-F238E27FC236}">
                <a16:creationId xmlns:a16="http://schemas.microsoft.com/office/drawing/2014/main" id="{B2924614-F83E-43EC-9BD8-1E500FC7FCCA}"/>
              </a:ext>
            </a:extLst>
          </p:cNvPr>
          <p:cNvSpPr txBox="1">
            <a:spLocks/>
          </p:cNvSpPr>
          <p:nvPr/>
        </p:nvSpPr>
        <p:spPr bwMode="auto">
          <a:xfrm>
            <a:off x="1422930" y="3501612"/>
            <a:ext cx="3308350" cy="1703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273050" algn="l" rtl="0" fontAlgn="base">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1pPr>
            <a:lvl2pPr marL="639763" indent="-273050" algn="l" rtl="0" fontAlgn="base">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rtl="0" fontAlgn="base">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3pPr>
            <a:lvl4pPr marL="1123950" indent="-228600" algn="l" rtl="0" fontAlgn="base">
              <a:spcBef>
                <a:spcPct val="20000"/>
              </a:spcBef>
              <a:spcAft>
                <a:spcPct val="0"/>
              </a:spcAft>
              <a:buClr>
                <a:schemeClr val="accent1"/>
              </a:buClr>
              <a:buSzPct val="76000"/>
              <a:buFont typeface="Wingdings 2" pitchFamily="18" charset="2"/>
              <a:buChar char=""/>
              <a:defRPr kern="1200">
                <a:solidFill>
                  <a:schemeClr val="tx2"/>
                </a:solidFill>
                <a:latin typeface="+mn-lt"/>
                <a:ea typeface="+mn-ea"/>
                <a:cs typeface="+mn-cs"/>
              </a:defRPr>
            </a:lvl4pPr>
            <a:lvl5pPr marL="1325563" indent="-228600" algn="l" rtl="0" fontAlgn="base">
              <a:spcBef>
                <a:spcPct val="20000"/>
              </a:spcBef>
              <a:spcAft>
                <a:spcPct val="0"/>
              </a:spcAft>
              <a:buClr>
                <a:schemeClr val="accent1"/>
              </a:buClr>
              <a:buSzPct val="76000"/>
              <a:buFont typeface="Wingdings 2"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a:lstStyle>
          <a:p>
            <a:pPr algn="ctr">
              <a:buClr>
                <a:srgbClr val="94C600"/>
              </a:buClr>
              <a:buNone/>
              <a:defRPr/>
            </a:pPr>
            <a:r>
              <a:rPr lang="fr-FR" altLang="fr-FR" sz="4000" dirty="0">
                <a:solidFill>
                  <a:prstClr val="black"/>
                </a:solidFill>
                <a:latin typeface="Calibri"/>
                <a:cs typeface="Times New Roman" pitchFamily="18" charset="0"/>
              </a:rPr>
              <a:t>Envers </a:t>
            </a:r>
          </a:p>
          <a:p>
            <a:pPr algn="ctr">
              <a:buClr>
                <a:srgbClr val="94C600"/>
              </a:buClr>
              <a:buNone/>
              <a:defRPr/>
            </a:pPr>
            <a:r>
              <a:rPr lang="fr-FR" altLang="fr-FR" sz="4000" dirty="0">
                <a:solidFill>
                  <a:prstClr val="black"/>
                </a:solidFill>
                <a:latin typeface="Calibri"/>
                <a:cs typeface="Times New Roman" pitchFamily="18" charset="0"/>
              </a:rPr>
              <a:t>les adhérents</a:t>
            </a:r>
          </a:p>
        </p:txBody>
      </p:sp>
      <p:pic>
        <p:nvPicPr>
          <p:cNvPr id="8" name="Image 7">
            <a:extLst>
              <a:ext uri="{FF2B5EF4-FFF2-40B4-BE49-F238E27FC236}">
                <a16:creationId xmlns:a16="http://schemas.microsoft.com/office/drawing/2014/main" id="{76510841-ABF1-40B7-B911-31B1A664A4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557081"/>
            <a:ext cx="3836565" cy="5435134"/>
          </a:xfrm>
          <a:prstGeom prst="rect">
            <a:avLst/>
          </a:prstGeom>
        </p:spPr>
      </p:pic>
    </p:spTree>
    <p:extLst>
      <p:ext uri="{BB962C8B-B14F-4D97-AF65-F5344CB8AC3E}">
        <p14:creationId xmlns:p14="http://schemas.microsoft.com/office/powerpoint/2010/main" val="407963993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Picture 5" descr="C:\Documents and Settings\Administrateur\Mes documents\Mes images\100NIKON\DSCN3433.JPG">
            <a:extLst>
              <a:ext uri="{FF2B5EF4-FFF2-40B4-BE49-F238E27FC236}">
                <a16:creationId xmlns:a16="http://schemas.microsoft.com/office/drawing/2014/main" id="{6985367F-A2E8-4B0F-9BCF-413F2BB94E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5451" y="2420939"/>
            <a:ext cx="4786313" cy="3589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descr="C:\Documents and Settings\Administrateur\Mes documents\Mes images\100NIKON\DSCN3434.JPG">
            <a:extLst>
              <a:ext uri="{FF2B5EF4-FFF2-40B4-BE49-F238E27FC236}">
                <a16:creationId xmlns:a16="http://schemas.microsoft.com/office/drawing/2014/main" id="{EBF29A5D-2C8A-458C-93B8-1A43ADBED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59601" y="2028826"/>
            <a:ext cx="3279775" cy="437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re 1">
            <a:extLst>
              <a:ext uri="{FF2B5EF4-FFF2-40B4-BE49-F238E27FC236}">
                <a16:creationId xmlns:a16="http://schemas.microsoft.com/office/drawing/2014/main" id="{CF1DE2DE-6FC7-469B-AE19-FD1B26F7296D}"/>
              </a:ext>
            </a:extLst>
          </p:cNvPr>
          <p:cNvSpPr>
            <a:spLocks noGrp="1"/>
          </p:cNvSpPr>
          <p:nvPr>
            <p:ph type="title"/>
          </p:nvPr>
        </p:nvSpPr>
        <p:spPr>
          <a:xfrm>
            <a:off x="1992313" y="476251"/>
            <a:ext cx="8247062" cy="1285875"/>
          </a:xfrm>
        </p:spPr>
        <p:txBody>
          <a:bodyPr>
            <a:normAutofit/>
          </a:bodyPr>
          <a:lstStyle/>
          <a:p>
            <a:pPr algn="ctr" eaLnBrk="1" hangingPunct="1"/>
            <a:r>
              <a:rPr lang="fr-FR" altLang="fr-FR" sz="4800" b="1" dirty="0"/>
              <a:t>L’exposition de l’ONCF</a:t>
            </a:r>
          </a:p>
        </p:txBody>
      </p:sp>
    </p:spTree>
    <p:extLst>
      <p:ext uri="{BB962C8B-B14F-4D97-AF65-F5344CB8AC3E}">
        <p14:creationId xmlns:p14="http://schemas.microsoft.com/office/powerpoint/2010/main" val="1050554182"/>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Rectangle 2">
            <a:extLst>
              <a:ext uri="{FF2B5EF4-FFF2-40B4-BE49-F238E27FC236}">
                <a16:creationId xmlns:a16="http://schemas.microsoft.com/office/drawing/2014/main" id="{627B8F4E-ED09-49A7-8F35-7984900D8B4D}"/>
              </a:ext>
            </a:extLst>
          </p:cNvPr>
          <p:cNvSpPr>
            <a:spLocks noGrp="1"/>
          </p:cNvSpPr>
          <p:nvPr>
            <p:ph type="title"/>
          </p:nvPr>
        </p:nvSpPr>
        <p:spPr>
          <a:xfrm>
            <a:off x="1779588" y="438151"/>
            <a:ext cx="8207375" cy="792163"/>
          </a:xfrm>
        </p:spPr>
        <p:txBody>
          <a:bodyPr>
            <a:normAutofit/>
          </a:bodyPr>
          <a:lstStyle/>
          <a:p>
            <a:pPr algn="ctr" eaLnBrk="1" hangingPunct="1"/>
            <a:r>
              <a:rPr lang="fr-FR" altLang="fr-FR" sz="4800" b="1" dirty="0"/>
              <a:t>Affiche du 20 Novembre</a:t>
            </a:r>
          </a:p>
        </p:txBody>
      </p:sp>
      <p:sp>
        <p:nvSpPr>
          <p:cNvPr id="6" name="ZoneTexte 3">
            <a:extLst>
              <a:ext uri="{FF2B5EF4-FFF2-40B4-BE49-F238E27FC236}">
                <a16:creationId xmlns:a16="http://schemas.microsoft.com/office/drawing/2014/main" id="{8B1BD678-F5E2-45B6-8922-F2DC64D89DAD}"/>
              </a:ext>
            </a:extLst>
          </p:cNvPr>
          <p:cNvSpPr txBox="1">
            <a:spLocks noChangeArrowheads="1"/>
          </p:cNvSpPr>
          <p:nvPr/>
        </p:nvSpPr>
        <p:spPr bwMode="auto">
          <a:xfrm>
            <a:off x="6292932" y="1831446"/>
            <a:ext cx="3963987" cy="4338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defRPr/>
            </a:pPr>
            <a:r>
              <a:rPr lang="fr-FR" altLang="fr-FR" sz="2800" dirty="0">
                <a:solidFill>
                  <a:prstClr val="black"/>
                </a:solidFill>
                <a:latin typeface="Calibri"/>
              </a:rPr>
              <a:t>Elle est le support de </a:t>
            </a:r>
          </a:p>
          <a:p>
            <a:pPr algn="ctr" eaLnBrk="0" fontAlgn="base" hangingPunct="0">
              <a:spcBef>
                <a:spcPct val="0"/>
              </a:spcBef>
              <a:spcAft>
                <a:spcPct val="0"/>
              </a:spcAft>
              <a:defRPr/>
            </a:pPr>
            <a:r>
              <a:rPr lang="fr-FR" altLang="fr-FR" sz="2800" dirty="0">
                <a:solidFill>
                  <a:prstClr val="black"/>
                </a:solidFill>
                <a:latin typeface="Calibri"/>
              </a:rPr>
              <a:t>l’investissement de l’association sur cette journée importante.</a:t>
            </a:r>
          </a:p>
          <a:p>
            <a:pPr algn="ctr" eaLnBrk="0" fontAlgn="base" hangingPunct="0">
              <a:spcBef>
                <a:spcPct val="0"/>
              </a:spcBef>
              <a:spcAft>
                <a:spcPct val="0"/>
              </a:spcAft>
              <a:defRPr/>
            </a:pPr>
            <a:endParaRPr lang="fr-FR" altLang="fr-FR" sz="2800" dirty="0">
              <a:solidFill>
                <a:prstClr val="black"/>
              </a:solidFill>
              <a:latin typeface="Calibri"/>
            </a:endParaRPr>
          </a:p>
          <a:p>
            <a:pPr algn="ctr" eaLnBrk="0" fontAlgn="base" hangingPunct="0">
              <a:spcBef>
                <a:spcPct val="0"/>
              </a:spcBef>
              <a:spcAft>
                <a:spcPct val="0"/>
              </a:spcAft>
              <a:defRPr/>
            </a:pPr>
            <a:r>
              <a:rPr lang="fr-FR" altLang="fr-FR" sz="2800" dirty="0">
                <a:solidFill>
                  <a:prstClr val="black"/>
                </a:solidFill>
                <a:latin typeface="Calibri"/>
              </a:rPr>
              <a:t>L’ONCF et ses structures locales et régionales font du 20 novembre une journée de renforcement</a:t>
            </a:r>
          </a:p>
          <a:p>
            <a:pPr eaLnBrk="0" fontAlgn="base" hangingPunct="0">
              <a:spcBef>
                <a:spcPct val="0"/>
              </a:spcBef>
              <a:spcAft>
                <a:spcPct val="0"/>
              </a:spcAft>
              <a:defRPr/>
            </a:pPr>
            <a:endParaRPr lang="fr-FR" altLang="fr-FR" dirty="0">
              <a:solidFill>
                <a:prstClr val="black"/>
              </a:solidFill>
            </a:endParaRPr>
          </a:p>
        </p:txBody>
      </p:sp>
      <p:pic>
        <p:nvPicPr>
          <p:cNvPr id="3" name="Image 2">
            <a:extLst>
              <a:ext uri="{FF2B5EF4-FFF2-40B4-BE49-F238E27FC236}">
                <a16:creationId xmlns:a16="http://schemas.microsoft.com/office/drawing/2014/main" id="{A3C6D385-3110-52F0-CCCB-C0AC0F9CC0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5343" y="1500308"/>
            <a:ext cx="3589323" cy="5000914"/>
          </a:xfrm>
          <a:prstGeom prst="rect">
            <a:avLst/>
          </a:prstGeom>
        </p:spPr>
      </p:pic>
    </p:spTree>
    <p:extLst>
      <p:ext uri="{BB962C8B-B14F-4D97-AF65-F5344CB8AC3E}">
        <p14:creationId xmlns:p14="http://schemas.microsoft.com/office/powerpoint/2010/main" val="117691803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Picture 5">
            <a:extLst>
              <a:ext uri="{FF2B5EF4-FFF2-40B4-BE49-F238E27FC236}">
                <a16:creationId xmlns:a16="http://schemas.microsoft.com/office/drawing/2014/main" id="{1DB16889-9505-4192-912A-047BA691FE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7214" y="1676401"/>
            <a:ext cx="6016625" cy="471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1">
            <a:extLst>
              <a:ext uri="{FF2B5EF4-FFF2-40B4-BE49-F238E27FC236}">
                <a16:creationId xmlns:a16="http://schemas.microsoft.com/office/drawing/2014/main" id="{4D808ABD-7E51-4182-9DA7-6A417A8A21B0}"/>
              </a:ext>
            </a:extLst>
          </p:cNvPr>
          <p:cNvSpPr>
            <a:spLocks noGrp="1"/>
          </p:cNvSpPr>
          <p:nvPr>
            <p:ph type="title"/>
          </p:nvPr>
        </p:nvSpPr>
        <p:spPr>
          <a:xfrm>
            <a:off x="1992312" y="428626"/>
            <a:ext cx="8207375" cy="709612"/>
          </a:xfrm>
        </p:spPr>
        <p:txBody>
          <a:bodyPr>
            <a:noAutofit/>
          </a:bodyPr>
          <a:lstStyle/>
          <a:p>
            <a:pPr algn="ctr" eaLnBrk="1" hangingPunct="1"/>
            <a:r>
              <a:rPr lang="fr-FR" altLang="fr-FR" sz="4800" b="1" dirty="0"/>
              <a:t>Les droits de l’Enfant</a:t>
            </a:r>
          </a:p>
        </p:txBody>
      </p:sp>
      <p:sp>
        <p:nvSpPr>
          <p:cNvPr id="6" name="ZoneTexte 4">
            <a:extLst>
              <a:ext uri="{FF2B5EF4-FFF2-40B4-BE49-F238E27FC236}">
                <a16:creationId xmlns:a16="http://schemas.microsoft.com/office/drawing/2014/main" id="{377D2655-E753-4BF9-A2B2-456886C03294}"/>
              </a:ext>
            </a:extLst>
          </p:cNvPr>
          <p:cNvSpPr txBox="1">
            <a:spLocks noChangeArrowheads="1"/>
          </p:cNvSpPr>
          <p:nvPr/>
        </p:nvSpPr>
        <p:spPr bwMode="auto">
          <a:xfrm>
            <a:off x="1103314" y="1955800"/>
            <a:ext cx="2160587" cy="415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fontAlgn="base">
              <a:spcBef>
                <a:spcPct val="0"/>
              </a:spcBef>
              <a:spcAft>
                <a:spcPct val="0"/>
              </a:spcAft>
              <a:defRPr/>
            </a:pPr>
            <a:r>
              <a:rPr lang="fr-FR" altLang="fr-FR" dirty="0">
                <a:solidFill>
                  <a:prstClr val="black"/>
                </a:solidFill>
                <a:latin typeface="Calibri"/>
              </a:rPr>
              <a:t>L’ONCF affirme, depuis son origine, son attachement au respect des valeurs humaines universelles qui dépassent les frontières et les sectarismes </a:t>
            </a:r>
          </a:p>
        </p:txBody>
      </p:sp>
    </p:spTree>
    <p:extLst>
      <p:ext uri="{BB962C8B-B14F-4D97-AF65-F5344CB8AC3E}">
        <p14:creationId xmlns:p14="http://schemas.microsoft.com/office/powerpoint/2010/main" val="2222939873"/>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ZoneTexte 3">
            <a:extLst>
              <a:ext uri="{FF2B5EF4-FFF2-40B4-BE49-F238E27FC236}">
                <a16:creationId xmlns:a16="http://schemas.microsoft.com/office/drawing/2014/main" id="{5DD8E268-9F32-4810-B636-2375D542D006}"/>
              </a:ext>
            </a:extLst>
          </p:cNvPr>
          <p:cNvSpPr txBox="1">
            <a:spLocks noChangeArrowheads="1"/>
          </p:cNvSpPr>
          <p:nvPr/>
        </p:nvSpPr>
        <p:spPr bwMode="auto">
          <a:xfrm>
            <a:off x="1314450" y="2429933"/>
            <a:ext cx="3240088"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defRPr/>
            </a:pPr>
            <a:r>
              <a:rPr lang="fr-FR" altLang="fr-FR" sz="3600" dirty="0">
                <a:solidFill>
                  <a:prstClr val="black"/>
                </a:solidFill>
                <a:latin typeface="Calibri"/>
              </a:rPr>
              <a:t>Support de sensibilisation à l’adhésion sur l’ensemble des établissements de l’entreprise</a:t>
            </a:r>
          </a:p>
        </p:txBody>
      </p:sp>
      <p:sp>
        <p:nvSpPr>
          <p:cNvPr id="6" name="Rectangle 2">
            <a:extLst>
              <a:ext uri="{FF2B5EF4-FFF2-40B4-BE49-F238E27FC236}">
                <a16:creationId xmlns:a16="http://schemas.microsoft.com/office/drawing/2014/main" id="{5CA984AA-D4ED-48C7-91AC-9872E84FE290}"/>
              </a:ext>
            </a:extLst>
          </p:cNvPr>
          <p:cNvSpPr>
            <a:spLocks noGrp="1" noChangeArrowheads="1"/>
          </p:cNvSpPr>
          <p:nvPr>
            <p:ph type="title"/>
          </p:nvPr>
        </p:nvSpPr>
        <p:spPr>
          <a:xfrm>
            <a:off x="924720" y="561975"/>
            <a:ext cx="4175125" cy="1127125"/>
          </a:xfrm>
        </p:spPr>
        <p:txBody>
          <a:bodyPr rtlCol="0">
            <a:noAutofit/>
          </a:bodyPr>
          <a:lstStyle/>
          <a:p>
            <a:pPr algn="ctr" eaLnBrk="1" fontAlgn="auto" hangingPunct="1">
              <a:spcAft>
                <a:spcPts val="0"/>
              </a:spcAft>
              <a:defRPr/>
            </a:pPr>
            <a:r>
              <a:rPr lang="fr-FR" sz="4800" b="1" dirty="0"/>
              <a:t>Affiche de renforcement</a:t>
            </a:r>
          </a:p>
        </p:txBody>
      </p:sp>
      <p:pic>
        <p:nvPicPr>
          <p:cNvPr id="7" name="Image 6">
            <a:extLst>
              <a:ext uri="{FF2B5EF4-FFF2-40B4-BE49-F238E27FC236}">
                <a16:creationId xmlns:a16="http://schemas.microsoft.com/office/drawing/2014/main" id="{E099A9E7-803F-C88A-ACD6-9A3BC0FAA868}"/>
              </a:ext>
            </a:extLst>
          </p:cNvPr>
          <p:cNvPicPr>
            <a:picLocks noChangeAspect="1"/>
          </p:cNvPicPr>
          <p:nvPr/>
        </p:nvPicPr>
        <p:blipFill>
          <a:blip r:embed="rId3"/>
          <a:stretch>
            <a:fillRect/>
          </a:stretch>
        </p:blipFill>
        <p:spPr>
          <a:xfrm rot="20513667">
            <a:off x="5579901" y="2007935"/>
            <a:ext cx="3000964" cy="4260297"/>
          </a:xfrm>
          <a:prstGeom prst="rect">
            <a:avLst/>
          </a:prstGeom>
        </p:spPr>
      </p:pic>
      <p:pic>
        <p:nvPicPr>
          <p:cNvPr id="8" name="Image 7">
            <a:extLst>
              <a:ext uri="{FF2B5EF4-FFF2-40B4-BE49-F238E27FC236}">
                <a16:creationId xmlns:a16="http://schemas.microsoft.com/office/drawing/2014/main" id="{157AE697-3119-1B6B-B0DD-37ECD79FC039}"/>
              </a:ext>
            </a:extLst>
          </p:cNvPr>
          <p:cNvPicPr>
            <a:picLocks noChangeAspect="1"/>
          </p:cNvPicPr>
          <p:nvPr/>
        </p:nvPicPr>
        <p:blipFill>
          <a:blip r:embed="rId4"/>
          <a:stretch>
            <a:fillRect/>
          </a:stretch>
        </p:blipFill>
        <p:spPr>
          <a:xfrm>
            <a:off x="7163929" y="2010841"/>
            <a:ext cx="2909800" cy="4126547"/>
          </a:xfrm>
          <a:prstGeom prst="rect">
            <a:avLst/>
          </a:prstGeom>
        </p:spPr>
      </p:pic>
      <p:pic>
        <p:nvPicPr>
          <p:cNvPr id="9" name="Image 8">
            <a:extLst>
              <a:ext uri="{FF2B5EF4-FFF2-40B4-BE49-F238E27FC236}">
                <a16:creationId xmlns:a16="http://schemas.microsoft.com/office/drawing/2014/main" id="{E807DC88-7F9B-3AC6-2285-67F25318C1B7}"/>
              </a:ext>
            </a:extLst>
          </p:cNvPr>
          <p:cNvPicPr>
            <a:picLocks noChangeAspect="1"/>
          </p:cNvPicPr>
          <p:nvPr/>
        </p:nvPicPr>
        <p:blipFill>
          <a:blip r:embed="rId5"/>
          <a:stretch>
            <a:fillRect/>
          </a:stretch>
        </p:blipFill>
        <p:spPr>
          <a:xfrm rot="1491043">
            <a:off x="8819797" y="2601649"/>
            <a:ext cx="2507864" cy="3566160"/>
          </a:xfrm>
          <a:prstGeom prst="rect">
            <a:avLst/>
          </a:prstGeom>
        </p:spPr>
      </p:pic>
    </p:spTree>
    <p:extLst>
      <p:ext uri="{BB962C8B-B14F-4D97-AF65-F5344CB8AC3E}">
        <p14:creationId xmlns:p14="http://schemas.microsoft.com/office/powerpoint/2010/main" val="3191845477"/>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FEBB5-FD14-67E6-4ADB-22D9B58E16CA}"/>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5114AB6E-599C-4ACF-6F6A-C8D1EE63FC7D}"/>
              </a:ext>
            </a:extLst>
          </p:cNvPr>
          <p:cNvPicPr>
            <a:picLocks noChangeAspect="1"/>
          </p:cNvPicPr>
          <p:nvPr/>
        </p:nvPicPr>
        <p:blipFill>
          <a:blip r:embed="rId2"/>
          <a:stretch>
            <a:fillRect/>
          </a:stretch>
        </p:blipFill>
        <p:spPr>
          <a:xfrm>
            <a:off x="0" y="0"/>
            <a:ext cx="12192000" cy="6858000"/>
          </a:xfrm>
          <a:prstGeom prst="rect">
            <a:avLst/>
          </a:prstGeom>
        </p:spPr>
      </p:pic>
      <p:sp>
        <p:nvSpPr>
          <p:cNvPr id="7" name="Titre 1">
            <a:extLst>
              <a:ext uri="{FF2B5EF4-FFF2-40B4-BE49-F238E27FC236}">
                <a16:creationId xmlns:a16="http://schemas.microsoft.com/office/drawing/2014/main" id="{864A8608-376A-1576-A778-05CCACAE8586}"/>
              </a:ext>
            </a:extLst>
          </p:cNvPr>
          <p:cNvSpPr>
            <a:spLocks noGrp="1"/>
          </p:cNvSpPr>
          <p:nvPr>
            <p:ph type="title"/>
          </p:nvPr>
        </p:nvSpPr>
        <p:spPr>
          <a:xfrm>
            <a:off x="1308365" y="202407"/>
            <a:ext cx="9283172" cy="936625"/>
          </a:xfrm>
        </p:spPr>
        <p:txBody>
          <a:bodyPr>
            <a:noAutofit/>
          </a:bodyPr>
          <a:lstStyle/>
          <a:p>
            <a:pPr algn="ctr" eaLnBrk="1" hangingPunct="1"/>
            <a:r>
              <a:rPr lang="fr-FR" altLang="fr-FR" sz="4800" b="1" dirty="0"/>
              <a:t>Kakémono du CR</a:t>
            </a:r>
          </a:p>
        </p:txBody>
      </p:sp>
      <p:pic>
        <p:nvPicPr>
          <p:cNvPr id="2" name="Image 1">
            <a:extLst>
              <a:ext uri="{FF2B5EF4-FFF2-40B4-BE49-F238E27FC236}">
                <a16:creationId xmlns:a16="http://schemas.microsoft.com/office/drawing/2014/main" id="{04A71AE6-F8CC-3AA5-66B8-8FB9A948FF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130524" y="1085145"/>
            <a:ext cx="2511341" cy="5570448"/>
          </a:xfrm>
          <a:prstGeom prst="rect">
            <a:avLst/>
          </a:prstGeom>
        </p:spPr>
      </p:pic>
      <p:sp>
        <p:nvSpPr>
          <p:cNvPr id="6" name="Titre 1">
            <a:extLst>
              <a:ext uri="{FF2B5EF4-FFF2-40B4-BE49-F238E27FC236}">
                <a16:creationId xmlns:a16="http://schemas.microsoft.com/office/drawing/2014/main" id="{33E50363-D3BC-DDBD-B5D3-7704761B8AB5}"/>
              </a:ext>
            </a:extLst>
          </p:cNvPr>
          <p:cNvSpPr txBox="1">
            <a:spLocks/>
          </p:cNvSpPr>
          <p:nvPr/>
        </p:nvSpPr>
        <p:spPr>
          <a:xfrm rot="20282718">
            <a:off x="428289" y="3246437"/>
            <a:ext cx="5787324" cy="936625"/>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fr-FR" altLang="fr-FR" sz="4800" b="1" dirty="0"/>
              <a:t>Kakémono par CR</a:t>
            </a:r>
          </a:p>
        </p:txBody>
      </p:sp>
    </p:spTree>
    <p:extLst>
      <p:ext uri="{BB962C8B-B14F-4D97-AF65-F5344CB8AC3E}">
        <p14:creationId xmlns:p14="http://schemas.microsoft.com/office/powerpoint/2010/main" val="33900332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D35F3C-76E5-6835-6F76-27D8B763D7E8}"/>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3A29486D-9D70-0A72-895E-F30CB2FCF1E4}"/>
              </a:ext>
            </a:extLst>
          </p:cNvPr>
          <p:cNvPicPr>
            <a:picLocks noChangeAspect="1"/>
          </p:cNvPicPr>
          <p:nvPr/>
        </p:nvPicPr>
        <p:blipFill>
          <a:blip r:embed="rId2"/>
          <a:stretch>
            <a:fillRect/>
          </a:stretch>
        </p:blipFill>
        <p:spPr>
          <a:xfrm>
            <a:off x="0" y="0"/>
            <a:ext cx="12192000" cy="6858000"/>
          </a:xfrm>
          <a:prstGeom prst="rect">
            <a:avLst/>
          </a:prstGeom>
        </p:spPr>
      </p:pic>
      <p:sp>
        <p:nvSpPr>
          <p:cNvPr id="7" name="Titre 1">
            <a:extLst>
              <a:ext uri="{FF2B5EF4-FFF2-40B4-BE49-F238E27FC236}">
                <a16:creationId xmlns:a16="http://schemas.microsoft.com/office/drawing/2014/main" id="{4509A0BA-4EE7-7E5A-E49D-92641F3FDB57}"/>
              </a:ext>
            </a:extLst>
          </p:cNvPr>
          <p:cNvSpPr>
            <a:spLocks noGrp="1"/>
          </p:cNvSpPr>
          <p:nvPr>
            <p:ph type="title"/>
          </p:nvPr>
        </p:nvSpPr>
        <p:spPr>
          <a:xfrm>
            <a:off x="1308365" y="202407"/>
            <a:ext cx="9283172" cy="936625"/>
          </a:xfrm>
        </p:spPr>
        <p:txBody>
          <a:bodyPr>
            <a:noAutofit/>
          </a:bodyPr>
          <a:lstStyle/>
          <a:p>
            <a:pPr algn="ctr" eaLnBrk="1" hangingPunct="1"/>
            <a:r>
              <a:rPr lang="fr-FR" altLang="fr-FR" sz="4800" b="1" dirty="0"/>
              <a:t>Le Flyer</a:t>
            </a:r>
          </a:p>
        </p:txBody>
      </p:sp>
      <p:pic>
        <p:nvPicPr>
          <p:cNvPr id="9" name="Image 8">
            <a:extLst>
              <a:ext uri="{FF2B5EF4-FFF2-40B4-BE49-F238E27FC236}">
                <a16:creationId xmlns:a16="http://schemas.microsoft.com/office/drawing/2014/main" id="{CBC4C57A-ECAC-F2EF-0FA8-A93148352AE0}"/>
              </a:ext>
            </a:extLst>
          </p:cNvPr>
          <p:cNvPicPr>
            <a:picLocks noChangeAspect="1"/>
          </p:cNvPicPr>
          <p:nvPr/>
        </p:nvPicPr>
        <p:blipFill>
          <a:blip r:embed="rId3"/>
          <a:stretch>
            <a:fillRect/>
          </a:stretch>
        </p:blipFill>
        <p:spPr>
          <a:xfrm rot="20516382">
            <a:off x="1155397" y="750285"/>
            <a:ext cx="3746290" cy="5347568"/>
          </a:xfrm>
          <a:prstGeom prst="rect">
            <a:avLst/>
          </a:prstGeom>
        </p:spPr>
      </p:pic>
      <p:pic>
        <p:nvPicPr>
          <p:cNvPr id="10" name="Image 9">
            <a:extLst>
              <a:ext uri="{FF2B5EF4-FFF2-40B4-BE49-F238E27FC236}">
                <a16:creationId xmlns:a16="http://schemas.microsoft.com/office/drawing/2014/main" id="{6C1DE797-E0CF-B039-815B-FFA2A0CD9717}"/>
              </a:ext>
            </a:extLst>
          </p:cNvPr>
          <p:cNvPicPr>
            <a:picLocks noChangeAspect="1"/>
          </p:cNvPicPr>
          <p:nvPr/>
        </p:nvPicPr>
        <p:blipFill>
          <a:blip r:embed="rId3"/>
          <a:stretch>
            <a:fillRect/>
          </a:stretch>
        </p:blipFill>
        <p:spPr>
          <a:xfrm rot="20516382">
            <a:off x="1155397" y="750285"/>
            <a:ext cx="3746290" cy="5347568"/>
          </a:xfrm>
          <a:prstGeom prst="rect">
            <a:avLst/>
          </a:prstGeom>
        </p:spPr>
      </p:pic>
      <p:pic>
        <p:nvPicPr>
          <p:cNvPr id="11" name="Image 10">
            <a:extLst>
              <a:ext uri="{FF2B5EF4-FFF2-40B4-BE49-F238E27FC236}">
                <a16:creationId xmlns:a16="http://schemas.microsoft.com/office/drawing/2014/main" id="{2345AB6C-82CB-A137-AEE2-71118BFB3D43}"/>
              </a:ext>
            </a:extLst>
          </p:cNvPr>
          <p:cNvPicPr>
            <a:picLocks noChangeAspect="1"/>
          </p:cNvPicPr>
          <p:nvPr/>
        </p:nvPicPr>
        <p:blipFill>
          <a:blip r:embed="rId4"/>
          <a:stretch>
            <a:fillRect/>
          </a:stretch>
        </p:blipFill>
        <p:spPr>
          <a:xfrm rot="1034149">
            <a:off x="6909515" y="742413"/>
            <a:ext cx="3707613" cy="5257800"/>
          </a:xfrm>
          <a:prstGeom prst="rect">
            <a:avLst/>
          </a:prstGeom>
        </p:spPr>
      </p:pic>
    </p:spTree>
    <p:extLst>
      <p:ext uri="{BB962C8B-B14F-4D97-AF65-F5344CB8AC3E}">
        <p14:creationId xmlns:p14="http://schemas.microsoft.com/office/powerpoint/2010/main" val="3267522868"/>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Titre 1">
            <a:extLst>
              <a:ext uri="{FF2B5EF4-FFF2-40B4-BE49-F238E27FC236}">
                <a16:creationId xmlns:a16="http://schemas.microsoft.com/office/drawing/2014/main" id="{D7C2F2DE-AE6C-41DE-996D-F1A5AFAE14C2}"/>
              </a:ext>
            </a:extLst>
          </p:cNvPr>
          <p:cNvSpPr>
            <a:spLocks noGrp="1"/>
          </p:cNvSpPr>
          <p:nvPr>
            <p:ph type="title"/>
          </p:nvPr>
        </p:nvSpPr>
        <p:spPr>
          <a:xfrm>
            <a:off x="1992312" y="274638"/>
            <a:ext cx="8207375" cy="863600"/>
          </a:xfrm>
        </p:spPr>
        <p:txBody>
          <a:bodyPr>
            <a:normAutofit/>
          </a:bodyPr>
          <a:lstStyle/>
          <a:p>
            <a:pPr algn="ctr" eaLnBrk="1" hangingPunct="1"/>
            <a:r>
              <a:rPr lang="fr-FR" altLang="fr-FR" sz="4800" b="1" dirty="0"/>
              <a:t>Set de table</a:t>
            </a:r>
          </a:p>
        </p:txBody>
      </p:sp>
      <p:pic>
        <p:nvPicPr>
          <p:cNvPr id="6" name="Image 5">
            <a:extLst>
              <a:ext uri="{FF2B5EF4-FFF2-40B4-BE49-F238E27FC236}">
                <a16:creationId xmlns:a16="http://schemas.microsoft.com/office/drawing/2014/main" id="{8C147A2E-0732-0D43-EA19-CEE85E2946DB}"/>
              </a:ext>
            </a:extLst>
          </p:cNvPr>
          <p:cNvPicPr>
            <a:picLocks noChangeAspect="1"/>
          </p:cNvPicPr>
          <p:nvPr/>
        </p:nvPicPr>
        <p:blipFill>
          <a:blip r:embed="rId3"/>
          <a:stretch>
            <a:fillRect/>
          </a:stretch>
        </p:blipFill>
        <p:spPr>
          <a:xfrm>
            <a:off x="2583809" y="1249925"/>
            <a:ext cx="7300813" cy="5238959"/>
          </a:xfrm>
          <a:prstGeom prst="rect">
            <a:avLst/>
          </a:prstGeom>
        </p:spPr>
      </p:pic>
    </p:spTree>
    <p:extLst>
      <p:ext uri="{BB962C8B-B14F-4D97-AF65-F5344CB8AC3E}">
        <p14:creationId xmlns:p14="http://schemas.microsoft.com/office/powerpoint/2010/main" val="754032081"/>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Titre 1">
            <a:extLst>
              <a:ext uri="{FF2B5EF4-FFF2-40B4-BE49-F238E27FC236}">
                <a16:creationId xmlns:a16="http://schemas.microsoft.com/office/drawing/2014/main" id="{DBB9E9CE-7064-46C5-8D7F-665A1BB2185A}"/>
              </a:ext>
            </a:extLst>
          </p:cNvPr>
          <p:cNvSpPr>
            <a:spLocks noGrp="1"/>
          </p:cNvSpPr>
          <p:nvPr>
            <p:ph type="title"/>
          </p:nvPr>
        </p:nvSpPr>
        <p:spPr>
          <a:xfrm>
            <a:off x="298035" y="0"/>
            <a:ext cx="8207375" cy="1956090"/>
          </a:xfrm>
        </p:spPr>
        <p:txBody>
          <a:bodyPr rtlCol="0">
            <a:normAutofit/>
          </a:bodyPr>
          <a:lstStyle/>
          <a:p>
            <a:pPr algn="ctr" eaLnBrk="1" fontAlgn="auto" hangingPunct="1">
              <a:spcAft>
                <a:spcPts val="0"/>
              </a:spcAft>
              <a:defRPr/>
            </a:pPr>
            <a:r>
              <a:rPr lang="fr-FR" sz="4800" b="1" dirty="0"/>
              <a:t>Les produits de</a:t>
            </a:r>
            <a:br>
              <a:rPr lang="fr-FR" sz="4800" b="1" dirty="0"/>
            </a:br>
            <a:r>
              <a:rPr lang="fr-FR" sz="4800" b="1" dirty="0"/>
              <a:t>solidarité</a:t>
            </a:r>
          </a:p>
        </p:txBody>
      </p:sp>
      <p:sp>
        <p:nvSpPr>
          <p:cNvPr id="6" name="Espace réservé du texte 2">
            <a:extLst>
              <a:ext uri="{FF2B5EF4-FFF2-40B4-BE49-F238E27FC236}">
                <a16:creationId xmlns:a16="http://schemas.microsoft.com/office/drawing/2014/main" id="{979D62DF-4895-444B-AB9B-539676AFE74E}"/>
              </a:ext>
            </a:extLst>
          </p:cNvPr>
          <p:cNvSpPr txBox="1">
            <a:spLocks/>
          </p:cNvSpPr>
          <p:nvPr/>
        </p:nvSpPr>
        <p:spPr>
          <a:xfrm>
            <a:off x="1595858" y="3568548"/>
            <a:ext cx="2663825" cy="80168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altLang="fr-FR" sz="4400" dirty="0"/>
              <a:t>L’agenda</a:t>
            </a:r>
          </a:p>
        </p:txBody>
      </p:sp>
      <p:pic>
        <p:nvPicPr>
          <p:cNvPr id="7" name="Image 6">
            <a:extLst>
              <a:ext uri="{FF2B5EF4-FFF2-40B4-BE49-F238E27FC236}">
                <a16:creationId xmlns:a16="http://schemas.microsoft.com/office/drawing/2014/main" id="{42ED2BBD-238C-8896-1380-F5393C2CF9DC}"/>
              </a:ext>
            </a:extLst>
          </p:cNvPr>
          <p:cNvPicPr>
            <a:picLocks noChangeAspect="1"/>
          </p:cNvPicPr>
          <p:nvPr/>
        </p:nvPicPr>
        <p:blipFill>
          <a:blip r:embed="rId3"/>
          <a:stretch>
            <a:fillRect/>
          </a:stretch>
        </p:blipFill>
        <p:spPr>
          <a:xfrm rot="978863">
            <a:off x="6390386" y="1630008"/>
            <a:ext cx="3012342" cy="4239760"/>
          </a:xfrm>
          <a:prstGeom prst="rect">
            <a:avLst/>
          </a:prstGeom>
        </p:spPr>
      </p:pic>
    </p:spTree>
    <p:extLst>
      <p:ext uri="{BB962C8B-B14F-4D97-AF65-F5344CB8AC3E}">
        <p14:creationId xmlns:p14="http://schemas.microsoft.com/office/powerpoint/2010/main" val="4091753986"/>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Espace réservé du texte 4">
            <a:extLst>
              <a:ext uri="{FF2B5EF4-FFF2-40B4-BE49-F238E27FC236}">
                <a16:creationId xmlns:a16="http://schemas.microsoft.com/office/drawing/2014/main" id="{5BD20A30-9B7B-44FD-9187-B93442F40065}"/>
              </a:ext>
            </a:extLst>
          </p:cNvPr>
          <p:cNvSpPr txBox="1">
            <a:spLocks/>
          </p:cNvSpPr>
          <p:nvPr/>
        </p:nvSpPr>
        <p:spPr>
          <a:xfrm rot="20471454">
            <a:off x="616115" y="2671287"/>
            <a:ext cx="3744912" cy="1152525"/>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fr-FR" altLang="fr-FR" sz="4000" dirty="0"/>
              <a:t>Le bon d’entraide</a:t>
            </a:r>
          </a:p>
        </p:txBody>
      </p:sp>
      <p:sp>
        <p:nvSpPr>
          <p:cNvPr id="5" name="Titre 1">
            <a:extLst>
              <a:ext uri="{FF2B5EF4-FFF2-40B4-BE49-F238E27FC236}">
                <a16:creationId xmlns:a16="http://schemas.microsoft.com/office/drawing/2014/main" id="{01A3E3C8-CC99-44DB-9F6A-DB8D5EB02BD2}"/>
              </a:ext>
            </a:extLst>
          </p:cNvPr>
          <p:cNvSpPr>
            <a:spLocks noGrp="1"/>
          </p:cNvSpPr>
          <p:nvPr>
            <p:ph type="title"/>
          </p:nvPr>
        </p:nvSpPr>
        <p:spPr>
          <a:xfrm>
            <a:off x="1558509" y="-2"/>
            <a:ext cx="6483639" cy="1803055"/>
          </a:xfrm>
        </p:spPr>
        <p:txBody>
          <a:bodyPr>
            <a:normAutofit/>
          </a:bodyPr>
          <a:lstStyle/>
          <a:p>
            <a:pPr algn="ctr" eaLnBrk="1" hangingPunct="1"/>
            <a:r>
              <a:rPr lang="fr-FR" altLang="fr-FR" sz="4800" b="1" dirty="0"/>
              <a:t>Les produits de </a:t>
            </a:r>
            <a:br>
              <a:rPr lang="fr-FR" altLang="fr-FR" sz="4800" b="1" dirty="0"/>
            </a:br>
            <a:r>
              <a:rPr lang="fr-FR" altLang="fr-FR" sz="4800" b="1" dirty="0"/>
              <a:t>solidarité</a:t>
            </a:r>
            <a:r>
              <a:rPr lang="fr-FR" altLang="fr-FR" sz="2000" dirty="0"/>
              <a:t> (suite)</a:t>
            </a:r>
          </a:p>
        </p:txBody>
      </p:sp>
      <p:pic>
        <p:nvPicPr>
          <p:cNvPr id="7" name="Image 6">
            <a:extLst>
              <a:ext uri="{FF2B5EF4-FFF2-40B4-BE49-F238E27FC236}">
                <a16:creationId xmlns:a16="http://schemas.microsoft.com/office/drawing/2014/main" id="{AC0D8D06-115C-AD38-F5A5-BCCBCF4761D5}"/>
              </a:ext>
            </a:extLst>
          </p:cNvPr>
          <p:cNvPicPr>
            <a:picLocks noChangeAspect="1"/>
          </p:cNvPicPr>
          <p:nvPr/>
        </p:nvPicPr>
        <p:blipFill>
          <a:blip r:embed="rId3"/>
          <a:stretch>
            <a:fillRect/>
          </a:stretch>
        </p:blipFill>
        <p:spPr>
          <a:xfrm rot="1132905">
            <a:off x="6715162" y="1299293"/>
            <a:ext cx="3208505" cy="4511813"/>
          </a:xfrm>
          <a:prstGeom prst="rect">
            <a:avLst/>
          </a:prstGeom>
        </p:spPr>
      </p:pic>
    </p:spTree>
    <p:extLst>
      <p:ext uri="{BB962C8B-B14F-4D97-AF65-F5344CB8AC3E}">
        <p14:creationId xmlns:p14="http://schemas.microsoft.com/office/powerpoint/2010/main" val="3570170292"/>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Picture 5" descr="C:\Documents and Settings\orga\Bureau\Prépa Inter CR\couv cd.jpg">
            <a:extLst>
              <a:ext uri="{FF2B5EF4-FFF2-40B4-BE49-F238E27FC236}">
                <a16:creationId xmlns:a16="http://schemas.microsoft.com/office/drawing/2014/main" id="{A4E4CF47-FF2F-47E8-B42B-CF6294CB87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08551" y="692150"/>
            <a:ext cx="5561013" cy="595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2">
            <a:extLst>
              <a:ext uri="{FF2B5EF4-FFF2-40B4-BE49-F238E27FC236}">
                <a16:creationId xmlns:a16="http://schemas.microsoft.com/office/drawing/2014/main" id="{A0A5A328-8234-42CD-AB40-9C46CA4977A6}"/>
              </a:ext>
            </a:extLst>
          </p:cNvPr>
          <p:cNvSpPr>
            <a:spLocks noGrp="1"/>
          </p:cNvSpPr>
          <p:nvPr>
            <p:ph type="title"/>
          </p:nvPr>
        </p:nvSpPr>
        <p:spPr>
          <a:xfrm>
            <a:off x="1008063" y="692150"/>
            <a:ext cx="2892425" cy="1079500"/>
          </a:xfrm>
        </p:spPr>
        <p:txBody>
          <a:bodyPr>
            <a:normAutofit/>
          </a:bodyPr>
          <a:lstStyle/>
          <a:p>
            <a:pPr algn="ctr" eaLnBrk="1" hangingPunct="1"/>
            <a:r>
              <a:rPr lang="fr-FR" altLang="fr-FR" sz="4800" b="1" dirty="0"/>
              <a:t>Le Film</a:t>
            </a:r>
          </a:p>
        </p:txBody>
      </p:sp>
      <p:sp>
        <p:nvSpPr>
          <p:cNvPr id="6" name="ZoneTexte 3">
            <a:extLst>
              <a:ext uri="{FF2B5EF4-FFF2-40B4-BE49-F238E27FC236}">
                <a16:creationId xmlns:a16="http://schemas.microsoft.com/office/drawing/2014/main" id="{37B27F31-29FA-4316-B057-B09AA73D09EE}"/>
              </a:ext>
            </a:extLst>
          </p:cNvPr>
          <p:cNvSpPr txBox="1">
            <a:spLocks noChangeArrowheads="1"/>
          </p:cNvSpPr>
          <p:nvPr/>
        </p:nvSpPr>
        <p:spPr bwMode="auto">
          <a:xfrm>
            <a:off x="1008063" y="2653772"/>
            <a:ext cx="2928937" cy="3170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defRPr/>
            </a:pPr>
            <a:r>
              <a:rPr lang="fr-FR" altLang="fr-FR" sz="4000" dirty="0">
                <a:solidFill>
                  <a:prstClr val="black"/>
                </a:solidFill>
                <a:latin typeface="Calibri"/>
              </a:rPr>
              <a:t>Il synthétise la vie de l’ONCF depuis sa création</a:t>
            </a:r>
          </a:p>
        </p:txBody>
      </p:sp>
    </p:spTree>
    <p:extLst>
      <p:ext uri="{BB962C8B-B14F-4D97-AF65-F5344CB8AC3E}">
        <p14:creationId xmlns:p14="http://schemas.microsoft.com/office/powerpoint/2010/main" val="3571579506"/>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Image 3" descr="Scan20001.JPG">
            <a:extLst>
              <a:ext uri="{FF2B5EF4-FFF2-40B4-BE49-F238E27FC236}">
                <a16:creationId xmlns:a16="http://schemas.microsoft.com/office/drawing/2014/main" id="{A2D45151-3F1D-440F-A2CB-690902D4694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24563" y="260350"/>
            <a:ext cx="4602162" cy="631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AutoShape 23">
            <a:extLst>
              <a:ext uri="{FF2B5EF4-FFF2-40B4-BE49-F238E27FC236}">
                <a16:creationId xmlns:a16="http://schemas.microsoft.com/office/drawing/2014/main" id="{4F7625C1-FA13-4083-8A23-F92934732CDD}"/>
              </a:ext>
            </a:extLst>
          </p:cNvPr>
          <p:cNvSpPr>
            <a:spLocks noChangeArrowheads="1"/>
          </p:cNvSpPr>
          <p:nvPr/>
        </p:nvSpPr>
        <p:spPr bwMode="auto">
          <a:xfrm>
            <a:off x="952501" y="2312988"/>
            <a:ext cx="2462212" cy="4032250"/>
          </a:xfrm>
          <a:prstGeom prst="roundRect">
            <a:avLst>
              <a:gd name="adj" fmla="val 16630"/>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round/>
                <a:headEnd/>
                <a:tailEnd/>
              </a14:hiddenLine>
            </a:ext>
          </a:extLst>
        </p:spPr>
        <p:txBody>
          <a:bodyPr lIns="90488" tIns="44450" rIns="90488" bIns="44450"/>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ct val="0"/>
              </a:spcAft>
              <a:defRPr/>
            </a:pPr>
            <a:r>
              <a:rPr lang="fr-FR" altLang="fr-FR" dirty="0">
                <a:solidFill>
                  <a:prstClr val="black"/>
                </a:solidFill>
                <a:latin typeface="Calibri"/>
              </a:rPr>
              <a:t>La connaissance de la vie de notre association peut-être améliorée par le formidable outil qu’est le livre de notre centenaire</a:t>
            </a:r>
          </a:p>
        </p:txBody>
      </p:sp>
      <p:sp>
        <p:nvSpPr>
          <p:cNvPr id="6" name="Espace réservé du contenu 2">
            <a:extLst>
              <a:ext uri="{FF2B5EF4-FFF2-40B4-BE49-F238E27FC236}">
                <a16:creationId xmlns:a16="http://schemas.microsoft.com/office/drawing/2014/main" id="{B4A362B4-13C9-4827-BB13-5ADEBE0E42FF}"/>
              </a:ext>
            </a:extLst>
          </p:cNvPr>
          <p:cNvSpPr>
            <a:spLocks noGrp="1"/>
          </p:cNvSpPr>
          <p:nvPr>
            <p:ph idx="1"/>
          </p:nvPr>
        </p:nvSpPr>
        <p:spPr>
          <a:xfrm>
            <a:off x="4238626" y="2997200"/>
            <a:ext cx="1785937" cy="2663825"/>
          </a:xfrm>
        </p:spPr>
        <p:txBody>
          <a:bodyPr/>
          <a:lstStyle/>
          <a:p>
            <a:pPr algn="r" eaLnBrk="1" hangingPunct="1">
              <a:buFont typeface="Wingdings" panose="05000000000000000000" pitchFamily="2" charset="2"/>
              <a:buNone/>
            </a:pPr>
            <a:endParaRPr lang="fr-FR" altLang="fr-FR" sz="1800" dirty="0"/>
          </a:p>
          <a:p>
            <a:pPr algn="ctr" eaLnBrk="1" hangingPunct="1">
              <a:buFont typeface="Wingdings" panose="05000000000000000000" pitchFamily="2" charset="2"/>
              <a:buNone/>
            </a:pPr>
            <a:r>
              <a:rPr lang="fr-FR" altLang="fr-FR" sz="1800" i="1" dirty="0">
                <a:solidFill>
                  <a:srgbClr val="FF0000"/>
                </a:solidFill>
              </a:rPr>
              <a:t>Histoire</a:t>
            </a:r>
          </a:p>
          <a:p>
            <a:pPr algn="ctr" eaLnBrk="1" hangingPunct="1">
              <a:buFont typeface="Wingdings" panose="05000000000000000000" pitchFamily="2" charset="2"/>
              <a:buNone/>
            </a:pPr>
            <a:r>
              <a:rPr lang="fr-FR" altLang="fr-FR" sz="1800" i="1" dirty="0">
                <a:solidFill>
                  <a:srgbClr val="FF0000"/>
                </a:solidFill>
              </a:rPr>
              <a:t>d’un </a:t>
            </a:r>
          </a:p>
          <a:p>
            <a:pPr algn="ctr" eaLnBrk="1" hangingPunct="1">
              <a:buFont typeface="Wingdings" panose="05000000000000000000" pitchFamily="2" charset="2"/>
              <a:buNone/>
            </a:pPr>
            <a:r>
              <a:rPr lang="fr-FR" altLang="fr-FR" sz="1800" i="1" dirty="0">
                <a:solidFill>
                  <a:srgbClr val="FF0000"/>
                </a:solidFill>
              </a:rPr>
              <a:t>engagement</a:t>
            </a:r>
          </a:p>
          <a:p>
            <a:pPr algn="ctr" eaLnBrk="1" hangingPunct="1">
              <a:buFont typeface="Wingdings" panose="05000000000000000000" pitchFamily="2" charset="2"/>
              <a:buNone/>
            </a:pPr>
            <a:r>
              <a:rPr lang="fr-FR" altLang="fr-FR" sz="1800" i="1" dirty="0">
                <a:solidFill>
                  <a:srgbClr val="FF0000"/>
                </a:solidFill>
              </a:rPr>
              <a:t>pour</a:t>
            </a:r>
          </a:p>
          <a:p>
            <a:pPr algn="ctr" eaLnBrk="1" hangingPunct="1">
              <a:buFont typeface="Wingdings" panose="05000000000000000000" pitchFamily="2" charset="2"/>
              <a:buNone/>
            </a:pPr>
            <a:r>
              <a:rPr lang="fr-FR" altLang="fr-FR" sz="1800" i="1" dirty="0">
                <a:solidFill>
                  <a:srgbClr val="FF0000"/>
                </a:solidFill>
              </a:rPr>
              <a:t>l’enfance</a:t>
            </a:r>
          </a:p>
        </p:txBody>
      </p:sp>
      <p:sp>
        <p:nvSpPr>
          <p:cNvPr id="7" name="Titre 1">
            <a:extLst>
              <a:ext uri="{FF2B5EF4-FFF2-40B4-BE49-F238E27FC236}">
                <a16:creationId xmlns:a16="http://schemas.microsoft.com/office/drawing/2014/main" id="{3C032069-9313-4BB9-A539-0E1288029FE6}"/>
              </a:ext>
            </a:extLst>
          </p:cNvPr>
          <p:cNvSpPr>
            <a:spLocks noGrp="1"/>
          </p:cNvSpPr>
          <p:nvPr>
            <p:ph type="title"/>
          </p:nvPr>
        </p:nvSpPr>
        <p:spPr>
          <a:xfrm>
            <a:off x="212991" y="260350"/>
            <a:ext cx="5598582" cy="1738313"/>
          </a:xfrm>
        </p:spPr>
        <p:txBody>
          <a:bodyPr>
            <a:normAutofit/>
          </a:bodyPr>
          <a:lstStyle/>
          <a:p>
            <a:pPr eaLnBrk="1" hangingPunct="1"/>
            <a:r>
              <a:rPr lang="fr-FR" altLang="fr-FR" sz="4800" b="1" dirty="0"/>
              <a:t>Le livre du centenaire</a:t>
            </a:r>
          </a:p>
        </p:txBody>
      </p:sp>
    </p:spTree>
    <p:extLst>
      <p:ext uri="{BB962C8B-B14F-4D97-AF65-F5344CB8AC3E}">
        <p14:creationId xmlns:p14="http://schemas.microsoft.com/office/powerpoint/2010/main" val="381456431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5" name="WordArt 5">
            <a:extLst>
              <a:ext uri="{FF2B5EF4-FFF2-40B4-BE49-F238E27FC236}">
                <a16:creationId xmlns:a16="http://schemas.microsoft.com/office/drawing/2014/main" id="{F9C4062C-07F0-432B-BBB3-0E68A16DC8FF}"/>
              </a:ext>
            </a:extLst>
          </p:cNvPr>
          <p:cNvSpPr>
            <a:spLocks noChangeArrowheads="1" noChangeShapeType="1" noTextEdit="1"/>
          </p:cNvSpPr>
          <p:nvPr/>
        </p:nvSpPr>
        <p:spPr bwMode="auto">
          <a:xfrm rot="20214981">
            <a:off x="857636" y="393647"/>
            <a:ext cx="4740276" cy="2514705"/>
          </a:xfrm>
          <a:prstGeom prst="rect">
            <a:avLst/>
          </a:prstGeom>
        </p:spPr>
        <p:txBody>
          <a:bodyPr wrap="none" fromWordArt="1">
            <a:prstTxWarp prst="textDeflateBottom">
              <a:avLst>
                <a:gd name="adj" fmla="val 76472"/>
              </a:avLst>
            </a:prstTxWarp>
            <a:scene3d>
              <a:camera prst="legacyPerspectiveFront">
                <a:rot lat="19799980" lon="19439992" rev="0"/>
              </a:camera>
              <a:lightRig rig="legacyNormal2" dir="t"/>
            </a:scene3d>
            <a:sp3d extrusionH="354000" prstMaterial="legacyMatte">
              <a:extrusionClr>
                <a:srgbClr val="939676"/>
              </a:extrusionClr>
              <a:contourClr>
                <a:srgbClr val="FF0000"/>
              </a:contourClr>
            </a:sp3d>
          </a:bodyPr>
          <a:lstStyle/>
          <a:p>
            <a:pPr algn="ctr" eaLnBrk="0" fontAlgn="base" hangingPunct="0">
              <a:spcBef>
                <a:spcPct val="0"/>
              </a:spcBef>
              <a:spcAft>
                <a:spcPct val="0"/>
              </a:spcAft>
            </a:pPr>
            <a:r>
              <a:rPr lang="fr-FR" sz="3600" b="1" kern="10" dirty="0">
                <a:ln w="9525">
                  <a:round/>
                  <a:headEnd/>
                  <a:tailEnd/>
                </a:ln>
                <a:solidFill>
                  <a:srgbClr val="FF0000"/>
                </a:solidFill>
                <a:latin typeface="Calibri" panose="020F0502020204030204" pitchFamily="34" charset="0"/>
                <a:cs typeface="Calibri" panose="020F0502020204030204" pitchFamily="34" charset="0"/>
              </a:rPr>
              <a:t>Le site internet</a:t>
            </a:r>
          </a:p>
          <a:p>
            <a:pPr algn="ctr" eaLnBrk="0" fontAlgn="base" hangingPunct="0">
              <a:spcBef>
                <a:spcPct val="0"/>
              </a:spcBef>
              <a:spcAft>
                <a:spcPct val="0"/>
              </a:spcAft>
            </a:pPr>
            <a:r>
              <a:rPr lang="fr-FR" sz="3600" b="1" kern="10" dirty="0">
                <a:ln w="9525">
                  <a:round/>
                  <a:headEnd/>
                  <a:tailEnd/>
                </a:ln>
                <a:solidFill>
                  <a:srgbClr val="FF0000"/>
                </a:solidFill>
                <a:latin typeface="Calibri" panose="020F0502020204030204" pitchFamily="34" charset="0"/>
                <a:cs typeface="Calibri" panose="020F0502020204030204" pitchFamily="34" charset="0"/>
              </a:rPr>
              <a:t>www.oncf.fr</a:t>
            </a:r>
          </a:p>
          <a:p>
            <a:pPr algn="ctr" eaLnBrk="0" fontAlgn="base" hangingPunct="0">
              <a:spcBef>
                <a:spcPct val="0"/>
              </a:spcBef>
              <a:spcAft>
                <a:spcPct val="0"/>
              </a:spcAft>
            </a:pPr>
            <a:endParaRPr lang="fr-FR" sz="3600" b="1" kern="10" dirty="0">
              <a:ln w="9525">
                <a:round/>
                <a:headEnd/>
                <a:tailEnd/>
              </a:ln>
              <a:solidFill>
                <a:srgbClr val="FF0000"/>
              </a:solidFill>
              <a:latin typeface="Calibri" panose="020F0502020204030204" pitchFamily="34" charset="0"/>
              <a:cs typeface="Calibri" panose="020F0502020204030204" pitchFamily="34" charset="0"/>
            </a:endParaRPr>
          </a:p>
        </p:txBody>
      </p:sp>
      <p:pic>
        <p:nvPicPr>
          <p:cNvPr id="6" name="Image 5">
            <a:extLst>
              <a:ext uri="{FF2B5EF4-FFF2-40B4-BE49-F238E27FC236}">
                <a16:creationId xmlns:a16="http://schemas.microsoft.com/office/drawing/2014/main" id="{14164B1F-5F1F-2546-DC89-5493E1B7D79A}"/>
              </a:ext>
            </a:extLst>
          </p:cNvPr>
          <p:cNvPicPr>
            <a:picLocks noChangeAspect="1"/>
          </p:cNvPicPr>
          <p:nvPr/>
        </p:nvPicPr>
        <p:blipFill>
          <a:blip r:embed="rId3"/>
          <a:stretch>
            <a:fillRect/>
          </a:stretch>
        </p:blipFill>
        <p:spPr>
          <a:xfrm>
            <a:off x="2464506" y="1913468"/>
            <a:ext cx="9465938" cy="4780246"/>
          </a:xfrm>
          <a:prstGeom prst="rect">
            <a:avLst/>
          </a:prstGeom>
        </p:spPr>
      </p:pic>
    </p:spTree>
    <p:extLst>
      <p:ext uri="{BB962C8B-B14F-4D97-AF65-F5344CB8AC3E}">
        <p14:creationId xmlns:p14="http://schemas.microsoft.com/office/powerpoint/2010/main" val="403187167"/>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Picture 54">
            <a:extLst>
              <a:ext uri="{FF2B5EF4-FFF2-40B4-BE49-F238E27FC236}">
                <a16:creationId xmlns:a16="http://schemas.microsoft.com/office/drawing/2014/main" id="{F845FA1B-6F5D-4235-B682-4A3AA72BB2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77847" y="1908968"/>
            <a:ext cx="5927725" cy="4465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5">
            <a:extLst>
              <a:ext uri="{FF2B5EF4-FFF2-40B4-BE49-F238E27FC236}">
                <a16:creationId xmlns:a16="http://schemas.microsoft.com/office/drawing/2014/main" id="{DEAAAEE0-1BAF-4D76-8621-1F50A973B69F}"/>
              </a:ext>
            </a:extLst>
          </p:cNvPr>
          <p:cNvSpPr txBox="1">
            <a:spLocks noChangeArrowheads="1"/>
          </p:cNvSpPr>
          <p:nvPr/>
        </p:nvSpPr>
        <p:spPr bwMode="auto">
          <a:xfrm>
            <a:off x="1120776" y="2089547"/>
            <a:ext cx="2341563"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ct val="0"/>
              </a:spcAft>
              <a:defRPr/>
            </a:pPr>
            <a:r>
              <a:rPr lang="fr-FR" altLang="fr-FR" sz="2800" dirty="0">
                <a:solidFill>
                  <a:prstClr val="black"/>
                </a:solidFill>
                <a:latin typeface="Calibri"/>
              </a:rPr>
              <a:t>Structure d’accueil pour les séjours de vacances pupilles.</a:t>
            </a:r>
          </a:p>
          <a:p>
            <a:pPr algn="ctr" eaLnBrk="0" fontAlgn="base" hangingPunct="0">
              <a:spcBef>
                <a:spcPct val="0"/>
              </a:spcBef>
              <a:spcAft>
                <a:spcPct val="0"/>
              </a:spcAft>
              <a:defRPr/>
            </a:pPr>
            <a:endParaRPr lang="fr-FR" altLang="fr-FR" sz="2800" dirty="0">
              <a:solidFill>
                <a:prstClr val="black"/>
              </a:solidFill>
              <a:latin typeface="Calibri"/>
            </a:endParaRPr>
          </a:p>
          <a:p>
            <a:pPr eaLnBrk="0" fontAlgn="base" hangingPunct="0">
              <a:spcBef>
                <a:spcPct val="0"/>
              </a:spcBef>
              <a:spcAft>
                <a:spcPct val="0"/>
              </a:spcAft>
              <a:defRPr/>
            </a:pPr>
            <a:r>
              <a:rPr lang="fr-FR" altLang="fr-FR" sz="2800" dirty="0">
                <a:solidFill>
                  <a:prstClr val="black"/>
                </a:solidFill>
                <a:latin typeface="Calibri"/>
              </a:rPr>
              <a:t>Tarifs préférentiels</a:t>
            </a:r>
          </a:p>
          <a:p>
            <a:pPr eaLnBrk="0" fontAlgn="base" hangingPunct="0">
              <a:spcBef>
                <a:spcPct val="0"/>
              </a:spcBef>
              <a:spcAft>
                <a:spcPct val="0"/>
              </a:spcAft>
              <a:defRPr/>
            </a:pPr>
            <a:r>
              <a:rPr lang="fr-FR" altLang="fr-FR" sz="2800" dirty="0">
                <a:solidFill>
                  <a:prstClr val="black"/>
                </a:solidFill>
                <a:latin typeface="Calibri"/>
              </a:rPr>
              <a:t>aux adhérents de l’ONCF</a:t>
            </a:r>
          </a:p>
        </p:txBody>
      </p:sp>
      <p:sp>
        <p:nvSpPr>
          <p:cNvPr id="6" name="Titre 1">
            <a:extLst>
              <a:ext uri="{FF2B5EF4-FFF2-40B4-BE49-F238E27FC236}">
                <a16:creationId xmlns:a16="http://schemas.microsoft.com/office/drawing/2014/main" id="{4E9C0215-72C6-4E15-8440-E3C93C68EFC0}"/>
              </a:ext>
            </a:extLst>
          </p:cNvPr>
          <p:cNvSpPr>
            <a:spLocks noGrp="1"/>
          </p:cNvSpPr>
          <p:nvPr>
            <p:ph type="title"/>
          </p:nvPr>
        </p:nvSpPr>
        <p:spPr>
          <a:xfrm>
            <a:off x="1428434" y="483395"/>
            <a:ext cx="8207375" cy="1238250"/>
          </a:xfrm>
        </p:spPr>
        <p:txBody>
          <a:bodyPr>
            <a:noAutofit/>
          </a:bodyPr>
          <a:lstStyle/>
          <a:p>
            <a:pPr algn="ctr" eaLnBrk="1" hangingPunct="1"/>
            <a:r>
              <a:rPr lang="fr-FR" altLang="fr-FR" sz="4800" b="1" dirty="0"/>
              <a:t>Le chalet Pierre Sémard</a:t>
            </a:r>
            <a:br>
              <a:rPr lang="fr-FR" altLang="fr-FR" sz="4800" b="1" dirty="0"/>
            </a:br>
            <a:r>
              <a:rPr lang="fr-FR" altLang="fr-FR" sz="2000" b="1" dirty="0"/>
              <a:t>www.chalet-hotel-psemard.com</a:t>
            </a:r>
          </a:p>
        </p:txBody>
      </p:sp>
    </p:spTree>
    <p:extLst>
      <p:ext uri="{BB962C8B-B14F-4D97-AF65-F5344CB8AC3E}">
        <p14:creationId xmlns:p14="http://schemas.microsoft.com/office/powerpoint/2010/main" val="413385490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pic>
        <p:nvPicPr>
          <p:cNvPr id="3" name="Picture 6" descr="C:\Documents and Settings\Administrateur\Mes documents\Mes images\100NIKON\DSCN3428.JPG">
            <a:extLst>
              <a:ext uri="{FF2B5EF4-FFF2-40B4-BE49-F238E27FC236}">
                <a16:creationId xmlns:a16="http://schemas.microsoft.com/office/drawing/2014/main" id="{D6B4E9D1-80D7-431C-811A-85CDC797FB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33146" y="1789643"/>
            <a:ext cx="6388100" cy="4392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re 6">
            <a:extLst>
              <a:ext uri="{FF2B5EF4-FFF2-40B4-BE49-F238E27FC236}">
                <a16:creationId xmlns:a16="http://schemas.microsoft.com/office/drawing/2014/main" id="{F242F7FB-8EBA-4C7A-8AF9-0B8B769470A3}"/>
              </a:ext>
            </a:extLst>
          </p:cNvPr>
          <p:cNvSpPr>
            <a:spLocks noGrp="1"/>
          </p:cNvSpPr>
          <p:nvPr>
            <p:ph type="title"/>
          </p:nvPr>
        </p:nvSpPr>
        <p:spPr>
          <a:xfrm>
            <a:off x="4223544" y="252415"/>
            <a:ext cx="3744912" cy="1079500"/>
          </a:xfrm>
        </p:spPr>
        <p:txBody>
          <a:bodyPr>
            <a:normAutofit/>
          </a:bodyPr>
          <a:lstStyle/>
          <a:p>
            <a:pPr algn="ctr" eaLnBrk="1" hangingPunct="1"/>
            <a:r>
              <a:rPr lang="fr-FR" altLang="fr-FR" sz="4800" b="1" dirty="0"/>
              <a:t>Médaille</a:t>
            </a:r>
          </a:p>
        </p:txBody>
      </p:sp>
    </p:spTree>
    <p:extLst>
      <p:ext uri="{BB962C8B-B14F-4D97-AF65-F5344CB8AC3E}">
        <p14:creationId xmlns:p14="http://schemas.microsoft.com/office/powerpoint/2010/main" val="2510365479"/>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Rectangle 3">
            <a:extLst>
              <a:ext uri="{FF2B5EF4-FFF2-40B4-BE49-F238E27FC236}">
                <a16:creationId xmlns:a16="http://schemas.microsoft.com/office/drawing/2014/main" id="{D0586A92-5303-4829-8110-208B5F12892E}"/>
              </a:ext>
            </a:extLst>
          </p:cNvPr>
          <p:cNvSpPr>
            <a:spLocks noGrp="1" noChangeArrowheads="1"/>
          </p:cNvSpPr>
          <p:nvPr>
            <p:ph idx="1"/>
          </p:nvPr>
        </p:nvSpPr>
        <p:spPr>
          <a:xfrm>
            <a:off x="2169583" y="2008188"/>
            <a:ext cx="7852833" cy="2555346"/>
          </a:xfrm>
        </p:spPr>
        <p:txBody>
          <a:bodyPr rtlCol="0">
            <a:normAutofit/>
          </a:bodyPr>
          <a:lstStyle/>
          <a:p>
            <a:pPr indent="-274320" algn="ctr" eaLnBrk="1" fontAlgn="auto" hangingPunct="1">
              <a:spcAft>
                <a:spcPts val="0"/>
              </a:spcAft>
              <a:buClr>
                <a:schemeClr val="accent1">
                  <a:lumMod val="75000"/>
                </a:schemeClr>
              </a:buClr>
              <a:buNone/>
              <a:defRPr/>
            </a:pPr>
            <a:r>
              <a:rPr lang="fr-FR" sz="4800" b="1" dirty="0">
                <a:latin typeface="+mj-lt"/>
              </a:rPr>
              <a:t>Présentation</a:t>
            </a:r>
          </a:p>
          <a:p>
            <a:pPr indent="-274320" algn="ctr" eaLnBrk="1" fontAlgn="auto" hangingPunct="1">
              <a:spcAft>
                <a:spcPts val="0"/>
              </a:spcAft>
              <a:buClr>
                <a:schemeClr val="accent1">
                  <a:lumMod val="75000"/>
                </a:schemeClr>
              </a:buClr>
              <a:buNone/>
              <a:defRPr/>
            </a:pPr>
            <a:r>
              <a:rPr lang="fr-FR" sz="4800" b="1" dirty="0">
                <a:latin typeface="+mj-lt"/>
              </a:rPr>
              <a:t>des autres formations</a:t>
            </a:r>
          </a:p>
          <a:p>
            <a:pPr indent="-274320" eaLnBrk="1" fontAlgn="auto" hangingPunct="1">
              <a:spcAft>
                <a:spcPts val="0"/>
              </a:spcAft>
              <a:buClr>
                <a:schemeClr val="accent1">
                  <a:lumMod val="75000"/>
                </a:schemeClr>
              </a:buClr>
              <a:buFont typeface="Wingdings 3" charset="2"/>
              <a:buChar char=""/>
              <a:defRPr/>
            </a:pPr>
            <a:endParaRPr lang="fr-FR" sz="4800" b="1" dirty="0"/>
          </a:p>
        </p:txBody>
      </p:sp>
      <p:pic>
        <p:nvPicPr>
          <p:cNvPr id="2" name="Image 1">
            <a:extLst>
              <a:ext uri="{FF2B5EF4-FFF2-40B4-BE49-F238E27FC236}">
                <a16:creationId xmlns:a16="http://schemas.microsoft.com/office/drawing/2014/main" id="{73B35BDF-EC92-BAF6-50C5-674EE799817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728295" y="5182252"/>
            <a:ext cx="2139504" cy="1420658"/>
          </a:xfrm>
          <a:prstGeom prst="rect">
            <a:avLst/>
          </a:prstGeom>
        </p:spPr>
      </p:pic>
    </p:spTree>
    <p:extLst>
      <p:ext uri="{BB962C8B-B14F-4D97-AF65-F5344CB8AC3E}">
        <p14:creationId xmlns:p14="http://schemas.microsoft.com/office/powerpoint/2010/main" val="229132923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Text Box 3">
            <a:extLst>
              <a:ext uri="{FF2B5EF4-FFF2-40B4-BE49-F238E27FC236}">
                <a16:creationId xmlns:a16="http://schemas.microsoft.com/office/drawing/2014/main" id="{8AAB9B77-B91F-4AE3-8984-303ED361C625}"/>
              </a:ext>
            </a:extLst>
          </p:cNvPr>
          <p:cNvSpPr txBox="1">
            <a:spLocks noChangeArrowheads="1"/>
          </p:cNvSpPr>
          <p:nvPr/>
        </p:nvSpPr>
        <p:spPr bwMode="auto">
          <a:xfrm>
            <a:off x="5448300" y="1268414"/>
            <a:ext cx="4857750" cy="532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ts val="1000"/>
              </a:spcAft>
              <a:defRPr/>
            </a:pPr>
            <a:r>
              <a:rPr lang="fr-FR" altLang="fr-FR" sz="1100" dirty="0">
                <a:solidFill>
                  <a:prstClr val="black"/>
                </a:solidFill>
                <a:latin typeface="Calibri" pitchFamily="34" charset="0"/>
              </a:rPr>
              <a:t>                         </a:t>
            </a:r>
            <a:endParaRPr lang="fr-FR" altLang="fr-FR" sz="1100" dirty="0">
              <a:solidFill>
                <a:prstClr val="black"/>
              </a:solidFill>
            </a:endParaRPr>
          </a:p>
          <a:p>
            <a:pPr lvl="1" eaLnBrk="0" fontAlgn="base" hangingPunct="0">
              <a:spcBef>
                <a:spcPct val="0"/>
              </a:spcBef>
              <a:spcAft>
                <a:spcPts val="1000"/>
              </a:spcAft>
              <a:defRPr/>
            </a:pPr>
            <a:endParaRPr lang="fr-FR" altLang="fr-FR" sz="1100" b="1" i="1" dirty="0">
              <a:solidFill>
                <a:srgbClr val="4F81BD"/>
              </a:solidFill>
            </a:endParaRPr>
          </a:p>
          <a:p>
            <a:pPr lvl="1" eaLnBrk="0" fontAlgn="base" hangingPunct="0">
              <a:spcBef>
                <a:spcPct val="0"/>
              </a:spcBef>
              <a:spcAft>
                <a:spcPts val="1000"/>
              </a:spcAft>
              <a:defRPr/>
            </a:pPr>
            <a:r>
              <a:rPr lang="fr-FR" altLang="fr-FR" sz="2800" b="1" dirty="0">
                <a:solidFill>
                  <a:prstClr val="black"/>
                </a:solidFill>
                <a:latin typeface="Calibri"/>
              </a:rPr>
              <a:t>La formation « trésorerie »</a:t>
            </a:r>
            <a:r>
              <a:rPr lang="fr-FR" altLang="fr-FR" sz="2800" dirty="0">
                <a:solidFill>
                  <a:prstClr val="black"/>
                </a:solidFill>
                <a:latin typeface="Calibri"/>
              </a:rPr>
              <a:t>, </a:t>
            </a:r>
            <a:r>
              <a:rPr lang="fr-FR" altLang="fr-FR" dirty="0">
                <a:solidFill>
                  <a:prstClr val="black"/>
                </a:solidFill>
                <a:latin typeface="Calibri"/>
              </a:rPr>
              <a:t>elle permet à tout militant trésorier ou concerné par la politique financière d’obtenir les informations relatives à la mise en place d’une gestion financière de groupe ou de CR en conformité au plan comptable de l’ONCF.</a:t>
            </a:r>
          </a:p>
          <a:p>
            <a:pPr lvl="1" eaLnBrk="0" fontAlgn="base" hangingPunct="0">
              <a:spcBef>
                <a:spcPct val="0"/>
              </a:spcBef>
              <a:spcAft>
                <a:spcPts val="1000"/>
              </a:spcAft>
              <a:defRPr/>
            </a:pPr>
            <a:r>
              <a:rPr lang="fr-FR" altLang="fr-FR" dirty="0">
                <a:solidFill>
                  <a:prstClr val="black"/>
                </a:solidFill>
                <a:latin typeface="Calibri"/>
              </a:rPr>
              <a:t>Une approche des notions budgétaires (budget prévisionnel, bilan,…)est abordée. </a:t>
            </a:r>
          </a:p>
        </p:txBody>
      </p:sp>
      <p:sp>
        <p:nvSpPr>
          <p:cNvPr id="6" name="AutoShape 2">
            <a:extLst>
              <a:ext uri="{FF2B5EF4-FFF2-40B4-BE49-F238E27FC236}">
                <a16:creationId xmlns:a16="http://schemas.microsoft.com/office/drawing/2014/main" id="{B4929F17-3C50-42F2-B240-DFCEFFFD24D1}"/>
              </a:ext>
            </a:extLst>
          </p:cNvPr>
          <p:cNvSpPr>
            <a:spLocks noChangeArrowheads="1"/>
          </p:cNvSpPr>
          <p:nvPr/>
        </p:nvSpPr>
        <p:spPr bwMode="auto">
          <a:xfrm>
            <a:off x="976313" y="1670051"/>
            <a:ext cx="3495675" cy="4525962"/>
          </a:xfrm>
          <a:prstGeom prst="roundRect">
            <a:avLst>
              <a:gd name="adj" fmla="val 16667"/>
            </a:avLst>
          </a:prstGeom>
          <a:gradFill rotWithShape="0">
            <a:gsLst>
              <a:gs pos="0">
                <a:srgbClr val="FFFFFF"/>
              </a:gs>
              <a:gs pos="100000">
                <a:srgbClr val="FBD4B4"/>
              </a:gs>
            </a:gsLst>
            <a:lin ang="5400000" scaled="1"/>
          </a:gradFill>
          <a:ln w="12700">
            <a:solidFill>
              <a:srgbClr val="FABF8F"/>
            </a:solidFill>
            <a:round/>
            <a:headEnd/>
            <a:tailEnd/>
          </a:ln>
          <a:effectLst>
            <a:outerShdw dist="107763" dir="2700000" algn="ctr" rotWithShape="0">
              <a:srgbClr val="974706">
                <a:alpha val="50000"/>
              </a:srgbClr>
            </a:outerShdw>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ts val="1000"/>
              </a:spcAft>
            </a:pPr>
            <a:r>
              <a:rPr lang="fr-FR" altLang="fr-FR" sz="1400" b="1" dirty="0">
                <a:solidFill>
                  <a:srgbClr val="003366"/>
                </a:solidFill>
                <a:latin typeface="CalvinsHand"/>
              </a:rPr>
              <a:t>TRESORERIE</a:t>
            </a:r>
          </a:p>
          <a:p>
            <a:pPr algn="ctr" eaLnBrk="0" fontAlgn="base" hangingPunct="0">
              <a:spcBef>
                <a:spcPct val="0"/>
              </a:spcBef>
              <a:spcAft>
                <a:spcPts val="1000"/>
              </a:spcAft>
            </a:pPr>
            <a:r>
              <a:rPr lang="fr-FR" altLang="fr-FR" sz="1400" b="1" dirty="0">
                <a:solidFill>
                  <a:srgbClr val="003366"/>
                </a:solidFill>
                <a:latin typeface="CalvinsHand"/>
              </a:rPr>
              <a:t>Aspect trésorerie dans les statuts de l’ONCF</a:t>
            </a:r>
          </a:p>
          <a:p>
            <a:pPr algn="ctr" eaLnBrk="0" fontAlgn="base" hangingPunct="0">
              <a:spcBef>
                <a:spcPct val="0"/>
              </a:spcBef>
              <a:spcAft>
                <a:spcPts val="1000"/>
              </a:spcAft>
            </a:pPr>
            <a:r>
              <a:rPr lang="fr-FR" altLang="fr-FR" sz="1400" b="1" dirty="0">
                <a:solidFill>
                  <a:srgbClr val="003366"/>
                </a:solidFill>
                <a:latin typeface="CalvinsHand"/>
              </a:rPr>
              <a:t>Les orientations du congrès</a:t>
            </a:r>
          </a:p>
          <a:p>
            <a:pPr algn="ctr" eaLnBrk="0" fontAlgn="base" hangingPunct="0">
              <a:spcBef>
                <a:spcPct val="0"/>
              </a:spcBef>
              <a:spcAft>
                <a:spcPts val="1000"/>
              </a:spcAft>
            </a:pPr>
            <a:r>
              <a:rPr lang="fr-FR" altLang="fr-FR" sz="1400" b="1" dirty="0">
                <a:solidFill>
                  <a:srgbClr val="003366"/>
                </a:solidFill>
                <a:latin typeface="CalvinsHand"/>
              </a:rPr>
              <a:t>Les obligations légales la loi 1901 et la fiscalité</a:t>
            </a:r>
          </a:p>
          <a:p>
            <a:pPr algn="ctr" eaLnBrk="0" fontAlgn="base" hangingPunct="0">
              <a:spcBef>
                <a:spcPct val="0"/>
              </a:spcBef>
              <a:spcAft>
                <a:spcPts val="1000"/>
              </a:spcAft>
            </a:pPr>
            <a:r>
              <a:rPr lang="fr-FR" altLang="fr-FR" sz="1400" b="1" dirty="0">
                <a:solidFill>
                  <a:srgbClr val="003366"/>
                </a:solidFill>
                <a:latin typeface="CalvinsHand"/>
              </a:rPr>
              <a:t>Le plan comptable des associations</a:t>
            </a:r>
          </a:p>
          <a:p>
            <a:pPr algn="ctr" eaLnBrk="0" fontAlgn="base" hangingPunct="0">
              <a:spcBef>
                <a:spcPct val="0"/>
              </a:spcBef>
              <a:spcAft>
                <a:spcPts val="1000"/>
              </a:spcAft>
            </a:pPr>
            <a:r>
              <a:rPr lang="fr-FR" altLang="fr-FR" sz="1400" b="1" dirty="0">
                <a:solidFill>
                  <a:srgbClr val="003366"/>
                </a:solidFill>
                <a:latin typeface="CalvinsHand"/>
              </a:rPr>
              <a:t>Les outils pratiques de gestion, cahier de trésorerie en ligne</a:t>
            </a:r>
          </a:p>
          <a:p>
            <a:pPr algn="ctr" eaLnBrk="0" fontAlgn="base" hangingPunct="0">
              <a:spcBef>
                <a:spcPct val="0"/>
              </a:spcBef>
              <a:spcAft>
                <a:spcPts val="1000"/>
              </a:spcAft>
            </a:pPr>
            <a:r>
              <a:rPr lang="fr-FR" altLang="fr-FR" sz="1400" b="1" dirty="0">
                <a:solidFill>
                  <a:srgbClr val="003366"/>
                </a:solidFill>
                <a:latin typeface="CalvinsHand"/>
              </a:rPr>
              <a:t>Présentation du cahier de trésorerie en ligne et exercices pratiques d’utilisation</a:t>
            </a:r>
          </a:p>
          <a:p>
            <a:pPr algn="ctr" eaLnBrk="0" fontAlgn="base" hangingPunct="0">
              <a:spcBef>
                <a:spcPct val="0"/>
              </a:spcBef>
              <a:spcAft>
                <a:spcPts val="1000"/>
              </a:spcAft>
            </a:pPr>
            <a:r>
              <a:rPr lang="fr-FR" altLang="fr-FR" sz="1400" b="1" dirty="0">
                <a:solidFill>
                  <a:srgbClr val="003366"/>
                </a:solidFill>
                <a:latin typeface="CalvinsHand"/>
              </a:rPr>
              <a:t>Rôle et tâches du trésorier</a:t>
            </a:r>
          </a:p>
          <a:p>
            <a:pPr algn="ctr" eaLnBrk="0" fontAlgn="base" hangingPunct="0">
              <a:spcBef>
                <a:spcPct val="0"/>
              </a:spcBef>
              <a:spcAft>
                <a:spcPts val="1000"/>
              </a:spcAft>
            </a:pPr>
            <a:r>
              <a:rPr lang="fr-FR" altLang="fr-FR" sz="1400" b="1" dirty="0">
                <a:solidFill>
                  <a:srgbClr val="003366"/>
                </a:solidFill>
                <a:latin typeface="CalvinsHand"/>
              </a:rPr>
              <a:t>Le contrôle financier</a:t>
            </a:r>
            <a:endParaRPr lang="fr-FR" altLang="fr-FR" b="1" dirty="0">
              <a:solidFill>
                <a:srgbClr val="003366"/>
              </a:solidFill>
            </a:endParaRPr>
          </a:p>
        </p:txBody>
      </p:sp>
      <p:sp>
        <p:nvSpPr>
          <p:cNvPr id="7" name="Rectangle 2">
            <a:extLst>
              <a:ext uri="{FF2B5EF4-FFF2-40B4-BE49-F238E27FC236}">
                <a16:creationId xmlns:a16="http://schemas.microsoft.com/office/drawing/2014/main" id="{55CF78E3-3489-4FFC-84D5-44D0C138CA96}"/>
              </a:ext>
            </a:extLst>
          </p:cNvPr>
          <p:cNvSpPr>
            <a:spLocks noGrp="1"/>
          </p:cNvSpPr>
          <p:nvPr>
            <p:ph type="title"/>
          </p:nvPr>
        </p:nvSpPr>
        <p:spPr>
          <a:xfrm>
            <a:off x="2371990" y="315278"/>
            <a:ext cx="6152619" cy="1143000"/>
          </a:xfrm>
        </p:spPr>
        <p:txBody>
          <a:bodyPr>
            <a:normAutofit/>
          </a:bodyPr>
          <a:lstStyle/>
          <a:p>
            <a:pPr eaLnBrk="1" hangingPunct="1"/>
            <a:r>
              <a:rPr lang="fr-FR" altLang="fr-FR" sz="4800" b="1" dirty="0"/>
              <a:t>Formation « trésorerie »</a:t>
            </a:r>
          </a:p>
        </p:txBody>
      </p:sp>
    </p:spTree>
    <p:extLst>
      <p:ext uri="{BB962C8B-B14F-4D97-AF65-F5344CB8AC3E}">
        <p14:creationId xmlns:p14="http://schemas.microsoft.com/office/powerpoint/2010/main" val="2269901342"/>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AutoShape 2">
            <a:extLst>
              <a:ext uri="{FF2B5EF4-FFF2-40B4-BE49-F238E27FC236}">
                <a16:creationId xmlns:a16="http://schemas.microsoft.com/office/drawing/2014/main" id="{6FFCEC4D-6CBE-47BC-9046-924B08E358AC}"/>
              </a:ext>
            </a:extLst>
          </p:cNvPr>
          <p:cNvSpPr>
            <a:spLocks noChangeArrowheads="1"/>
          </p:cNvSpPr>
          <p:nvPr/>
        </p:nvSpPr>
        <p:spPr bwMode="auto">
          <a:xfrm>
            <a:off x="1103313" y="1339847"/>
            <a:ext cx="4105275" cy="5040313"/>
          </a:xfrm>
          <a:prstGeom prst="roundRect">
            <a:avLst>
              <a:gd name="adj" fmla="val 16667"/>
            </a:avLst>
          </a:prstGeom>
          <a:gradFill rotWithShape="0">
            <a:gsLst>
              <a:gs pos="0">
                <a:srgbClr val="FFFFFF"/>
              </a:gs>
              <a:gs pos="100000">
                <a:srgbClr val="CCC0D9"/>
              </a:gs>
            </a:gsLst>
            <a:lin ang="5400000" scaled="1"/>
          </a:gradFill>
          <a:ln w="12700">
            <a:solidFill>
              <a:srgbClr val="B2A1C7"/>
            </a:solidFill>
            <a:round/>
            <a:headEnd/>
            <a:tailEnd/>
          </a:ln>
          <a:effectLst>
            <a:outerShdw dist="28398" dir="3806097" algn="ctr" rotWithShape="0">
              <a:srgbClr val="3F3151">
                <a:alpha val="50000"/>
              </a:srgbClr>
            </a:outerShdw>
          </a:effectLst>
        </p:spPr>
        <p:txBody>
          <a:bodyPr/>
          <a:lstStyle>
            <a:lvl1pPr>
              <a:spcBef>
                <a:spcPts val="1000"/>
              </a:spcBef>
              <a:buClr>
                <a:srgbClr val="EB3D9F"/>
              </a:buClr>
              <a:buSzPct val="80000"/>
              <a:buFont typeface="Wingdings 3" panose="05040102010807070707" pitchFamily="18" charset="2"/>
              <a:buChar char=""/>
              <a:defRPr sz="3200">
                <a:solidFill>
                  <a:srgbClr val="404040"/>
                </a:solidFill>
                <a:latin typeface="Trebuchet MS" panose="020B0603020202020204" pitchFamily="34" charset="0"/>
              </a:defRPr>
            </a:lvl1pPr>
            <a:lvl2pPr marL="742950" indent="-285750">
              <a:spcBef>
                <a:spcPts val="1000"/>
              </a:spcBef>
              <a:buClr>
                <a:srgbClr val="EB3D9F"/>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rgbClr val="EB3D9F"/>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eaLnBrk="0" fontAlgn="base" hangingPunct="0">
              <a:spcBef>
                <a:spcPts val="1000"/>
              </a:spcBef>
              <a:spcAft>
                <a:spcPct val="0"/>
              </a:spcAft>
              <a:buClr>
                <a:srgbClr val="EB3D9F"/>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La Solidarité ONCF, c’est quoi</a:t>
            </a:r>
            <a:r>
              <a:rPr lang="fr-FR" altLang="fr-FR" sz="1050" b="1" dirty="0">
                <a:solidFill>
                  <a:srgbClr val="003366"/>
                </a:solidFill>
                <a:latin typeface="Times New Roman" panose="02020603050405020304" pitchFamily="18" charset="0"/>
              </a:rPr>
              <a:t> </a:t>
            </a:r>
            <a:r>
              <a:rPr lang="fr-FR" altLang="fr-FR" sz="1050" b="1" dirty="0">
                <a:solidFill>
                  <a:srgbClr val="003366"/>
                </a:solidFill>
                <a:latin typeface="Calibri" panose="020F0502020204030204" pitchFamily="34" charset="0"/>
              </a:rPr>
              <a:t>?</a:t>
            </a:r>
            <a:endParaRPr lang="fr-FR" altLang="fr-FR" sz="1050" b="1" dirty="0">
              <a:solidFill>
                <a:srgbClr val="003366"/>
              </a:solidFill>
              <a:latin typeface="Times New Roman" panose="02020603050405020304" pitchFamily="18" charset="0"/>
            </a:endParaRPr>
          </a:p>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a:t>
            </a:r>
          </a:p>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Le pupille</a:t>
            </a:r>
            <a:endParaRPr lang="fr-FR" altLang="fr-FR" sz="1050" b="1" dirty="0">
              <a:solidFill>
                <a:srgbClr val="003366"/>
              </a:solidFill>
              <a:latin typeface="Times New Roman" panose="02020603050405020304" pitchFamily="18" charset="0"/>
            </a:endParaRPr>
          </a:p>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a:t>
            </a:r>
          </a:p>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Les orientations du 20éme congrès</a:t>
            </a:r>
          </a:p>
          <a:p>
            <a:pPr algn="ctr" eaLnBrk="0" fontAlgn="base" hangingPunct="0">
              <a:spcBef>
                <a:spcPct val="0"/>
              </a:spcBef>
              <a:spcAft>
                <a:spcPts val="1000"/>
              </a:spcAft>
              <a:buClrTx/>
              <a:buSzTx/>
              <a:buNone/>
              <a:defRPr/>
            </a:pPr>
            <a:r>
              <a:rPr lang="fr-FR" altLang="fr-FR" sz="1050" b="1" dirty="0">
                <a:solidFill>
                  <a:srgbClr val="003366"/>
                </a:solidFill>
                <a:latin typeface="Times New Roman" panose="02020603050405020304" pitchFamily="18" charset="0"/>
              </a:rPr>
              <a:t>*****</a:t>
            </a:r>
            <a:endParaRPr lang="fr-FR" altLang="fr-FR" sz="1050" b="1" dirty="0">
              <a:solidFill>
                <a:srgbClr val="003366"/>
              </a:solidFill>
              <a:latin typeface="Calibri" panose="020F0502020204030204" pitchFamily="34" charset="0"/>
            </a:endParaRPr>
          </a:p>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Les ouvertures de dossiers</a:t>
            </a:r>
          </a:p>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a:t>
            </a:r>
          </a:p>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Statuts / Règlement intérieur</a:t>
            </a:r>
            <a:endParaRPr lang="fr-FR" altLang="fr-FR" sz="1050" b="1" dirty="0">
              <a:solidFill>
                <a:srgbClr val="003366"/>
              </a:solidFill>
              <a:latin typeface="Times New Roman" panose="02020603050405020304" pitchFamily="18" charset="0"/>
            </a:endParaRPr>
          </a:p>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a:t>
            </a:r>
          </a:p>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La maison de l’ONCF / Le chalet Pierre Sémard</a:t>
            </a:r>
          </a:p>
          <a:p>
            <a:pPr algn="ctr" eaLnBrk="0" fontAlgn="base" hangingPunct="0">
              <a:spcBef>
                <a:spcPct val="0"/>
              </a:spcBef>
              <a:spcAft>
                <a:spcPts val="1000"/>
              </a:spcAft>
              <a:buClrTx/>
              <a:buSzTx/>
              <a:buNone/>
              <a:defRPr/>
            </a:pPr>
            <a:r>
              <a:rPr lang="fr-FR" altLang="fr-FR" sz="1050" b="1" dirty="0">
                <a:solidFill>
                  <a:srgbClr val="003366"/>
                </a:solidFill>
                <a:latin typeface="Times New Roman" panose="02020603050405020304" pitchFamily="18" charset="0"/>
              </a:rPr>
              <a:t>*****</a:t>
            </a:r>
            <a:endParaRPr lang="fr-FR" altLang="fr-FR" sz="1050" b="1" dirty="0">
              <a:solidFill>
                <a:srgbClr val="003366"/>
              </a:solidFill>
              <a:latin typeface="Calibri" panose="020F0502020204030204" pitchFamily="34" charset="0"/>
            </a:endParaRPr>
          </a:p>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Les activités / Les initiatives</a:t>
            </a:r>
          </a:p>
          <a:p>
            <a:pPr algn="ctr" eaLnBrk="0" fontAlgn="base" hangingPunct="0">
              <a:spcBef>
                <a:spcPct val="0"/>
              </a:spcBef>
              <a:spcAft>
                <a:spcPts val="1000"/>
              </a:spcAft>
              <a:buClrTx/>
              <a:buSzTx/>
              <a:buNone/>
              <a:defRPr/>
            </a:pPr>
            <a:r>
              <a:rPr lang="fr-FR" altLang="fr-FR" sz="1050" b="1" dirty="0">
                <a:solidFill>
                  <a:srgbClr val="003366"/>
                </a:solidFill>
                <a:latin typeface="Times New Roman" panose="02020603050405020304" pitchFamily="18" charset="0"/>
              </a:rPr>
              <a:t>*****</a:t>
            </a:r>
          </a:p>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débat interactif en présence des pupilles résidant à la maison </a:t>
            </a:r>
          </a:p>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a:t>
            </a:r>
          </a:p>
          <a:p>
            <a:pPr algn="ctr" eaLnBrk="0" fontAlgn="base" hangingPunct="0">
              <a:spcBef>
                <a:spcPct val="0"/>
              </a:spcBef>
              <a:spcAft>
                <a:spcPts val="1000"/>
              </a:spcAft>
              <a:buClrTx/>
              <a:buSzTx/>
              <a:buNone/>
              <a:defRPr/>
            </a:pPr>
            <a:r>
              <a:rPr lang="fr-FR" altLang="fr-FR" sz="1050" b="1" dirty="0">
                <a:solidFill>
                  <a:srgbClr val="003366"/>
                </a:solidFill>
                <a:latin typeface="Calibri" panose="020F0502020204030204" pitchFamily="34" charset="0"/>
              </a:rPr>
              <a:t>Études de cas et restitutions</a:t>
            </a:r>
          </a:p>
        </p:txBody>
      </p:sp>
      <p:pic>
        <p:nvPicPr>
          <p:cNvPr id="5" name="il_fi" descr="http://www.vazy-jetecrois.com/IMG/jpg/Mains_poignee_solidaire-2.jpg">
            <a:extLst>
              <a:ext uri="{FF2B5EF4-FFF2-40B4-BE49-F238E27FC236}">
                <a16:creationId xmlns:a16="http://schemas.microsoft.com/office/drawing/2014/main" id="{15474A81-327D-4F8E-A850-F23CE5727D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1" y="1336675"/>
            <a:ext cx="1966913" cy="165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3">
            <a:extLst>
              <a:ext uri="{FF2B5EF4-FFF2-40B4-BE49-F238E27FC236}">
                <a16:creationId xmlns:a16="http://schemas.microsoft.com/office/drawing/2014/main" id="{520E7D9B-B5E9-4A9C-9ECC-EEC8D91A8B6B}"/>
              </a:ext>
            </a:extLst>
          </p:cNvPr>
          <p:cNvSpPr txBox="1">
            <a:spLocks noChangeArrowheads="1"/>
          </p:cNvSpPr>
          <p:nvPr/>
        </p:nvSpPr>
        <p:spPr bwMode="auto">
          <a:xfrm>
            <a:off x="6311900" y="2997201"/>
            <a:ext cx="3887788" cy="3357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lgn="ctr" eaLnBrk="0" fontAlgn="base" hangingPunct="0">
              <a:spcBef>
                <a:spcPct val="0"/>
              </a:spcBef>
              <a:spcAft>
                <a:spcPts val="1000"/>
              </a:spcAft>
              <a:defRPr/>
            </a:pPr>
            <a:r>
              <a:rPr lang="fr-FR" altLang="fr-FR" sz="2800" b="1" dirty="0">
                <a:solidFill>
                  <a:srgbClr val="FF0000"/>
                </a:solidFill>
                <a:latin typeface="Calibri"/>
              </a:rPr>
              <a:t>La formation « solidarité pupilles »</a:t>
            </a:r>
            <a:r>
              <a:rPr lang="fr-FR" altLang="fr-FR" sz="2800" dirty="0">
                <a:solidFill>
                  <a:srgbClr val="FF0000"/>
                </a:solidFill>
                <a:latin typeface="Calibri"/>
              </a:rPr>
              <a:t>, </a:t>
            </a:r>
          </a:p>
          <a:p>
            <a:pPr algn="ctr" eaLnBrk="0" fontAlgn="base" hangingPunct="0">
              <a:spcBef>
                <a:spcPct val="0"/>
              </a:spcBef>
              <a:spcAft>
                <a:spcPts val="1000"/>
              </a:spcAft>
              <a:defRPr/>
            </a:pPr>
            <a:r>
              <a:rPr lang="fr-FR" altLang="fr-FR" sz="2000" dirty="0">
                <a:solidFill>
                  <a:prstClr val="black"/>
                </a:solidFill>
                <a:latin typeface="Calibri"/>
              </a:rPr>
              <a:t>elle sensibilise sur le but premier de l’association, aider moralement, matériellement et régulièrement les familles ou les pupilles. Elle insiste sur l’environnement social sur lequel ils peuvent s’appuyer pour obtenir leurs droits auprès des organismes sociaux.</a:t>
            </a:r>
            <a:endParaRPr lang="fr-FR" altLang="fr-FR" dirty="0">
              <a:solidFill>
                <a:prstClr val="black"/>
              </a:solidFill>
              <a:latin typeface="Calibri"/>
            </a:endParaRPr>
          </a:p>
        </p:txBody>
      </p:sp>
      <p:sp>
        <p:nvSpPr>
          <p:cNvPr id="7" name="Rectangle 2">
            <a:extLst>
              <a:ext uri="{FF2B5EF4-FFF2-40B4-BE49-F238E27FC236}">
                <a16:creationId xmlns:a16="http://schemas.microsoft.com/office/drawing/2014/main" id="{DF718454-1DD3-4E4B-B61F-3EB5DFA59DA9}"/>
              </a:ext>
            </a:extLst>
          </p:cNvPr>
          <p:cNvSpPr>
            <a:spLocks noGrp="1" noChangeArrowheads="1"/>
          </p:cNvSpPr>
          <p:nvPr>
            <p:ph type="title"/>
          </p:nvPr>
        </p:nvSpPr>
        <p:spPr>
          <a:xfrm>
            <a:off x="1992312" y="477840"/>
            <a:ext cx="8207375" cy="647700"/>
          </a:xfrm>
        </p:spPr>
        <p:txBody>
          <a:bodyPr rtlCol="0">
            <a:noAutofit/>
          </a:bodyPr>
          <a:lstStyle/>
          <a:p>
            <a:pPr algn="ctr" eaLnBrk="1" fontAlgn="auto" hangingPunct="1">
              <a:spcAft>
                <a:spcPts val="0"/>
              </a:spcAft>
              <a:defRPr/>
            </a:pPr>
            <a:r>
              <a:rPr lang="fr-FR" sz="4800" b="1" dirty="0"/>
              <a:t>Formation « solidarité pupilles »</a:t>
            </a:r>
          </a:p>
        </p:txBody>
      </p:sp>
    </p:spTree>
    <p:extLst>
      <p:ext uri="{BB962C8B-B14F-4D97-AF65-F5344CB8AC3E}">
        <p14:creationId xmlns:p14="http://schemas.microsoft.com/office/powerpoint/2010/main" val="1640993594"/>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Text Box 3">
            <a:extLst>
              <a:ext uri="{FF2B5EF4-FFF2-40B4-BE49-F238E27FC236}">
                <a16:creationId xmlns:a16="http://schemas.microsoft.com/office/drawing/2014/main" id="{8F7568DB-7575-4943-B677-64D7B6BCED2B}"/>
              </a:ext>
            </a:extLst>
          </p:cNvPr>
          <p:cNvSpPr txBox="1">
            <a:spLocks noChangeArrowheads="1"/>
          </p:cNvSpPr>
          <p:nvPr/>
        </p:nvSpPr>
        <p:spPr bwMode="auto">
          <a:xfrm>
            <a:off x="5564188" y="1631950"/>
            <a:ext cx="4610100" cy="485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eaLnBrk="0" fontAlgn="base" hangingPunct="0">
              <a:spcBef>
                <a:spcPct val="0"/>
              </a:spcBef>
              <a:spcAft>
                <a:spcPts val="1000"/>
              </a:spcAft>
              <a:defRPr/>
            </a:pPr>
            <a:r>
              <a:rPr lang="fr-FR" altLang="fr-FR" sz="2800" dirty="0">
                <a:solidFill>
                  <a:prstClr val="black"/>
                </a:solidFill>
                <a:latin typeface="Calibri"/>
              </a:rPr>
              <a:t>La formation « Organisation »</a:t>
            </a:r>
          </a:p>
          <a:p>
            <a:pPr eaLnBrk="0" fontAlgn="base" hangingPunct="0">
              <a:spcBef>
                <a:spcPct val="0"/>
              </a:spcBef>
              <a:spcAft>
                <a:spcPts val="1000"/>
              </a:spcAft>
              <a:defRPr/>
            </a:pPr>
            <a:r>
              <a:rPr lang="fr-FR" altLang="fr-FR" sz="1800" dirty="0">
                <a:solidFill>
                  <a:prstClr val="black"/>
                </a:solidFill>
                <a:latin typeface="Calibri"/>
              </a:rPr>
              <a:t>elle permet de sensibiliser à la mise en place de structures de travail au niveau des chantiers (correspondants), des groupes (responsable de groupe, trésorier, responsable pupilles, etc.…), des régions (responsable de CR, trésorier, responsable pupilles, etc.…), et national (administrateurs, collectifs, etc.…) .Elle permet un bon maillage national et des fonctionnements  internes facilitant la mise en place des orientations définies par le congrès. Elle favorise une amélioration de la vie des groupes et CR pour atteindre nos objectifs de renforcement.</a:t>
            </a:r>
          </a:p>
        </p:txBody>
      </p:sp>
      <p:sp>
        <p:nvSpPr>
          <p:cNvPr id="5" name="AutoShape 2">
            <a:extLst>
              <a:ext uri="{FF2B5EF4-FFF2-40B4-BE49-F238E27FC236}">
                <a16:creationId xmlns:a16="http://schemas.microsoft.com/office/drawing/2014/main" id="{C19A38C1-F46D-4C25-8076-DC686F5A7FF1}"/>
              </a:ext>
            </a:extLst>
          </p:cNvPr>
          <p:cNvSpPr>
            <a:spLocks noChangeArrowheads="1"/>
          </p:cNvSpPr>
          <p:nvPr/>
        </p:nvSpPr>
        <p:spPr bwMode="auto">
          <a:xfrm>
            <a:off x="855029" y="1439862"/>
            <a:ext cx="3500437" cy="4643438"/>
          </a:xfrm>
          <a:prstGeom prst="roundRect">
            <a:avLst>
              <a:gd name="adj" fmla="val 16667"/>
            </a:avLst>
          </a:prstGeom>
          <a:gradFill rotWithShape="0">
            <a:gsLst>
              <a:gs pos="0">
                <a:srgbClr val="FFFFFF"/>
              </a:gs>
              <a:gs pos="100000">
                <a:srgbClr val="B6DDE8"/>
              </a:gs>
            </a:gsLst>
            <a:lin ang="5400000" scaled="1"/>
          </a:gradFill>
          <a:ln w="12700">
            <a:solidFill>
              <a:srgbClr val="92CDDC"/>
            </a:solidFill>
            <a:round/>
            <a:headEnd/>
            <a:tailEnd/>
          </a:ln>
          <a:effectLst>
            <a:outerShdw dist="28398" dir="3806097" algn="ctr" rotWithShape="0">
              <a:srgbClr val="205867">
                <a:alpha val="50000"/>
              </a:srgbClr>
            </a:outerShdw>
          </a:effectLst>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ts val="1000"/>
              </a:spcAft>
            </a:pPr>
            <a:r>
              <a:rPr lang="fr-FR" altLang="fr-FR" sz="2000" b="1">
                <a:solidFill>
                  <a:srgbClr val="003366"/>
                </a:solidFill>
                <a:latin typeface="CalvinsHand"/>
              </a:rPr>
              <a:t>ORGANISATION</a:t>
            </a:r>
          </a:p>
          <a:p>
            <a:pPr algn="ctr" eaLnBrk="0" fontAlgn="base" hangingPunct="0">
              <a:spcBef>
                <a:spcPct val="0"/>
              </a:spcBef>
              <a:spcAft>
                <a:spcPts val="1000"/>
              </a:spcAft>
            </a:pPr>
            <a:endParaRPr lang="fr-FR" altLang="fr-FR" sz="2000" b="1">
              <a:solidFill>
                <a:srgbClr val="003366"/>
              </a:solidFill>
              <a:latin typeface="CalvinsHand"/>
            </a:endParaRPr>
          </a:p>
          <a:p>
            <a:pPr algn="ctr" eaLnBrk="0" fontAlgn="base" hangingPunct="0">
              <a:spcBef>
                <a:spcPct val="0"/>
              </a:spcBef>
              <a:spcAft>
                <a:spcPts val="1000"/>
              </a:spcAft>
            </a:pPr>
            <a:r>
              <a:rPr lang="fr-FR" altLang="fr-FR" sz="1800" b="1">
                <a:solidFill>
                  <a:srgbClr val="003366"/>
                </a:solidFill>
              </a:rPr>
              <a:t>Connaître les orientations</a:t>
            </a:r>
          </a:p>
          <a:p>
            <a:pPr algn="ctr" eaLnBrk="0" fontAlgn="base" hangingPunct="0">
              <a:spcBef>
                <a:spcPct val="0"/>
              </a:spcBef>
              <a:spcAft>
                <a:spcPts val="1000"/>
              </a:spcAft>
            </a:pPr>
            <a:r>
              <a:rPr lang="fr-FR" altLang="fr-FR" sz="1800" b="1">
                <a:solidFill>
                  <a:srgbClr val="003366"/>
                </a:solidFill>
              </a:rPr>
              <a:t>Connaître les structures et les acteurs de l’ONCF</a:t>
            </a:r>
          </a:p>
          <a:p>
            <a:pPr algn="ctr" eaLnBrk="0" fontAlgn="base" hangingPunct="0">
              <a:spcBef>
                <a:spcPct val="0"/>
              </a:spcBef>
              <a:spcAft>
                <a:spcPts val="1000"/>
              </a:spcAft>
            </a:pPr>
            <a:r>
              <a:rPr lang="fr-FR" altLang="fr-FR" sz="1800" b="1">
                <a:solidFill>
                  <a:srgbClr val="003366"/>
                </a:solidFill>
              </a:rPr>
              <a:t>Appréhender l’organisation de l’ONCF pour venir en aide aux pupilles</a:t>
            </a:r>
          </a:p>
          <a:p>
            <a:pPr algn="ctr" eaLnBrk="0" fontAlgn="base" hangingPunct="0">
              <a:spcBef>
                <a:spcPct val="0"/>
              </a:spcBef>
              <a:spcAft>
                <a:spcPts val="1000"/>
              </a:spcAft>
            </a:pPr>
            <a:r>
              <a:rPr lang="fr-FR" altLang="fr-FR" sz="1800" b="1">
                <a:solidFill>
                  <a:srgbClr val="003366"/>
                </a:solidFill>
              </a:rPr>
              <a:t>Connaître les outils permettant d’organiser la vie de l’association</a:t>
            </a:r>
          </a:p>
          <a:p>
            <a:pPr algn="ctr" eaLnBrk="0" fontAlgn="base" hangingPunct="0">
              <a:spcBef>
                <a:spcPct val="0"/>
              </a:spcBef>
              <a:spcAft>
                <a:spcPts val="1000"/>
              </a:spcAft>
            </a:pPr>
            <a:r>
              <a:rPr lang="fr-FR" altLang="fr-FR" sz="1800" b="1">
                <a:solidFill>
                  <a:srgbClr val="003366"/>
                </a:solidFill>
              </a:rPr>
              <a:t>Préparer et animer une tournée de renforcement</a:t>
            </a:r>
            <a:endParaRPr lang="fr-FR" altLang="fr-FR" sz="3200">
              <a:solidFill>
                <a:prstClr val="white"/>
              </a:solidFill>
            </a:endParaRPr>
          </a:p>
        </p:txBody>
      </p:sp>
      <p:sp>
        <p:nvSpPr>
          <p:cNvPr id="6" name="Rectangle 2">
            <a:extLst>
              <a:ext uri="{FF2B5EF4-FFF2-40B4-BE49-F238E27FC236}">
                <a16:creationId xmlns:a16="http://schemas.microsoft.com/office/drawing/2014/main" id="{D25BF255-0C91-486D-BDC7-4E4A68E2CD20}"/>
              </a:ext>
            </a:extLst>
          </p:cNvPr>
          <p:cNvSpPr>
            <a:spLocks noGrp="1" noChangeArrowheads="1"/>
          </p:cNvSpPr>
          <p:nvPr>
            <p:ph type="title"/>
          </p:nvPr>
        </p:nvSpPr>
        <p:spPr>
          <a:xfrm>
            <a:off x="1992312" y="455613"/>
            <a:ext cx="8207375" cy="720725"/>
          </a:xfrm>
        </p:spPr>
        <p:txBody>
          <a:bodyPr rtlCol="0">
            <a:noAutofit/>
          </a:bodyPr>
          <a:lstStyle/>
          <a:p>
            <a:pPr algn="ctr" eaLnBrk="1" fontAlgn="auto" hangingPunct="1">
              <a:spcAft>
                <a:spcPts val="0"/>
              </a:spcAft>
              <a:defRPr/>
            </a:pPr>
            <a:r>
              <a:rPr lang="fr-FR" sz="4800" b="1" dirty="0"/>
              <a:t>Formation « organisation »</a:t>
            </a:r>
          </a:p>
        </p:txBody>
      </p:sp>
    </p:spTree>
    <p:extLst>
      <p:ext uri="{BB962C8B-B14F-4D97-AF65-F5344CB8AC3E}">
        <p14:creationId xmlns:p14="http://schemas.microsoft.com/office/powerpoint/2010/main" val="130118934"/>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id="{ED48FFE3-0F1E-2814-5A3B-16BDF83113FA}"/>
              </a:ext>
            </a:extLst>
          </p:cNvPr>
          <p:cNvPicPr>
            <a:picLocks noChangeAspect="1"/>
          </p:cNvPicPr>
          <p:nvPr/>
        </p:nvPicPr>
        <p:blipFill>
          <a:blip r:embed="rId2"/>
          <a:stretch>
            <a:fillRect/>
          </a:stretch>
        </p:blipFill>
        <p:spPr>
          <a:xfrm>
            <a:off x="0" y="0"/>
            <a:ext cx="12192000" cy="6858000"/>
          </a:xfrm>
          <a:prstGeom prst="rect">
            <a:avLst/>
          </a:prstGeom>
        </p:spPr>
      </p:pic>
      <p:sp>
        <p:nvSpPr>
          <p:cNvPr id="11" name="Rectangle 4">
            <a:extLst>
              <a:ext uri="{FF2B5EF4-FFF2-40B4-BE49-F238E27FC236}">
                <a16:creationId xmlns:a16="http://schemas.microsoft.com/office/drawing/2014/main" id="{F86BBBAB-2371-DBCF-C8C9-62A3ABAD195A}"/>
              </a:ext>
            </a:extLst>
          </p:cNvPr>
          <p:cNvSpPr txBox="1">
            <a:spLocks noChangeArrowheads="1"/>
          </p:cNvSpPr>
          <p:nvPr/>
        </p:nvSpPr>
        <p:spPr>
          <a:xfrm>
            <a:off x="1504760" y="619390"/>
            <a:ext cx="9182479" cy="647700"/>
          </a:xfrm>
          <a:prstGeom prst="rect">
            <a:avLst/>
          </a:prstGeom>
        </p:spPr>
        <p:txBody>
          <a:bodyPr rtlCol="0">
            <a:noAutofit/>
          </a:bodyPr>
          <a:lst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spcAft>
                <a:spcPts val="0"/>
              </a:spcAft>
              <a:defRPr/>
            </a:pPr>
            <a:r>
              <a:rPr lang="fr-FR" sz="4800" b="1" dirty="0">
                <a:solidFill>
                  <a:schemeClr val="tx1"/>
                </a:solidFill>
                <a:cs typeface="Calibri" panose="020F0502020204030204" pitchFamily="34" charset="0"/>
              </a:rPr>
              <a:t>Présentation du personnel du siège</a:t>
            </a:r>
          </a:p>
        </p:txBody>
      </p:sp>
      <p:pic>
        <p:nvPicPr>
          <p:cNvPr id="3" name="Image 2">
            <a:extLst>
              <a:ext uri="{FF2B5EF4-FFF2-40B4-BE49-F238E27FC236}">
                <a16:creationId xmlns:a16="http://schemas.microsoft.com/office/drawing/2014/main" id="{3526A932-5CB8-E7EE-E4C1-59DED96A137D}"/>
              </a:ext>
            </a:extLst>
          </p:cNvPr>
          <p:cNvPicPr>
            <a:picLocks noChangeAspect="1"/>
          </p:cNvPicPr>
          <p:nvPr/>
        </p:nvPicPr>
        <p:blipFill>
          <a:blip r:embed="rId3"/>
          <a:stretch>
            <a:fillRect/>
          </a:stretch>
        </p:blipFill>
        <p:spPr>
          <a:xfrm>
            <a:off x="6035040" y="2566848"/>
            <a:ext cx="5961125" cy="4104917"/>
          </a:xfrm>
          <a:prstGeom prst="rect">
            <a:avLst/>
          </a:prstGeom>
        </p:spPr>
      </p:pic>
      <p:pic>
        <p:nvPicPr>
          <p:cNvPr id="4" name="Image 3">
            <a:extLst>
              <a:ext uri="{FF2B5EF4-FFF2-40B4-BE49-F238E27FC236}">
                <a16:creationId xmlns:a16="http://schemas.microsoft.com/office/drawing/2014/main" id="{2F742E12-B110-C17B-2586-26658CE9800A}"/>
              </a:ext>
            </a:extLst>
          </p:cNvPr>
          <p:cNvPicPr>
            <a:picLocks noChangeAspect="1"/>
          </p:cNvPicPr>
          <p:nvPr/>
        </p:nvPicPr>
        <p:blipFill>
          <a:blip r:embed="rId4"/>
          <a:stretch>
            <a:fillRect/>
          </a:stretch>
        </p:blipFill>
        <p:spPr>
          <a:xfrm>
            <a:off x="-1" y="1"/>
            <a:ext cx="1282891" cy="1771416"/>
          </a:xfrm>
          <a:prstGeom prst="rect">
            <a:avLst/>
          </a:prstGeom>
        </p:spPr>
      </p:pic>
      <p:sp>
        <p:nvSpPr>
          <p:cNvPr id="2" name="ZoneTexte 1">
            <a:extLst>
              <a:ext uri="{FF2B5EF4-FFF2-40B4-BE49-F238E27FC236}">
                <a16:creationId xmlns:a16="http://schemas.microsoft.com/office/drawing/2014/main" id="{1C79F732-DDAA-3778-A245-B3DCF99B295E}"/>
              </a:ext>
            </a:extLst>
          </p:cNvPr>
          <p:cNvSpPr txBox="1"/>
          <p:nvPr/>
        </p:nvSpPr>
        <p:spPr>
          <a:xfrm>
            <a:off x="-701774" y="2019635"/>
            <a:ext cx="7778306" cy="4247317"/>
          </a:xfrm>
          <a:prstGeom prst="rect">
            <a:avLst/>
          </a:prstGeom>
          <a:noFill/>
          <a:ln w="38100">
            <a:noFill/>
          </a:ln>
        </p:spPr>
        <p:txBody>
          <a:bodyPr wrap="square">
            <a:spAutoFit/>
          </a:bodyPr>
          <a:lstStyle/>
          <a:p>
            <a:pPr algn="ctr" eaLnBrk="0" hangingPunct="0">
              <a:defRPr/>
            </a:pPr>
            <a:r>
              <a:rPr lang="fr-FR" sz="2000" dirty="0">
                <a:solidFill>
                  <a:srgbClr val="FF0000"/>
                </a:solidFill>
                <a:latin typeface="Calibri" panose="020F0502020204030204" pitchFamily="34" charset="0"/>
                <a:cs typeface="Calibri" panose="020F0502020204030204" pitchFamily="34" charset="0"/>
              </a:rPr>
              <a:t>Corinne</a:t>
            </a:r>
          </a:p>
          <a:p>
            <a:pPr algn="ctr" eaLnBrk="0" hangingPunct="0">
              <a:defRPr/>
            </a:pPr>
            <a:r>
              <a:rPr lang="fr-FR" sz="2000" dirty="0">
                <a:latin typeface="Calibri" panose="020F0502020204030204" pitchFamily="34" charset="0"/>
                <a:cs typeface="Calibri" panose="020F0502020204030204" pitchFamily="34" charset="0"/>
              </a:rPr>
              <a:t>CTIL (cahier de trésorerie informatique en ligne)</a:t>
            </a:r>
          </a:p>
          <a:p>
            <a:pPr algn="ctr" eaLnBrk="0" hangingPunct="0">
              <a:defRPr/>
            </a:pPr>
            <a:r>
              <a:rPr lang="fr-FR" sz="2000" dirty="0">
                <a:latin typeface="Calibri" panose="020F0502020204030204" pitchFamily="34" charset="0"/>
                <a:cs typeface="Calibri" panose="020F0502020204030204" pitchFamily="34" charset="0"/>
              </a:rPr>
              <a:t>Commandes &amp; règlements de produit de solidarité</a:t>
            </a:r>
          </a:p>
          <a:p>
            <a:pPr algn="ctr" eaLnBrk="0" hangingPunct="0">
              <a:defRPr/>
            </a:pPr>
            <a:endParaRPr lang="fr-FR" sz="1000" dirty="0">
              <a:latin typeface="Calibri" panose="020F0502020204030204" pitchFamily="34" charset="0"/>
              <a:cs typeface="Calibri" panose="020F0502020204030204" pitchFamily="34" charset="0"/>
            </a:endParaRPr>
          </a:p>
          <a:p>
            <a:pPr algn="ctr" eaLnBrk="0" hangingPunct="0">
              <a:defRPr/>
            </a:pPr>
            <a:r>
              <a:rPr lang="fr-FR" sz="2000" dirty="0">
                <a:solidFill>
                  <a:srgbClr val="FF0000"/>
                </a:solidFill>
                <a:latin typeface="Calibri" panose="020F0502020204030204" pitchFamily="34" charset="0"/>
                <a:cs typeface="Calibri" panose="020F0502020204030204" pitchFamily="34" charset="0"/>
              </a:rPr>
              <a:t>Céline</a:t>
            </a:r>
            <a:r>
              <a:rPr lang="fr-FR" sz="2000" dirty="0">
                <a:latin typeface="Calibri" panose="020F0502020204030204" pitchFamily="34" charset="0"/>
                <a:cs typeface="Calibri" panose="020F0502020204030204" pitchFamily="34" charset="0"/>
              </a:rPr>
              <a:t>  </a:t>
            </a:r>
          </a:p>
          <a:p>
            <a:pPr algn="ctr" eaLnBrk="0" hangingPunct="0">
              <a:defRPr/>
            </a:pPr>
            <a:r>
              <a:rPr lang="fr-FR" sz="2000" dirty="0">
                <a:latin typeface="Calibri" panose="020F0502020204030204" pitchFamily="34" charset="0"/>
                <a:cs typeface="Calibri" panose="020F0502020204030204" pitchFamily="34" charset="0"/>
              </a:rPr>
              <a:t>Secrétariat , Fichier Adhérents, </a:t>
            </a:r>
          </a:p>
          <a:p>
            <a:pPr algn="ctr" eaLnBrk="0" hangingPunct="0">
              <a:defRPr/>
            </a:pPr>
            <a:endParaRPr lang="fr-FR" sz="1000" dirty="0">
              <a:latin typeface="Calibri" panose="020F0502020204030204" pitchFamily="34" charset="0"/>
              <a:cs typeface="Calibri" panose="020F0502020204030204" pitchFamily="34" charset="0"/>
            </a:endParaRPr>
          </a:p>
          <a:p>
            <a:pPr algn="ctr" eaLnBrk="0" hangingPunct="0">
              <a:defRPr/>
            </a:pPr>
            <a:r>
              <a:rPr lang="fr-FR" sz="2000" dirty="0">
                <a:solidFill>
                  <a:srgbClr val="FF0000"/>
                </a:solidFill>
                <a:latin typeface="Calibri" panose="020F0502020204030204" pitchFamily="34" charset="0"/>
                <a:cs typeface="Calibri" panose="020F0502020204030204" pitchFamily="34" charset="0"/>
              </a:rPr>
              <a:t>Séverine</a:t>
            </a:r>
          </a:p>
          <a:p>
            <a:pPr algn="ctr" eaLnBrk="0" hangingPunct="0">
              <a:defRPr/>
            </a:pPr>
            <a:r>
              <a:rPr lang="fr-FR" sz="2000" dirty="0">
                <a:latin typeface="Calibri" panose="020F0502020204030204" pitchFamily="34" charset="0"/>
                <a:cs typeface="Calibri" panose="020F0502020204030204" pitchFamily="34" charset="0"/>
              </a:rPr>
              <a:t>Secrétariat dossier Pupilles / Suivi des pupilles</a:t>
            </a:r>
          </a:p>
          <a:p>
            <a:pPr algn="ctr" eaLnBrk="0" hangingPunct="0">
              <a:defRPr/>
            </a:pPr>
            <a:endParaRPr lang="fr-FR" sz="2000" dirty="0">
              <a:latin typeface="Calibri" panose="020F0502020204030204" pitchFamily="34" charset="0"/>
              <a:cs typeface="Calibri" panose="020F0502020204030204" pitchFamily="34" charset="0"/>
            </a:endParaRPr>
          </a:p>
          <a:p>
            <a:pPr algn="ctr" eaLnBrk="0" hangingPunct="0">
              <a:defRPr/>
            </a:pPr>
            <a:r>
              <a:rPr lang="fr-FR" sz="2000" dirty="0">
                <a:solidFill>
                  <a:srgbClr val="FF0000"/>
                </a:solidFill>
                <a:latin typeface="Calibri" panose="020F0502020204030204" pitchFamily="34" charset="0"/>
                <a:cs typeface="Calibri" panose="020F0502020204030204" pitchFamily="34" charset="0"/>
              </a:rPr>
              <a:t>Marie-Monique dite « Dédé »</a:t>
            </a:r>
          </a:p>
          <a:p>
            <a:pPr algn="ctr" eaLnBrk="0" hangingPunct="0">
              <a:defRPr/>
            </a:pPr>
            <a:r>
              <a:rPr lang="fr-FR" sz="2000" dirty="0">
                <a:latin typeface="Calibri" panose="020F0502020204030204" pitchFamily="34" charset="0"/>
                <a:cs typeface="Calibri" panose="020F0502020204030204" pitchFamily="34" charset="0"/>
              </a:rPr>
              <a:t>Comptable de l’association</a:t>
            </a:r>
          </a:p>
          <a:p>
            <a:pPr algn="ctr" eaLnBrk="0" hangingPunct="0">
              <a:defRPr/>
            </a:pPr>
            <a:endParaRPr lang="fr-FR" sz="1000" dirty="0">
              <a:latin typeface="Calibri" panose="020F0502020204030204" pitchFamily="34" charset="0"/>
              <a:cs typeface="Calibri" panose="020F0502020204030204" pitchFamily="34" charset="0"/>
            </a:endParaRPr>
          </a:p>
          <a:p>
            <a:pPr algn="ctr" eaLnBrk="0" hangingPunct="0">
              <a:defRPr/>
            </a:pPr>
            <a:r>
              <a:rPr lang="fr-FR" sz="2000" b="1" dirty="0">
                <a:solidFill>
                  <a:srgbClr val="FF0000"/>
                </a:solidFill>
                <a:latin typeface="Calibri" panose="020F0502020204030204" pitchFamily="34" charset="0"/>
                <a:cs typeface="Calibri" panose="020F0502020204030204" pitchFamily="34" charset="0"/>
              </a:rPr>
              <a:t>Avant toute chose, on travaille avec  la proximité, </a:t>
            </a:r>
          </a:p>
          <a:p>
            <a:pPr algn="ctr" eaLnBrk="0" hangingPunct="0">
              <a:defRPr/>
            </a:pPr>
            <a:r>
              <a:rPr lang="fr-FR" sz="2000" b="1" dirty="0">
                <a:solidFill>
                  <a:srgbClr val="FF0000"/>
                </a:solidFill>
                <a:latin typeface="Calibri" panose="020F0502020204030204" pitchFamily="34" charset="0"/>
                <a:cs typeface="Calibri" panose="020F0502020204030204" pitchFamily="34" charset="0"/>
              </a:rPr>
              <a:t>le CR, les collectifs, le Bureau…</a:t>
            </a:r>
          </a:p>
        </p:txBody>
      </p:sp>
    </p:spTree>
    <p:extLst>
      <p:ext uri="{BB962C8B-B14F-4D97-AF65-F5344CB8AC3E}">
        <p14:creationId xmlns:p14="http://schemas.microsoft.com/office/powerpoint/2010/main" val="1149015841"/>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2"/>
          <a:stretch>
            <a:fillRect/>
          </a:stretch>
        </p:blipFill>
        <p:spPr>
          <a:xfrm>
            <a:off x="0" y="0"/>
            <a:ext cx="12192000" cy="6858000"/>
          </a:xfrm>
          <a:prstGeom prst="rect">
            <a:avLst/>
          </a:prstGeom>
        </p:spPr>
      </p:pic>
      <p:sp>
        <p:nvSpPr>
          <p:cNvPr id="3" name="Espace réservé du contenu 2">
            <a:extLst>
              <a:ext uri="{FF2B5EF4-FFF2-40B4-BE49-F238E27FC236}">
                <a16:creationId xmlns:a16="http://schemas.microsoft.com/office/drawing/2014/main" id="{3D5D72BF-11D1-4793-B832-A9949E120FA6}"/>
              </a:ext>
            </a:extLst>
          </p:cNvPr>
          <p:cNvSpPr>
            <a:spLocks noGrp="1"/>
          </p:cNvSpPr>
          <p:nvPr>
            <p:ph idx="1"/>
          </p:nvPr>
        </p:nvSpPr>
        <p:spPr>
          <a:xfrm>
            <a:off x="1524000" y="2492376"/>
            <a:ext cx="9144000" cy="3264957"/>
          </a:xfrm>
        </p:spPr>
        <p:txBody>
          <a:bodyPr/>
          <a:lstStyle/>
          <a:p>
            <a:pPr algn="ctr" eaLnBrk="1" hangingPunct="1"/>
            <a:r>
              <a:rPr lang="fr-FR" altLang="fr-FR" sz="3600" dirty="0">
                <a:solidFill>
                  <a:schemeClr val="tx1"/>
                </a:solidFill>
              </a:rPr>
              <a:t>Il ne vous reste plus qu’à vous </a:t>
            </a:r>
            <a:r>
              <a:rPr lang="fr-FR" altLang="fr-FR" sz="3600" dirty="0">
                <a:solidFill>
                  <a:srgbClr val="FF0000"/>
                </a:solidFill>
              </a:rPr>
              <a:t>engager</a:t>
            </a:r>
            <a:r>
              <a:rPr lang="fr-FR" altLang="fr-FR" sz="3600" dirty="0">
                <a:solidFill>
                  <a:schemeClr val="tx1"/>
                </a:solidFill>
              </a:rPr>
              <a:t>  encore plus fort,</a:t>
            </a:r>
          </a:p>
          <a:p>
            <a:pPr algn="ctr" eaLnBrk="1" hangingPunct="1">
              <a:buFont typeface="Wingdings" panose="05000000000000000000" pitchFamily="2" charset="2"/>
              <a:buNone/>
            </a:pPr>
            <a:r>
              <a:rPr lang="fr-FR" altLang="fr-FR" sz="3600" dirty="0">
                <a:solidFill>
                  <a:schemeClr val="tx1"/>
                </a:solidFill>
              </a:rPr>
              <a:t>de façon à </a:t>
            </a:r>
            <a:r>
              <a:rPr lang="fr-FR" altLang="fr-FR" sz="3600" dirty="0">
                <a:solidFill>
                  <a:srgbClr val="FF0000"/>
                </a:solidFill>
              </a:rPr>
              <a:t>pérenniser</a:t>
            </a:r>
          </a:p>
          <a:p>
            <a:pPr algn="ctr" eaLnBrk="1" hangingPunct="1">
              <a:buFont typeface="Wingdings" panose="05000000000000000000" pitchFamily="2" charset="2"/>
              <a:buNone/>
            </a:pPr>
            <a:r>
              <a:rPr lang="fr-FR" altLang="fr-FR" sz="3600" dirty="0">
                <a:solidFill>
                  <a:schemeClr val="tx1"/>
                </a:solidFill>
              </a:rPr>
              <a:t>notre </a:t>
            </a:r>
            <a:r>
              <a:rPr lang="fr-FR" altLang="fr-FR" sz="3600" dirty="0"/>
              <a:t>association</a:t>
            </a:r>
            <a:r>
              <a:rPr lang="fr-FR" altLang="fr-FR" sz="3600" dirty="0">
                <a:solidFill>
                  <a:schemeClr val="tx1"/>
                </a:solidFill>
              </a:rPr>
              <a:t> qui apporte notre </a:t>
            </a:r>
          </a:p>
          <a:p>
            <a:pPr algn="ctr" eaLnBrk="1" hangingPunct="1">
              <a:buFont typeface="Wingdings" panose="05000000000000000000" pitchFamily="2" charset="2"/>
              <a:buNone/>
            </a:pPr>
            <a:r>
              <a:rPr lang="fr-FR" altLang="fr-FR" sz="3600" dirty="0"/>
              <a:t>solidarité à nos pupilles </a:t>
            </a:r>
            <a:r>
              <a:rPr lang="fr-FR" altLang="fr-FR" sz="3600" dirty="0">
                <a:solidFill>
                  <a:schemeClr val="tx1"/>
                </a:solidFill>
              </a:rPr>
              <a:t>depuis </a:t>
            </a:r>
            <a:r>
              <a:rPr lang="fr-FR" altLang="fr-FR" sz="3600" dirty="0">
                <a:solidFill>
                  <a:srgbClr val="FF0000"/>
                </a:solidFill>
              </a:rPr>
              <a:t>120 ans</a:t>
            </a:r>
            <a:endParaRPr lang="fr-FR" altLang="fr-FR" sz="1800" dirty="0">
              <a:solidFill>
                <a:srgbClr val="FF0000"/>
              </a:solidFill>
            </a:endParaRPr>
          </a:p>
        </p:txBody>
      </p:sp>
      <p:sp>
        <p:nvSpPr>
          <p:cNvPr id="5" name="Titre 1">
            <a:extLst>
              <a:ext uri="{FF2B5EF4-FFF2-40B4-BE49-F238E27FC236}">
                <a16:creationId xmlns:a16="http://schemas.microsoft.com/office/drawing/2014/main" id="{CC9B3E14-A612-4CA9-ADF9-6A596E37AD0C}"/>
              </a:ext>
            </a:extLst>
          </p:cNvPr>
          <p:cNvSpPr>
            <a:spLocks noGrp="1"/>
          </p:cNvSpPr>
          <p:nvPr>
            <p:ph type="title"/>
          </p:nvPr>
        </p:nvSpPr>
        <p:spPr>
          <a:xfrm>
            <a:off x="1992314" y="981076"/>
            <a:ext cx="8207375" cy="936625"/>
          </a:xfrm>
        </p:spPr>
        <p:txBody>
          <a:bodyPr/>
          <a:lstStyle/>
          <a:p>
            <a:pPr algn="ctr" eaLnBrk="1" hangingPunct="1"/>
            <a:r>
              <a:rPr lang="fr-FR" altLang="fr-FR" sz="4800" b="1" dirty="0"/>
              <a:t>En conclusion</a:t>
            </a:r>
          </a:p>
        </p:txBody>
      </p:sp>
    </p:spTree>
    <p:extLst>
      <p:ext uri="{BB962C8B-B14F-4D97-AF65-F5344CB8AC3E}">
        <p14:creationId xmlns:p14="http://schemas.microsoft.com/office/powerpoint/2010/main" val="352860213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838</TotalTime>
  <Words>5925</Words>
  <Application>Microsoft Office PowerPoint</Application>
  <PresentationFormat>Grand écran</PresentationFormat>
  <Paragraphs>923</Paragraphs>
  <Slides>129</Slides>
  <Notes>1</Notes>
  <HiddenSlides>0</HiddenSlides>
  <MMClips>0</MMClips>
  <ScaleCrop>false</ScaleCrop>
  <HeadingPairs>
    <vt:vector size="6" baseType="variant">
      <vt:variant>
        <vt:lpstr>Polices utilisées</vt:lpstr>
      </vt:variant>
      <vt:variant>
        <vt:i4>12</vt:i4>
      </vt:variant>
      <vt:variant>
        <vt:lpstr>Thème</vt:lpstr>
      </vt:variant>
      <vt:variant>
        <vt:i4>1</vt:i4>
      </vt:variant>
      <vt:variant>
        <vt:lpstr>Titres des diapositives</vt:lpstr>
      </vt:variant>
      <vt:variant>
        <vt:i4>129</vt:i4>
      </vt:variant>
    </vt:vector>
  </HeadingPairs>
  <TitlesOfParts>
    <vt:vector size="142" baseType="lpstr">
      <vt:lpstr>Apple Chancery</vt:lpstr>
      <vt:lpstr>Arial</vt:lpstr>
      <vt:lpstr>Calibri</vt:lpstr>
      <vt:lpstr>Calibri Light</vt:lpstr>
      <vt:lpstr>CalvinsHand</vt:lpstr>
      <vt:lpstr>Cambria</vt:lpstr>
      <vt:lpstr>Comic Sans MS</vt:lpstr>
      <vt:lpstr>Impact</vt:lpstr>
      <vt:lpstr>Times New Roman</vt:lpstr>
      <vt:lpstr>Trebuchet MS</vt:lpstr>
      <vt:lpstr>Wingdings</vt:lpstr>
      <vt:lpstr>Wingdings 3</vt:lpstr>
      <vt:lpstr>Thème Office</vt:lpstr>
      <vt:lpstr>Présentation PowerPoint</vt:lpstr>
      <vt:lpstr>Présentation PowerPoint</vt:lpstr>
      <vt:lpstr>Programme de la formation</vt:lpstr>
      <vt:lpstr>Présentation PowerPoint</vt:lpstr>
      <vt:lpstr>Présentation PowerPoint</vt:lpstr>
      <vt:lpstr>Présentation PowerPoint</vt:lpstr>
      <vt:lpstr>Présentation PowerPoint</vt:lpstr>
      <vt:lpstr>L’environnement existant</vt:lpstr>
      <vt:lpstr>Présentation PowerPoint</vt:lpstr>
      <vt:lpstr>L’orphelinat « Flamand »</vt:lpstr>
      <vt:lpstr>Présentation PowerPoint</vt:lpstr>
      <vt:lpstr>L’orphelinat « Robert »</vt:lpstr>
      <vt:lpstr>Présentation PowerPoint</vt:lpstr>
      <vt:lpstr>Création saluée par  Jean Jaurès</vt:lpstr>
      <vt:lpstr>L’orphelinat O.N.C.F.</vt:lpstr>
      <vt:lpstr>L’orphelinat O.N.C.F.</vt:lpstr>
      <vt:lpstr>Association / Mutuelles</vt:lpstr>
      <vt:lpstr>Différences fondamentales</vt:lpstr>
      <vt:lpstr>Présentation PowerPoint</vt:lpstr>
      <vt:lpstr>Les dates importantes : </vt:lpstr>
      <vt:lpstr> 1911   Ouverture d’Avernes</vt:lpstr>
      <vt:lpstr>Présentation PowerPoint</vt:lpstr>
      <vt:lpstr> 1931  Ouverture du Vésinet</vt:lpstr>
      <vt:lpstr>Présentation PowerPoint</vt:lpstr>
      <vt:lpstr>1948  Ouverture du Pecq</vt:lpstr>
      <vt:lpstr>Présentation PowerPoint</vt:lpstr>
      <vt:lpstr>Présentation PowerPoint</vt:lpstr>
      <vt:lpstr>Présentation PowerPoint</vt:lpstr>
      <vt:lpstr>Présentation PowerPoint</vt:lpstr>
      <vt:lpstr>En 2004, Une centenaire toujours aussi jeune</vt:lpstr>
      <vt:lpstr>Présentation PowerPoint</vt:lpstr>
      <vt:lpstr>Le défi de l’O.N.C.F.</vt:lpstr>
      <vt:lpstr>La politique patrimoniale de l’ONCF</vt:lpstr>
      <vt:lpstr>      Le Pecq</vt:lpstr>
      <vt:lpstr>        Le Vésinet</vt:lpstr>
      <vt:lpstr>   Avernes</vt:lpstr>
      <vt:lpstr>La reconstitution du patrimoine</vt:lpstr>
      <vt:lpstr>Principe de gestion du patrimoine</vt:lpstr>
      <vt:lpstr>Principe de gestion du patrimoine</vt:lpstr>
      <vt:lpstr>La Maison ONCF à  Montreuil</vt:lpstr>
      <vt:lpstr>La reconstitution du patrimoine</vt:lpstr>
      <vt:lpstr>Le Chalet Pierre SEMARD</vt:lpstr>
      <vt:lpstr>Un patrimoine bien géré</vt:lpstr>
      <vt:lpstr>La politique patrimoniale de l’ONCF</vt:lpstr>
      <vt:lpstr>Présentation PowerPoint</vt:lpstr>
      <vt:lpstr>Présentation PowerPoint</vt:lpstr>
      <vt:lpstr>Le Congrès de l’O.N.C.F.</vt:lpstr>
      <vt:lpstr>Son objectif</vt:lpstr>
      <vt:lpstr>Les adhérents</vt:lpstr>
      <vt:lpstr>L’adhésion à l’ONCF</vt:lpstr>
      <vt:lpstr>Une résultante efficace</vt:lpstr>
      <vt:lpstr>Qui sont les adhérents ?</vt:lpstr>
      <vt:lpstr>L ’adhérent : acteur solidaire</vt:lpstr>
      <vt:lpstr>Le groupe</vt:lpstr>
      <vt:lpstr>Le Comité Régional</vt:lpstr>
      <vt:lpstr>Le Conseil d’Administration</vt:lpstr>
      <vt:lpstr>Le Bureau National</vt:lpstr>
      <vt:lpstr>La Solidarité Pupilles</vt:lpstr>
      <vt:lpstr> Le Groupe de travail « Pupilles handicapés »</vt:lpstr>
      <vt:lpstr>  L’Organisation</vt:lpstr>
      <vt:lpstr>Présentation PowerPoint</vt:lpstr>
      <vt:lpstr>La Commission de Soutien  et de Contrôle Financier</vt:lpstr>
      <vt:lpstr>La Communication</vt:lpstr>
      <vt:lpstr>Les structures</vt:lpstr>
      <vt:lpstr>Présentation PowerPoint</vt:lpstr>
      <vt:lpstr>La politique de Solidarité</vt:lpstr>
      <vt:lpstr>Le pupille,  fil conducteur de notre activité</vt:lpstr>
      <vt:lpstr>Politique de Solidarité</vt:lpstr>
      <vt:lpstr>Prestations aux pupilles</vt:lpstr>
      <vt:lpstr>Aides financières</vt:lpstr>
      <vt:lpstr>Aides financières complémentaires</vt:lpstr>
      <vt:lpstr>Aides financières complémentaires</vt:lpstr>
      <vt:lpstr>Présentation PowerPoint</vt:lpstr>
      <vt:lpstr>Présentation PowerPoint</vt:lpstr>
      <vt:lpstr>Présentation PowerPoint</vt:lpstr>
      <vt:lpstr>Présentation PowerPoint</vt:lpstr>
      <vt:lpstr>Aides financières complémentaires</vt:lpstr>
      <vt:lpstr>Aides diverses</vt:lpstr>
      <vt:lpstr>Aides diverses</vt:lpstr>
      <vt:lpstr>Présentation PowerPoint</vt:lpstr>
      <vt:lpstr>Présentation PowerPoint</vt:lpstr>
      <vt:lpstr>Présentation PowerPoint</vt:lpstr>
      <vt:lpstr>Présentation PowerPoint</vt:lpstr>
      <vt:lpstr>Présentation PowerPoint</vt:lpstr>
      <vt:lpstr>Séjour Chalet Pierre Sémard (jusqu’à 25 ans)</vt:lpstr>
      <vt:lpstr>(Tous les pupilles dont l’handicap le permet)  Le Séjour « Adapté » permet de faire voyager les pupilles ayant un handicap, en famille, en leur proposant une région différente tous les ans, durant la période fin mai et fin août. Passage par la maison de l’ONCF durant le séjour dans la mesure du possible</vt:lpstr>
      <vt:lpstr>Séjour été 18/25 ans  En collaboration avec le CCGPF, association (tourisme solidaire) ou tour-opérateur des destinations sont proposées en février. Rassemblement des participants la veille, voir le jour du départ à la maison de Montreuil pour une présentation du voyage par l’organisateur. Participation de 10% du coût du voyage. Séjour Juillet ou Aout</vt:lpstr>
      <vt:lpstr>Fête de la SOLIDARITE </vt:lpstr>
      <vt:lpstr>Week-end Moto à Bordeaux (plus de 18ans) Découverte de la moto par une balade sur 2 jours. Activité réservée aux pupilles se déroulant fin  septembre, début octobre </vt:lpstr>
      <vt:lpstr>Présentation PowerPoint</vt:lpstr>
      <vt:lpstr>Lecture pour tous</vt:lpstr>
      <vt:lpstr>A.R.A.S.C</vt:lpstr>
      <vt:lpstr>L’objectif de l’ONCF</vt:lpstr>
      <vt:lpstr>Présentation PowerPoint</vt:lpstr>
      <vt:lpstr>Présentation PowerPoint</vt:lpstr>
      <vt:lpstr>Présentation PowerPoint</vt:lpstr>
      <vt:lpstr>Rigueur et lisibilité de notre activité</vt:lpstr>
      <vt:lpstr>Présentation PowerPoint</vt:lpstr>
      <vt:lpstr>Finances</vt:lpstr>
      <vt:lpstr>Présentation PowerPoint</vt:lpstr>
      <vt:lpstr>Élément essentiel </vt:lpstr>
      <vt:lpstr>Communication</vt:lpstr>
      <vt:lpstr>Présentation PowerPoint</vt:lpstr>
      <vt:lpstr>Présentation PowerPoint</vt:lpstr>
      <vt:lpstr>Réussir une communication</vt:lpstr>
      <vt:lpstr>Le B.O. né en 1930</vt:lpstr>
      <vt:lpstr>Les statuts</vt:lpstr>
      <vt:lpstr>Le règlement intérieur</vt:lpstr>
      <vt:lpstr>Le Projet             Educatif</vt:lpstr>
      <vt:lpstr>L’exposition de l’ONCF</vt:lpstr>
      <vt:lpstr>Affiche du 20 Novembre</vt:lpstr>
      <vt:lpstr>Les droits de l’Enfant</vt:lpstr>
      <vt:lpstr>Affiche de renforcement</vt:lpstr>
      <vt:lpstr>Kakémono du CR</vt:lpstr>
      <vt:lpstr>Le Flyer</vt:lpstr>
      <vt:lpstr>Set de table</vt:lpstr>
      <vt:lpstr>Les produits de solidarité</vt:lpstr>
      <vt:lpstr>Les produits de  solidarité (suite)</vt:lpstr>
      <vt:lpstr>Le Film</vt:lpstr>
      <vt:lpstr>Le livre du centenaire</vt:lpstr>
      <vt:lpstr>Présentation PowerPoint</vt:lpstr>
      <vt:lpstr>Le chalet Pierre Sémard www.chalet-hotel-psemard.com</vt:lpstr>
      <vt:lpstr>Médaille</vt:lpstr>
      <vt:lpstr>Présentation PowerPoint</vt:lpstr>
      <vt:lpstr>Formation « trésorerie »</vt:lpstr>
      <vt:lpstr>Formation « solidarité pupilles »</vt:lpstr>
      <vt:lpstr>Formation « organisation »</vt:lpstr>
      <vt:lpstr>Présentation PowerPoint</vt:lpstr>
      <vt:lpstr>En conclusion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MICHOT Franck (SNCF VOYAGEURS / ETABLISSEMENT TRACTION PRODUCTION LIGNE C / PRO B LC PAZ 2)</dc:creator>
  <cp:lastModifiedBy>Franck Michot</cp:lastModifiedBy>
  <cp:revision>59</cp:revision>
  <dcterms:created xsi:type="dcterms:W3CDTF">2024-06-10T16:00:15Z</dcterms:created>
  <dcterms:modified xsi:type="dcterms:W3CDTF">2026-10-13T08:44:32Z</dcterms:modified>
</cp:coreProperties>
</file>